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79" r:id="rId3"/>
    <p:sldId id="312" r:id="rId4"/>
    <p:sldId id="304" r:id="rId5"/>
    <p:sldId id="305" r:id="rId6"/>
    <p:sldId id="300" r:id="rId7"/>
    <p:sldId id="301" r:id="rId8"/>
    <p:sldId id="302" r:id="rId9"/>
    <p:sldId id="303" r:id="rId10"/>
    <p:sldId id="265" r:id="rId11"/>
    <p:sldId id="262" r:id="rId12"/>
    <p:sldId id="263" r:id="rId13"/>
    <p:sldId id="313" r:id="rId14"/>
    <p:sldId id="281" r:id="rId15"/>
    <p:sldId id="315" r:id="rId16"/>
    <p:sldId id="319" r:id="rId17"/>
    <p:sldId id="266" r:id="rId18"/>
    <p:sldId id="267" r:id="rId19"/>
    <p:sldId id="320" r:id="rId20"/>
    <p:sldId id="268" r:id="rId21"/>
    <p:sldId id="270" r:id="rId22"/>
    <p:sldId id="282" r:id="rId23"/>
    <p:sldId id="271" r:id="rId24"/>
    <p:sldId id="272" r:id="rId25"/>
    <p:sldId id="283" r:id="rId26"/>
    <p:sldId id="284" r:id="rId27"/>
    <p:sldId id="285" r:id="rId28"/>
    <p:sldId id="287" r:id="rId29"/>
    <p:sldId id="288" r:id="rId30"/>
    <p:sldId id="306" r:id="rId31"/>
    <p:sldId id="289" r:id="rId32"/>
    <p:sldId id="290" r:id="rId33"/>
    <p:sldId id="292" r:id="rId34"/>
    <p:sldId id="293" r:id="rId35"/>
    <p:sldId id="295" r:id="rId36"/>
    <p:sldId id="296" r:id="rId37"/>
    <p:sldId id="297" r:id="rId38"/>
    <p:sldId id="298" r:id="rId39"/>
    <p:sldId id="299" r:id="rId40"/>
    <p:sldId id="308" r:id="rId41"/>
    <p:sldId id="310" r:id="rId42"/>
    <p:sldId id="311" r:id="rId43"/>
    <p:sldId id="321" r:id="rId44"/>
    <p:sldId id="309" r:id="rId45"/>
    <p:sldId id="275" r:id="rId4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EDD"/>
    <a:srgbClr val="FFFFCC"/>
    <a:srgbClr val="EEF3BF"/>
    <a:srgbClr val="CCFF66"/>
    <a:srgbClr val="007E39"/>
    <a:srgbClr val="9AFCEC"/>
    <a:srgbClr val="F8A764"/>
    <a:srgbClr val="3ECE78"/>
    <a:srgbClr val="74E42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2021996540913"/>
          <c:y val="4.610390864692758E-2"/>
          <c:w val="0.76393685015390489"/>
          <c:h val="0.8106894817954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Выручка от реализации продукции, работ, услуг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balanced" dir="t">
                <a:rot lat="0" lon="0" rev="19200000"/>
              </a:lightRig>
            </a:scene3d>
            <a:sp3d prstMaterial="matte">
              <a:bevelT w="60000" h="50800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05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 год факт</c:v>
                </c:pt>
                <c:pt idx="1">
                  <c:v>2018 год факт</c:v>
                </c:pt>
                <c:pt idx="2">
                  <c:v>2019 год оценка</c:v>
                </c:pt>
                <c:pt idx="3">
                  <c:v>2020 год прогноз</c:v>
                </c:pt>
                <c:pt idx="4">
                  <c:v>2021 год прогноз</c:v>
                </c:pt>
                <c:pt idx="5">
                  <c:v>2022 год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374.6</c:v>
                </c:pt>
                <c:pt idx="1">
                  <c:v>559.70000000000005</c:v>
                </c:pt>
                <c:pt idx="2">
                  <c:v>522.6</c:v>
                </c:pt>
                <c:pt idx="3">
                  <c:v>547.9</c:v>
                </c:pt>
                <c:pt idx="4">
                  <c:v>573.6</c:v>
                </c:pt>
                <c:pt idx="5">
                  <c:v>600.79999999999995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92736"/>
        <c:axId val="31502720"/>
      </c:barChart>
      <c:catAx>
        <c:axId val="31492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1502720"/>
        <c:crosses val="autoZero"/>
        <c:auto val="1"/>
        <c:lblAlgn val="ctr"/>
        <c:lblOffset val="100"/>
        <c:noMultiLvlLbl val="0"/>
      </c:catAx>
      <c:valAx>
        <c:axId val="31502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149273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effectLst>
      <a:innerShdw blurRad="63500" dist="50800" dir="13500000">
        <a:prstClr val="black">
          <a:alpha val="50000"/>
        </a:prstClr>
      </a:innerShdw>
    </a:effectLst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rgbClr val="FFCC99"/>
        </a:solidFill>
      </c:spPr>
    </c:sideWall>
    <c:backWall>
      <c:thickness val="0"/>
      <c:spPr>
        <a:solidFill>
          <a:srgbClr val="FFCC99"/>
        </a:solidFill>
      </c:spPr>
    </c:backWall>
    <c:plotArea>
      <c:layout>
        <c:manualLayout>
          <c:layoutTarget val="inner"/>
          <c:xMode val="edge"/>
          <c:yMode val="edge"/>
          <c:x val="0.16390972281905788"/>
          <c:y val="5.2922798367748998E-2"/>
          <c:w val="0.8173984337170086"/>
          <c:h val="0.875122734110624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595450.69999999821</c:v>
                </c:pt>
                <c:pt idx="1">
                  <c:v>476012.6</c:v>
                </c:pt>
                <c:pt idx="2">
                  <c:v>460608</c:v>
                </c:pt>
                <c:pt idx="3">
                  <c:v>544819.69999999821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605435.6</c:v>
                </c:pt>
                <c:pt idx="1">
                  <c:v>479266.6</c:v>
                </c:pt>
                <c:pt idx="2">
                  <c:v>463898</c:v>
                </c:pt>
                <c:pt idx="3">
                  <c:v>548176.69999999821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572CC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-9984.9</c:v>
                </c:pt>
                <c:pt idx="1">
                  <c:v>-3254</c:v>
                </c:pt>
                <c:pt idx="2">
                  <c:v>3290</c:v>
                </c:pt>
                <c:pt idx="3">
                  <c:v>-3357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176832"/>
        <c:axId val="167772544"/>
        <c:axId val="0"/>
      </c:bar3DChart>
      <c:catAx>
        <c:axId val="167176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/>
                </a:solidFill>
              </a:defRPr>
            </a:pPr>
            <a:endParaRPr lang="ru-RU"/>
          </a:p>
        </c:txPr>
        <c:crossAx val="167772544"/>
        <c:crosses val="autoZero"/>
        <c:auto val="1"/>
        <c:lblAlgn val="ctr"/>
        <c:lblOffset val="100"/>
        <c:noMultiLvlLbl val="0"/>
      </c:catAx>
      <c:valAx>
        <c:axId val="167772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i="1"/>
            </a:pPr>
            <a:endParaRPr lang="ru-RU"/>
          </a:p>
        </c:txPr>
        <c:crossAx val="167176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366022223945769"/>
          <c:y val="7.6108693236982372E-4"/>
          <c:w val="0.24164925071218499"/>
          <c:h val="0.22194544809030944"/>
        </c:manualLayout>
      </c:layout>
      <c:overlay val="0"/>
      <c:spPr>
        <a:solidFill>
          <a:srgbClr val="FFC000"/>
        </a:solidFill>
      </c:spPr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2020 </a:t>
            </a:r>
            <a:r>
              <a:rPr lang="ru-RU" sz="1200" dirty="0" smtClean="0"/>
              <a:t>год: основные составляющие доходной части районного  бюджета</a:t>
            </a:r>
            <a:endParaRPr lang="ru-RU" sz="1200" dirty="0"/>
          </a:p>
        </c:rich>
      </c:tx>
      <c:layout>
        <c:manualLayout>
          <c:xMode val="edge"/>
          <c:yMode val="edge"/>
          <c:x val="0.10420298127794229"/>
          <c:y val="0"/>
        </c:manualLayout>
      </c:layout>
      <c:overlay val="0"/>
    </c:title>
    <c:autoTitleDeleted val="0"/>
    <c:view3D>
      <c:rotX val="30"/>
      <c:rotY val="0"/>
      <c:depthPercent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572CC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8.2629607407713936E-3"/>
                  <c:y val="-0.11220438887554139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FF0000"/>
                        </a:solidFill>
                      </a:defRPr>
                    </a:pPr>
                    <a:r>
                      <a:rPr lang="en-US" b="1" dirty="0" smtClean="0"/>
                      <a:t>43397,6</a:t>
                    </a:r>
                    <a:r>
                      <a:rPr lang="en-US" b="1" dirty="0"/>
                      <a:t>; </a:t>
                    </a:r>
                    <a:r>
                      <a:rPr lang="en-US" b="1" dirty="0" smtClean="0"/>
                      <a:t>9</a:t>
                    </a:r>
                    <a:r>
                      <a:rPr lang="ru-RU" b="1" dirty="0" smtClean="0"/>
                      <a:t>,1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5275231835882735E-2"/>
                  <c:y val="1.013170197983156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B050"/>
                        </a:solidFill>
                      </a:defRPr>
                    </a:pPr>
                    <a:r>
                      <a:rPr lang="en-US" b="1" dirty="0">
                        <a:solidFill>
                          <a:srgbClr val="00B050"/>
                        </a:solidFill>
                      </a:rPr>
                      <a:t>431869,3; </a:t>
                    </a:r>
                    <a:r>
                      <a:rPr lang="en-US" b="1" dirty="0" smtClean="0">
                        <a:solidFill>
                          <a:srgbClr val="00B050"/>
                        </a:solidFill>
                      </a:rPr>
                      <a:t>9</a:t>
                    </a:r>
                    <a:r>
                      <a:rPr lang="ru-RU" b="1" dirty="0" smtClean="0">
                        <a:solidFill>
                          <a:srgbClr val="00B050"/>
                        </a:solidFill>
                      </a:rPr>
                      <a:t>0,7</a:t>
                    </a:r>
                    <a:r>
                      <a:rPr lang="en-US" b="1" dirty="0" smtClean="0">
                        <a:solidFill>
                          <a:srgbClr val="00B050"/>
                        </a:solidFill>
                      </a:rPr>
                      <a:t>%</a:t>
                    </a:r>
                    <a:endParaRPr lang="en-US" b="1" dirty="0">
                      <a:solidFill>
                        <a:srgbClr val="00B05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2744413295448826"/>
                  <c:y val="-7.6327246871814192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7030A0"/>
                        </a:solidFill>
                      </a:defRPr>
                    </a:pPr>
                    <a:r>
                      <a:rPr lang="en-US" b="1" dirty="0" smtClean="0">
                        <a:solidFill>
                          <a:srgbClr val="7030A0"/>
                        </a:solidFill>
                      </a:rPr>
                      <a:t>745,7;</a:t>
                    </a:r>
                    <a:r>
                      <a:rPr lang="ru-RU" b="1" dirty="0" smtClean="0">
                        <a:solidFill>
                          <a:srgbClr val="7030A0"/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rgbClr val="7030A0"/>
                        </a:solidFill>
                      </a:rPr>
                      <a:t> 0</a:t>
                    </a:r>
                    <a:r>
                      <a:rPr lang="ru-RU" b="1" dirty="0" smtClean="0">
                        <a:solidFill>
                          <a:srgbClr val="7030A0"/>
                        </a:solidFill>
                      </a:rPr>
                      <a:t>,2</a:t>
                    </a:r>
                    <a:r>
                      <a:rPr lang="en-US" b="1" dirty="0" smtClean="0">
                        <a:solidFill>
                          <a:srgbClr val="7030A0"/>
                        </a:solidFill>
                      </a:rPr>
                      <a:t>%</a:t>
                    </a:r>
                    <a:endParaRPr lang="en-US" b="1" dirty="0">
                      <a:solidFill>
                        <a:srgbClr val="7030A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и неналоговые доходы</c:v>
                </c:pt>
                <c:pt idx="1">
                  <c:v>Областные МБТ</c:v>
                </c:pt>
                <c:pt idx="2">
                  <c:v>МБТ из бюджетов поселений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43397.599999999999</c:v>
                </c:pt>
                <c:pt idx="1">
                  <c:v>431869.3</c:v>
                </c:pt>
                <c:pt idx="2">
                  <c:v>745.7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924053457661892"/>
          <c:y val="0.32597738573265217"/>
          <c:w val="0.31251436621984652"/>
          <c:h val="0.47058660148872394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spPr>
    <a:solidFill>
      <a:srgbClr val="E1FFEF"/>
    </a:solidFill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704013695754547E-2"/>
          <c:y val="0"/>
          <c:w val="0.60915648278953161"/>
          <c:h val="0.515513558193957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8.5563006711714018E-2"/>
                  <c:y val="-2.953889974307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0794767926744334E-2"/>
                  <c:y val="-2.953889974307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02652914177433E-2"/>
                  <c:y val="-2.0450007514438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768238784969851E-2"/>
                  <c:y val="-6.8166691714794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2021 год</c:v>
                </c:pt>
                <c:pt idx="2">
                  <c:v>2020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32451.8</c:v>
                </c:pt>
                <c:pt idx="1">
                  <c:v>30986.2</c:v>
                </c:pt>
                <c:pt idx="2">
                  <c:v>29603.7</c:v>
                </c:pt>
                <c:pt idx="3">
                  <c:v>26080.2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4039793712661502E-2"/>
                  <c:y val="-6.8166691714794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033161427217923E-2"/>
                  <c:y val="-6.8166691714794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516580713608948E-2"/>
                  <c:y val="-6.8166691714794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013264570887162E-2"/>
                  <c:y val="-6.8166691714794938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B0F0"/>
                        </a:solidFill>
                      </a:rPr>
                      <a:t>5</a:t>
                    </a:r>
                    <a:r>
                      <a:rPr lang="en-US" dirty="0" smtClean="0"/>
                      <a:t>044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rgbClr val="00B0F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2021 год</c:v>
                </c:pt>
                <c:pt idx="2">
                  <c:v>2020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2400.3000000000002</c:v>
                </c:pt>
                <c:pt idx="1">
                  <c:v>2962.7</c:v>
                </c:pt>
                <c:pt idx="2">
                  <c:v>4828.7</c:v>
                </c:pt>
                <c:pt idx="3">
                  <c:v>5044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2021 год</c:v>
                </c:pt>
                <c:pt idx="2">
                  <c:v>2020 год</c:v>
                </c:pt>
                <c:pt idx="3">
                  <c:v>2019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850</c:v>
                </c:pt>
                <c:pt idx="1">
                  <c:v>850</c:v>
                </c:pt>
                <c:pt idx="2">
                  <c:v>850</c:v>
                </c:pt>
                <c:pt idx="3">
                  <c:v>950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7549742140826903E-3"/>
                  <c:y val="-2.2722230571598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1882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2021 год</c:v>
                </c:pt>
                <c:pt idx="2">
                  <c:v>2020 год</c:v>
                </c:pt>
                <c:pt idx="3">
                  <c:v>2019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2211.6</c:v>
                </c:pt>
                <c:pt idx="1">
                  <c:v>2211.6999999999998</c:v>
                </c:pt>
                <c:pt idx="2">
                  <c:v>2211.9</c:v>
                </c:pt>
                <c:pt idx="3">
                  <c:v>1882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2021 год</c:v>
                </c:pt>
                <c:pt idx="2">
                  <c:v>2020 год</c:v>
                </c:pt>
                <c:pt idx="3">
                  <c:v>2019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17.399999999999999</c:v>
                </c:pt>
                <c:pt idx="1">
                  <c:v>16.899999999999999</c:v>
                </c:pt>
                <c:pt idx="2">
                  <c:v>16.600000000000001</c:v>
                </c:pt>
                <c:pt idx="3">
                  <c:v>25.6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2516580713608948E-3"/>
                  <c:y val="-4.54444611431966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516580713608948E-3"/>
                  <c:y val="-2.2722230571598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013087274976029E-2"/>
                  <c:y val="-4.54444611431964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264922642248068E-2"/>
                  <c:y val="-4.54444611431966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2021 год</c:v>
                </c:pt>
                <c:pt idx="2">
                  <c:v>2020 год</c:v>
                </c:pt>
                <c:pt idx="3">
                  <c:v>2019 год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6094.9</c:v>
                </c:pt>
                <c:pt idx="1">
                  <c:v>6094.9</c:v>
                </c:pt>
                <c:pt idx="2">
                  <c:v>5140.7</c:v>
                </c:pt>
                <c:pt idx="3">
                  <c:v>5024.8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2021 год</c:v>
                </c:pt>
                <c:pt idx="2">
                  <c:v>2020 год</c:v>
                </c:pt>
                <c:pt idx="3">
                  <c:v>2019 год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246</c:v>
                </c:pt>
                <c:pt idx="1">
                  <c:v>246</c:v>
                </c:pt>
                <c:pt idx="2">
                  <c:v>246</c:v>
                </c:pt>
                <c:pt idx="3">
                  <c:v>532.79999999999995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Штрафы</c:v>
                </c:pt>
              </c:strCache>
            </c:strRef>
          </c:tx>
          <c:spPr>
            <a:solidFill>
              <a:srgbClr val="572CC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500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500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516580713608948E-3"/>
                  <c:y val="-1.363333834295898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500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rgbClr val="572CC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2021 год</c:v>
                </c:pt>
                <c:pt idx="2">
                  <c:v>2020 год</c:v>
                </c:pt>
                <c:pt idx="3">
                  <c:v>2019 год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500</c:v>
                </c:pt>
                <c:pt idx="1">
                  <c:v>500</c:v>
                </c:pt>
                <c:pt idx="2">
                  <c:v>500</c:v>
                </c:pt>
                <c:pt idx="3">
                  <c:v>2899.1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5"/>
        <c:axId val="166607104"/>
        <c:axId val="166625280"/>
      </c:barChart>
      <c:dateAx>
        <c:axId val="1666071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66625280"/>
        <c:crosses val="autoZero"/>
        <c:auto val="0"/>
        <c:lblOffset val="100"/>
        <c:baseTimeUnit val="days"/>
      </c:dateAx>
      <c:valAx>
        <c:axId val="1666252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66607104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5.5317919936003435E-2"/>
          <c:y val="0.56720770623555261"/>
          <c:w val="0.5619002079326445"/>
          <c:h val="0.40779784013568926"/>
        </c:manualLayout>
      </c:layout>
      <c:overlay val="0"/>
      <c:spPr>
        <a:solidFill>
          <a:schemeClr val="bg1"/>
        </a:solidFill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2767603116561918"/>
          <c:w val="0.57849286674302902"/>
          <c:h val="0.787973437733972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explosion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11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explosion val="15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0305945538215053"/>
                  <c:y val="1.3861811053252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891762703873274E-2"/>
                  <c:y val="5.9192347803649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754050719510699E-2"/>
                  <c:y val="-0.293785905508706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85000"/>
                </a:schemeClr>
              </a:solidFill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113507.4</c:v>
                </c:pt>
                <c:pt idx="1">
                  <c:v>193230.9</c:v>
                </c:pt>
                <c:pt idx="2">
                  <c:v>246103.6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spPr>
    <a:solidFill>
      <a:schemeClr val="bg1">
        <a:lumMod val="85000"/>
      </a:schemeClr>
    </a:solidFill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12767603116561918"/>
          <c:w val="0.57849286674302902"/>
          <c:h val="0.7879734377339726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explosion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11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explosion val="15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0305945538215053"/>
                  <c:y val="1.3861811053252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891762703873343E-2"/>
                  <c:y val="7.0570563844160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753908102351811E-2"/>
                  <c:y val="-0.30516501750701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85000"/>
                </a:schemeClr>
              </a:solidFill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98383.5</c:v>
                </c:pt>
                <c:pt idx="1">
                  <c:v>112329.9</c:v>
                </c:pt>
                <c:pt idx="2">
                  <c:v>221155.9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spPr>
    <a:solidFill>
      <a:schemeClr val="bg1">
        <a:lumMod val="85000"/>
      </a:schemeClr>
    </a:solidFill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920189179759782"/>
          <c:y val="0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987968198465267"/>
          <c:y val="0.32249468368929368"/>
          <c:w val="0.50404414129424158"/>
          <c:h val="0.404655155686926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5"/>
          <c:dPt>
            <c:idx val="0"/>
            <c:bubble3D val="0"/>
            <c:explosion val="16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79646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explosion val="2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explosion val="3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9"/>
            <c:bubble3D val="0"/>
            <c:explosion val="41"/>
          </c:dPt>
          <c:dPt>
            <c:idx val="10"/>
            <c:bubble3D val="0"/>
            <c:spPr>
              <a:solidFill>
                <a:srgbClr val="00FF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4203658609881234"/>
                  <c:y val="-0.12695496796652223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1176813687368101"/>
                  <c:y val="-0.26500889572520164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4624422822415442"/>
                  <c:y val="-0.31644801594815036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rgbClr val="586103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296248759884379E-2"/>
                  <c:y val="-0.13758565167250586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0990008396152697E-2"/>
                  <c:y val="-6.726419286745916E-2"/>
                </c:manualLayout>
              </c:layout>
              <c:tx>
                <c:rich>
                  <a:bodyPr/>
                  <a:lstStyle/>
                  <a:p>
                    <a:pPr>
                      <a:defRPr sz="900" b="1">
                        <a:solidFill>
                          <a:srgbClr val="7030A0"/>
                        </a:solidFill>
                      </a:defRPr>
                    </a:pPr>
                    <a:r>
                      <a:rPr lang="en-US" b="1" dirty="0" smtClean="0">
                        <a:solidFill>
                          <a:srgbClr val="7030A0"/>
                        </a:solidFill>
                      </a:rPr>
                      <a:t>276</a:t>
                    </a:r>
                    <a:r>
                      <a:rPr lang="ru-RU" b="1" dirty="0" smtClean="0">
                        <a:solidFill>
                          <a:srgbClr val="7030A0"/>
                        </a:solidFill>
                      </a:rPr>
                      <a:t>,0</a:t>
                    </a:r>
                    <a:endParaRPr lang="en-US" b="1" dirty="0">
                      <a:solidFill>
                        <a:srgbClr val="7030A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27323261896219175"/>
                  <c:y val="5.9722623412213606E-2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0239099116491615E-2"/>
                  <c:y val="-9.5269044180276551E-3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rgbClr val="0070C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1582640915141981E-3"/>
                  <c:y val="-4.5779146604993756E-2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3765819392387207E-2"/>
                  <c:y val="-7.6112435081548177E-2"/>
                </c:manualLayout>
              </c:layout>
              <c:tx>
                <c:rich>
                  <a:bodyPr/>
                  <a:lstStyle/>
                  <a:p>
                    <a:pPr>
                      <a:defRPr sz="900" b="1">
                        <a:solidFill>
                          <a:srgbClr val="A9BA06"/>
                        </a:solidFill>
                      </a:defRPr>
                    </a:pPr>
                    <a:r>
                      <a:rPr lang="en-US" b="1" dirty="0" smtClean="0">
                        <a:solidFill>
                          <a:srgbClr val="A9BA06"/>
                        </a:solidFill>
                      </a:rPr>
                      <a:t>30592</a:t>
                    </a:r>
                    <a:r>
                      <a:rPr lang="ru-RU" b="1" dirty="0" smtClean="0">
                        <a:solidFill>
                          <a:srgbClr val="A9BA06"/>
                        </a:solidFill>
                      </a:rPr>
                      <a:t>,0</a:t>
                    </a:r>
                  </a:p>
                  <a:p>
                    <a:pPr>
                      <a:defRPr sz="900" b="1">
                        <a:solidFill>
                          <a:srgbClr val="A9BA06"/>
                        </a:solidFill>
                      </a:defRPr>
                    </a:pPr>
                    <a:endParaRPr lang="en-US" b="1" dirty="0">
                      <a:solidFill>
                        <a:srgbClr val="A9BA06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5581429021547713E-2"/>
                  <c:y val="-0.17388438321667971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5118566060965904E-2"/>
                  <c:y val="-0.16720475502721921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rgbClr val="00B0F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 </c:v>
                </c:pt>
                <c:pt idx="1">
                  <c:v>Национальная безопасность и  правоохранительная деятельность </c:v>
                </c:pt>
                <c:pt idx="2">
                  <c:v>Национальная экономика </c:v>
                </c:pt>
                <c:pt idx="3">
                  <c:v>ЖКХ</c:v>
                </c:pt>
                <c:pt idx="4">
                  <c:v>Охрана окружающей среды 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СМИ</c:v>
                </c:pt>
                <c:pt idx="10">
                  <c:v>МБТ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66530.100000000006</c:v>
                </c:pt>
                <c:pt idx="1">
                  <c:v>5127.2</c:v>
                </c:pt>
                <c:pt idx="2">
                  <c:v>166.4</c:v>
                </c:pt>
                <c:pt idx="3">
                  <c:v>795.4</c:v>
                </c:pt>
                <c:pt idx="4">
                  <c:v>276</c:v>
                </c:pt>
                <c:pt idx="5">
                  <c:v>291181.8</c:v>
                </c:pt>
                <c:pt idx="6">
                  <c:v>30704.6</c:v>
                </c:pt>
                <c:pt idx="7">
                  <c:v>14899.2</c:v>
                </c:pt>
                <c:pt idx="8">
                  <c:v>30592</c:v>
                </c:pt>
                <c:pt idx="9">
                  <c:v>2091.5</c:v>
                </c:pt>
                <c:pt idx="10">
                  <c:v>36902.400000000001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1"/>
        <c:txPr>
          <a:bodyPr/>
          <a:lstStyle/>
          <a:p>
            <a:pPr>
              <a:defRPr sz="800"/>
            </a:pPr>
            <a:endParaRPr lang="ru-RU"/>
          </a:p>
        </c:txPr>
      </c:legendEntry>
      <c:layout>
        <c:manualLayout>
          <c:xMode val="edge"/>
          <c:yMode val="edge"/>
          <c:x val="0.68169496761568404"/>
          <c:y val="0"/>
          <c:w val="0.31708757506475888"/>
          <c:h val="1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  <c:showDLblsOverMax val="0"/>
  </c:chart>
  <c:spPr>
    <a:solidFill>
      <a:srgbClr val="E1FFEF"/>
    </a:solidFill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44698325700445"/>
          <c:y val="4.9688567367158626E-2"/>
          <c:w val="0.828690330703996"/>
          <c:h val="0.7592147881004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Прибыль организаций</c:v>
                </c:pt>
              </c:strCache>
            </c:strRef>
          </c:tx>
          <c:spPr>
            <a:solidFill>
              <a:srgbClr val="70B73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3747936976212847E-3"/>
                  <c:y val="-1.119266662678506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990215179343243E-3"/>
                  <c:y val="-2.1367818105680579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239547909310891E-3"/>
                  <c:y val="-3.1542969584576093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3747936976212847E-3"/>
                  <c:y val="2.3742020117422848E-3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276018111808711E-3"/>
                  <c:y val="-2.4759535265312386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4.0532355379316815E-3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 год факт</c:v>
                </c:pt>
                <c:pt idx="1">
                  <c:v>2018 год факт</c:v>
                </c:pt>
                <c:pt idx="2">
                  <c:v>2019 год оценка</c:v>
                </c:pt>
                <c:pt idx="3">
                  <c:v>2020 год прогноз</c:v>
                </c:pt>
                <c:pt idx="4">
                  <c:v>2021 год прогноз</c:v>
                </c:pt>
                <c:pt idx="5">
                  <c:v>2022 год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47.6</c:v>
                </c:pt>
                <c:pt idx="1">
                  <c:v>46.2</c:v>
                </c:pt>
                <c:pt idx="2">
                  <c:v>49.3</c:v>
                </c:pt>
                <c:pt idx="3">
                  <c:v>51.8</c:v>
                </c:pt>
                <c:pt idx="4">
                  <c:v>54.3</c:v>
                </c:pt>
                <c:pt idx="5">
                  <c:v>56.9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988736"/>
        <c:axId val="31994624"/>
      </c:barChart>
      <c:catAx>
        <c:axId val="31988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1994624"/>
        <c:crosses val="autoZero"/>
        <c:auto val="1"/>
        <c:lblAlgn val="ctr"/>
        <c:lblOffset val="100"/>
        <c:noMultiLvlLbl val="0"/>
      </c:catAx>
      <c:valAx>
        <c:axId val="31994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198873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44696696943824"/>
          <c:y val="9.8190165742058438E-2"/>
          <c:w val="0.828690330703996"/>
          <c:h val="0.7592147881004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розничной торговли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3747936976212847E-3"/>
                  <c:y val="-1.119266662678506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990215179343243E-3"/>
                  <c:y val="-2.1367818105680579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239547909310891E-3"/>
                  <c:y val="-3.1542969584576093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3747936976212847E-3"/>
                  <c:y val="2.3742020117422848E-3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276018111808711E-3"/>
                  <c:y val="-2.4759535265312386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4.0532355379316815E-3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 год факт</c:v>
                </c:pt>
                <c:pt idx="1">
                  <c:v>2018 год факт</c:v>
                </c:pt>
                <c:pt idx="2">
                  <c:v>2019 год оценка</c:v>
                </c:pt>
                <c:pt idx="3">
                  <c:v>2020 год прогноз</c:v>
                </c:pt>
                <c:pt idx="4">
                  <c:v>2021 год прогноз</c:v>
                </c:pt>
                <c:pt idx="5">
                  <c:v>2022 год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537.79999999999995</c:v>
                </c:pt>
                <c:pt idx="1">
                  <c:v>576.9</c:v>
                </c:pt>
                <c:pt idx="2">
                  <c:v>574.79999999999995</c:v>
                </c:pt>
                <c:pt idx="3">
                  <c:v>595.5</c:v>
                </c:pt>
                <c:pt idx="4">
                  <c:v>597.20000000000005</c:v>
                </c:pt>
                <c:pt idx="5">
                  <c:v>620.5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507072"/>
        <c:axId val="63512960"/>
      </c:barChart>
      <c:catAx>
        <c:axId val="63507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63512960"/>
        <c:crosses val="autoZero"/>
        <c:auto val="1"/>
        <c:lblAlgn val="ctr"/>
        <c:lblOffset val="100"/>
        <c:noMultiLvlLbl val="0"/>
      </c:catAx>
      <c:valAx>
        <c:axId val="63512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350707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44698325700456"/>
          <c:y val="4.9688567367158626E-2"/>
          <c:w val="0.82869033070399623"/>
          <c:h val="0.7592147881004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3747936976212873E-3"/>
                  <c:y val="-1.119266662678506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70C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990215179343256E-3"/>
                  <c:y val="-2.1367818105680586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70C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239547909310891E-3"/>
                  <c:y val="-3.1542969584576107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70C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3747936976212873E-3"/>
                  <c:y val="2.3742020117422848E-3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70C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276018111808711E-3"/>
                  <c:y val="-2.4759535265312386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70C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4.0532355379316824E-3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70C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 год факт</c:v>
                </c:pt>
                <c:pt idx="1">
                  <c:v>2018 год факт</c:v>
                </c:pt>
                <c:pt idx="2">
                  <c:v>2019 год оценка</c:v>
                </c:pt>
                <c:pt idx="3">
                  <c:v>2020 год прогноз</c:v>
                </c:pt>
                <c:pt idx="4">
                  <c:v>2021 год прогноз</c:v>
                </c:pt>
                <c:pt idx="5">
                  <c:v>2022 год прогноз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 formatCode="General">
                  <c:v>44.1</c:v>
                </c:pt>
                <c:pt idx="1">
                  <c:v>41</c:v>
                </c:pt>
                <c:pt idx="2" formatCode="General">
                  <c:v>43.1</c:v>
                </c:pt>
                <c:pt idx="3" formatCode="General">
                  <c:v>44.8</c:v>
                </c:pt>
                <c:pt idx="4" formatCode="General">
                  <c:v>46.7</c:v>
                </c:pt>
                <c:pt idx="5" formatCode="General">
                  <c:v>48.6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551744"/>
        <c:axId val="63574016"/>
      </c:barChart>
      <c:catAx>
        <c:axId val="63551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63574016"/>
        <c:crosses val="autoZero"/>
        <c:auto val="1"/>
        <c:lblAlgn val="ctr"/>
        <c:lblOffset val="100"/>
        <c:noMultiLvlLbl val="0"/>
      </c:catAx>
      <c:valAx>
        <c:axId val="63574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355174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89845919096577"/>
          <c:y val="5.8666950837661858E-5"/>
          <c:w val="0.56729807799133425"/>
          <c:h val="0.795569553805774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Заработная плата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2022 год прогноз</c:v>
                </c:pt>
                <c:pt idx="1">
                  <c:v>2021 год прогноз</c:v>
                </c:pt>
                <c:pt idx="2">
                  <c:v>2020 год прогноз</c:v>
                </c:pt>
                <c:pt idx="3">
                  <c:v>2019 год оценка</c:v>
                </c:pt>
                <c:pt idx="4">
                  <c:v>2018 год факт</c:v>
                </c:pt>
                <c:pt idx="5">
                  <c:v>2017 год факт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618.9</c:v>
                </c:pt>
                <c:pt idx="1">
                  <c:v>600.9</c:v>
                </c:pt>
                <c:pt idx="2">
                  <c:v>583.5</c:v>
                </c:pt>
                <c:pt idx="3">
                  <c:v>566.5</c:v>
                </c:pt>
                <c:pt idx="4">
                  <c:v>510.5</c:v>
                </c:pt>
                <c:pt idx="5">
                  <c:v>423.9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621760"/>
        <c:axId val="63242624"/>
      </c:barChart>
      <c:catAx>
        <c:axId val="636217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63242624"/>
        <c:crosses val="autoZero"/>
        <c:auto val="1"/>
        <c:lblAlgn val="ctr"/>
        <c:lblOffset val="100"/>
        <c:noMultiLvlLbl val="0"/>
      </c:catAx>
      <c:valAx>
        <c:axId val="632426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362176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effectLst>
      <a:innerShdw blurRad="63500" dist="50800" dir="189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710506913373261"/>
          <c:y val="8.0684685828558728E-2"/>
          <c:w val="0.56729807799133425"/>
          <c:h val="0.795569553805774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Заработная плата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2022 год прогноз</c:v>
                </c:pt>
                <c:pt idx="1">
                  <c:v>2021 год прогноз</c:v>
                </c:pt>
                <c:pt idx="2">
                  <c:v>2020 год прогноз</c:v>
                </c:pt>
                <c:pt idx="3">
                  <c:v>2019 год оценка</c:v>
                </c:pt>
                <c:pt idx="4">
                  <c:v>2018 год факт</c:v>
                </c:pt>
                <c:pt idx="5">
                  <c:v>2017 год факт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147.5</c:v>
                </c:pt>
                <c:pt idx="1">
                  <c:v>143.19999999999999</c:v>
                </c:pt>
                <c:pt idx="2">
                  <c:v>135.9</c:v>
                </c:pt>
                <c:pt idx="3">
                  <c:v>130.19999999999999</c:v>
                </c:pt>
                <c:pt idx="4">
                  <c:v>125.9</c:v>
                </c:pt>
                <c:pt idx="5">
                  <c:v>103.6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295488"/>
        <c:axId val="63297024"/>
      </c:barChart>
      <c:catAx>
        <c:axId val="632954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63297024"/>
        <c:crosses val="autoZero"/>
        <c:auto val="1"/>
        <c:lblAlgn val="ctr"/>
        <c:lblOffset val="100"/>
        <c:noMultiLvlLbl val="0"/>
      </c:catAx>
      <c:valAx>
        <c:axId val="632970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329548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effectLst>
      <a:innerShdw blurRad="63500" dist="50800" dir="189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710506913373261"/>
          <c:y val="1.0136968908216549E-2"/>
          <c:w val="0.56729807799133425"/>
          <c:h val="0.795569553805774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Заработная плата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2022 год прогноз</c:v>
                </c:pt>
                <c:pt idx="1">
                  <c:v>2021 год прогноз</c:v>
                </c:pt>
                <c:pt idx="2">
                  <c:v>2020 год прогноз</c:v>
                </c:pt>
                <c:pt idx="3">
                  <c:v>2019 год оценка</c:v>
                </c:pt>
                <c:pt idx="4">
                  <c:v>2018 год факт</c:v>
                </c:pt>
                <c:pt idx="5">
                  <c:v>2017 год факт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471.5</c:v>
                </c:pt>
                <c:pt idx="1">
                  <c:v>457.8</c:v>
                </c:pt>
                <c:pt idx="2">
                  <c:v>447.5</c:v>
                </c:pt>
                <c:pt idx="3">
                  <c:v>436.2</c:v>
                </c:pt>
                <c:pt idx="4">
                  <c:v>384.5</c:v>
                </c:pt>
                <c:pt idx="5">
                  <c:v>313.89999999999998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362176"/>
        <c:axId val="63363712"/>
      </c:barChart>
      <c:catAx>
        <c:axId val="633621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63363712"/>
        <c:crosses val="autoZero"/>
        <c:auto val="1"/>
        <c:lblAlgn val="ctr"/>
        <c:lblOffset val="100"/>
        <c:noMultiLvlLbl val="0"/>
      </c:catAx>
      <c:valAx>
        <c:axId val="633637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336217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effectLst>
      <a:innerShdw blurRad="63500" dist="50800" dir="189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100" dirty="0"/>
              <a:t>Численность населения (человек</a:t>
            </a:r>
            <a:r>
              <a:rPr lang="ru-RU" dirty="0"/>
              <a:t>)</a:t>
            </a:r>
          </a:p>
        </c:rich>
      </c:tx>
      <c:layout>
        <c:manualLayout>
          <c:xMode val="edge"/>
          <c:yMode val="edge"/>
          <c:x val="0.2217415185160832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810047854765108"/>
          <c:y val="0.15538767297460768"/>
          <c:w val="0.81637585535763513"/>
          <c:h val="0.62096989223419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 (человек)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на 01.01.2016 года</c:v>
                </c:pt>
                <c:pt idx="1">
                  <c:v>на 01.01.2017 года</c:v>
                </c:pt>
                <c:pt idx="2">
                  <c:v>на 01.01.2018 года</c:v>
                </c:pt>
                <c:pt idx="3">
                  <c:v>на 01.01.2019 года</c:v>
                </c:pt>
                <c:pt idx="4">
                  <c:v>на 01.01.2020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8690</c:v>
                </c:pt>
                <c:pt idx="1">
                  <c:v>8608</c:v>
                </c:pt>
                <c:pt idx="2">
                  <c:v>8543</c:v>
                </c:pt>
                <c:pt idx="3">
                  <c:v>8451</c:v>
                </c:pt>
                <c:pt idx="4">
                  <c:v>8347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336448"/>
        <c:axId val="151089536"/>
      </c:barChart>
      <c:catAx>
        <c:axId val="67336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151089536"/>
        <c:crosses val="autoZero"/>
        <c:auto val="1"/>
        <c:lblAlgn val="ctr"/>
        <c:lblOffset val="100"/>
        <c:noMultiLvlLbl val="0"/>
      </c:catAx>
      <c:valAx>
        <c:axId val="151089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67336448"/>
        <c:crosses val="autoZero"/>
        <c:crossBetween val="between"/>
      </c:valAx>
      <c:spPr>
        <a:solidFill>
          <a:schemeClr val="bg1"/>
        </a:solidFill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spPr>
    <a:solidFill>
      <a:schemeClr val="bg1"/>
    </a:solidFill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000" dirty="0" smtClean="0"/>
              <a:t>Среднемесячная</a:t>
            </a:r>
            <a:r>
              <a:rPr lang="ru-RU" sz="1000" baseline="0" dirty="0" smtClean="0"/>
              <a:t> начисленная заработная плата работников малых предприятий (рублей</a:t>
            </a:r>
            <a:r>
              <a:rPr lang="ru-RU" sz="1100" baseline="0" dirty="0" smtClean="0"/>
              <a:t>)</a:t>
            </a:r>
            <a:endParaRPr lang="ru-RU" dirty="0"/>
          </a:p>
        </c:rich>
      </c:tx>
      <c:layout>
        <c:manualLayout>
          <c:xMode val="edge"/>
          <c:yMode val="edge"/>
          <c:x val="0.2285248220283216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810047854765108"/>
          <c:y val="0.15538767297460768"/>
          <c:w val="0.81637585535763513"/>
          <c:h val="0.62096989223419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 (человек)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Лист1!$A$2:$A$7</c:f>
              <c:strCache>
                <c:ptCount val="6"/>
                <c:pt idx="0">
                  <c:v>на 01.01.2018 г. факт</c:v>
                </c:pt>
                <c:pt idx="1">
                  <c:v>на 01.01.2019 г. факт</c:v>
                </c:pt>
                <c:pt idx="2">
                  <c:v>на 01.01.2020 г. оценка</c:v>
                </c:pt>
                <c:pt idx="3">
                  <c:v>на 01.01.2021 г. прогноз</c:v>
                </c:pt>
                <c:pt idx="4">
                  <c:v>на 01.01.2022 г. прогноз</c:v>
                </c:pt>
                <c:pt idx="5">
                  <c:v>на 01.01.2023 г.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24309</c:v>
                </c:pt>
                <c:pt idx="1">
                  <c:v>28599</c:v>
                </c:pt>
                <c:pt idx="2">
                  <c:v>28266</c:v>
                </c:pt>
                <c:pt idx="3">
                  <c:v>29506</c:v>
                </c:pt>
                <c:pt idx="4">
                  <c:v>31066</c:v>
                </c:pt>
                <c:pt idx="5">
                  <c:v>32010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720064"/>
        <c:axId val="63730048"/>
      </c:barChart>
      <c:catAx>
        <c:axId val="63720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63730048"/>
        <c:crosses val="autoZero"/>
        <c:auto val="1"/>
        <c:lblAlgn val="ctr"/>
        <c:lblOffset val="100"/>
        <c:noMultiLvlLbl val="0"/>
      </c:catAx>
      <c:valAx>
        <c:axId val="63730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63720064"/>
        <c:crosses val="autoZero"/>
        <c:crossBetween val="between"/>
      </c:valAx>
      <c:spPr>
        <a:solidFill>
          <a:schemeClr val="bg1"/>
        </a:solidFill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spPr>
    <a:solidFill>
      <a:schemeClr val="bg1"/>
    </a:solidFill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90FB06-6EF2-4200-9950-B77723ECF48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12FCBC-9F7A-406E-A548-4AA2A86DA3B0}">
      <dgm:prSet phldrT="[Текст]" custT="1"/>
      <dgm:spPr>
        <a:solidFill>
          <a:schemeClr val="accent6">
            <a:lumMod val="75000"/>
          </a:schemeClr>
        </a:solidFill>
        <a:ln>
          <a:solidFill>
            <a:schemeClr val="bg1">
              <a:lumMod val="9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dirty="0" smtClean="0"/>
            <a:t>1 уровень</a:t>
          </a:r>
          <a:endParaRPr lang="ru-RU" sz="1800" dirty="0"/>
        </a:p>
      </dgm:t>
    </dgm:pt>
    <dgm:pt modelId="{DB16343D-B8AC-4A32-A2EA-C72D442F2CE5}" type="parTrans" cxnId="{921A0DD9-D5E9-461B-B4E7-87AADA5777D8}">
      <dgm:prSet/>
      <dgm:spPr/>
      <dgm:t>
        <a:bodyPr/>
        <a:lstStyle/>
        <a:p>
          <a:endParaRPr lang="ru-RU"/>
        </a:p>
      </dgm:t>
    </dgm:pt>
    <dgm:pt modelId="{5045955F-85B6-4915-934A-45246D684E66}" type="sibTrans" cxnId="{921A0DD9-D5E9-461B-B4E7-87AADA5777D8}">
      <dgm:prSet/>
      <dgm:spPr/>
      <dgm:t>
        <a:bodyPr/>
        <a:lstStyle/>
        <a:p>
          <a:endParaRPr lang="ru-RU"/>
        </a:p>
      </dgm:t>
    </dgm:pt>
    <dgm:pt modelId="{0D9DF390-8940-424C-9DA6-43F77E68042B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100" dirty="0" smtClean="0"/>
            <a:t>Федеральный бюджет</a:t>
          </a:r>
          <a:endParaRPr lang="ru-RU" sz="1100" dirty="0"/>
        </a:p>
      </dgm:t>
    </dgm:pt>
    <dgm:pt modelId="{0BF51AA7-F26B-42C4-8120-516CE0280CC3}" type="parTrans" cxnId="{F85D2C81-B149-40C1-AB69-3DCC24D86821}">
      <dgm:prSet/>
      <dgm:spPr/>
      <dgm:t>
        <a:bodyPr/>
        <a:lstStyle/>
        <a:p>
          <a:endParaRPr lang="ru-RU"/>
        </a:p>
      </dgm:t>
    </dgm:pt>
    <dgm:pt modelId="{3E354629-982B-4327-BF43-DFE71DB79358}" type="sibTrans" cxnId="{F85D2C81-B149-40C1-AB69-3DCC24D86821}">
      <dgm:prSet/>
      <dgm:spPr/>
      <dgm:t>
        <a:bodyPr/>
        <a:lstStyle/>
        <a:p>
          <a:endParaRPr lang="ru-RU"/>
        </a:p>
      </dgm:t>
    </dgm:pt>
    <dgm:pt modelId="{56861F9F-B140-48AE-979E-901608B84D6D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100" dirty="0" smtClean="0"/>
            <a:t>Бюджеты государственных внебюджетных фондов</a:t>
          </a:r>
          <a:endParaRPr lang="ru-RU" sz="1100" dirty="0"/>
        </a:p>
      </dgm:t>
    </dgm:pt>
    <dgm:pt modelId="{87C63773-6527-4481-9645-A74293A365D3}" type="parTrans" cxnId="{3B830EBC-2CCC-43C0-8BFB-9708599C362F}">
      <dgm:prSet/>
      <dgm:spPr/>
      <dgm:t>
        <a:bodyPr/>
        <a:lstStyle/>
        <a:p>
          <a:endParaRPr lang="ru-RU"/>
        </a:p>
      </dgm:t>
    </dgm:pt>
    <dgm:pt modelId="{748C8C7D-15E1-426A-A2A9-4AFE95733579}" type="sibTrans" cxnId="{3B830EBC-2CCC-43C0-8BFB-9708599C362F}">
      <dgm:prSet/>
      <dgm:spPr/>
      <dgm:t>
        <a:bodyPr/>
        <a:lstStyle/>
        <a:p>
          <a:endParaRPr lang="ru-RU"/>
        </a:p>
      </dgm:t>
    </dgm:pt>
    <dgm:pt modelId="{8CBE0546-5D69-49A9-956E-253511F2A45B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bg1">
              <a:lumMod val="9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dirty="0" smtClean="0"/>
            <a:t>2 уровень</a:t>
          </a:r>
          <a:endParaRPr lang="ru-RU" sz="1800" dirty="0"/>
        </a:p>
      </dgm:t>
    </dgm:pt>
    <dgm:pt modelId="{035E6ACE-B620-4404-B225-E54E1A03CE29}" type="parTrans" cxnId="{9E68B9D9-54E3-40CB-9431-63FF432D58A3}">
      <dgm:prSet/>
      <dgm:spPr/>
      <dgm:t>
        <a:bodyPr/>
        <a:lstStyle/>
        <a:p>
          <a:endParaRPr lang="ru-RU"/>
        </a:p>
      </dgm:t>
    </dgm:pt>
    <dgm:pt modelId="{811078D0-A42D-4507-813A-CAC8467D3784}" type="sibTrans" cxnId="{9E68B9D9-54E3-40CB-9431-63FF432D58A3}">
      <dgm:prSet/>
      <dgm:spPr/>
      <dgm:t>
        <a:bodyPr/>
        <a:lstStyle/>
        <a:p>
          <a:endParaRPr lang="ru-RU"/>
        </a:p>
      </dgm:t>
    </dgm:pt>
    <dgm:pt modelId="{26F4AD5C-D218-4841-BEF6-670987B31B0D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100" dirty="0" smtClean="0"/>
            <a:t>Бюджеты субъектов Российской Федерации</a:t>
          </a:r>
          <a:endParaRPr lang="ru-RU" sz="1100" dirty="0"/>
        </a:p>
      </dgm:t>
    </dgm:pt>
    <dgm:pt modelId="{83355C3C-71D6-440B-9808-E06EDD6134B2}" type="parTrans" cxnId="{85533CA2-D071-4C11-B0A8-0A67FD0FC803}">
      <dgm:prSet/>
      <dgm:spPr/>
      <dgm:t>
        <a:bodyPr/>
        <a:lstStyle/>
        <a:p>
          <a:endParaRPr lang="ru-RU"/>
        </a:p>
      </dgm:t>
    </dgm:pt>
    <dgm:pt modelId="{D2163C96-2CB2-49BC-9F85-6C8702071552}" type="sibTrans" cxnId="{85533CA2-D071-4C11-B0A8-0A67FD0FC803}">
      <dgm:prSet/>
      <dgm:spPr/>
      <dgm:t>
        <a:bodyPr/>
        <a:lstStyle/>
        <a:p>
          <a:endParaRPr lang="ru-RU"/>
        </a:p>
      </dgm:t>
    </dgm:pt>
    <dgm:pt modelId="{34AC9E64-A4F3-4AF5-ACC3-826BDB34671E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100" dirty="0" smtClean="0"/>
            <a:t>Бюджеты территориальный государственных внебюджетных фондов</a:t>
          </a:r>
          <a:endParaRPr lang="ru-RU" sz="1100" dirty="0"/>
        </a:p>
      </dgm:t>
    </dgm:pt>
    <dgm:pt modelId="{59661C0E-A297-44E8-BE02-C39293428A78}" type="parTrans" cxnId="{04A36E0C-BD5A-4778-9529-1A7C8442C1D7}">
      <dgm:prSet/>
      <dgm:spPr/>
      <dgm:t>
        <a:bodyPr/>
        <a:lstStyle/>
        <a:p>
          <a:endParaRPr lang="ru-RU"/>
        </a:p>
      </dgm:t>
    </dgm:pt>
    <dgm:pt modelId="{D7FDF509-FC3D-4F69-9F12-9FE16F5EB2FB}" type="sibTrans" cxnId="{04A36E0C-BD5A-4778-9529-1A7C8442C1D7}">
      <dgm:prSet/>
      <dgm:spPr/>
      <dgm:t>
        <a:bodyPr/>
        <a:lstStyle/>
        <a:p>
          <a:endParaRPr lang="ru-RU"/>
        </a:p>
      </dgm:t>
    </dgm:pt>
    <dgm:pt modelId="{25453ACA-7CDA-464D-BCAA-2A9ED044B00A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bg1">
              <a:lumMod val="9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dirty="0" smtClean="0"/>
            <a:t>3 уровень</a:t>
          </a:r>
          <a:endParaRPr lang="ru-RU" sz="1800" dirty="0"/>
        </a:p>
      </dgm:t>
    </dgm:pt>
    <dgm:pt modelId="{542FA3BB-6600-494E-A1A4-2F82A61DEB2E}" type="parTrans" cxnId="{96338D63-BD9F-4184-8262-851B08E3A6E2}">
      <dgm:prSet/>
      <dgm:spPr/>
      <dgm:t>
        <a:bodyPr/>
        <a:lstStyle/>
        <a:p>
          <a:endParaRPr lang="ru-RU"/>
        </a:p>
      </dgm:t>
    </dgm:pt>
    <dgm:pt modelId="{9ADD3CBA-E7DA-45AF-A321-E834DFE7DFE5}" type="sibTrans" cxnId="{96338D63-BD9F-4184-8262-851B08E3A6E2}">
      <dgm:prSet/>
      <dgm:spPr/>
      <dgm:t>
        <a:bodyPr/>
        <a:lstStyle/>
        <a:p>
          <a:endParaRPr lang="ru-RU"/>
        </a:p>
      </dgm:t>
    </dgm:pt>
    <dgm:pt modelId="{664F922E-04F5-4BB5-81EA-CABD0B853044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dirty="0" smtClean="0"/>
            <a:t>Местные бюджеты</a:t>
          </a:r>
          <a:endParaRPr lang="ru-RU" sz="1200" dirty="0"/>
        </a:p>
      </dgm:t>
    </dgm:pt>
    <dgm:pt modelId="{42019417-792A-4389-8DBE-9879631091AA}" type="parTrans" cxnId="{FE12D8D5-9CF2-47F1-87FE-50D0CDFD8463}">
      <dgm:prSet/>
      <dgm:spPr/>
      <dgm:t>
        <a:bodyPr/>
        <a:lstStyle/>
        <a:p>
          <a:endParaRPr lang="ru-RU"/>
        </a:p>
      </dgm:t>
    </dgm:pt>
    <dgm:pt modelId="{3188BCA4-4A0D-4DE0-8C03-AF4AEF88FC97}" type="sibTrans" cxnId="{FE12D8D5-9CF2-47F1-87FE-50D0CDFD8463}">
      <dgm:prSet/>
      <dgm:spPr/>
      <dgm:t>
        <a:bodyPr/>
        <a:lstStyle/>
        <a:p>
          <a:endParaRPr lang="ru-RU"/>
        </a:p>
      </dgm:t>
    </dgm:pt>
    <dgm:pt modelId="{30F7D248-D44A-4F73-8D77-B8118D86FE88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dirty="0" smtClean="0"/>
            <a:t>Местные бюджеты: бюджеты муниципальных образований</a:t>
          </a:r>
          <a:endParaRPr lang="ru-RU" sz="1200" dirty="0"/>
        </a:p>
      </dgm:t>
    </dgm:pt>
    <dgm:pt modelId="{DB473395-5BEE-40C5-9268-BD2F852F743D}" type="parTrans" cxnId="{7F72A516-FF42-41FB-BD9A-E89E6B5C9A44}">
      <dgm:prSet/>
      <dgm:spPr/>
      <dgm:t>
        <a:bodyPr/>
        <a:lstStyle/>
        <a:p>
          <a:endParaRPr lang="ru-RU"/>
        </a:p>
      </dgm:t>
    </dgm:pt>
    <dgm:pt modelId="{AEEFCAC6-FE21-4114-B45C-AA74A9412336}" type="sibTrans" cxnId="{7F72A516-FF42-41FB-BD9A-E89E6B5C9A44}">
      <dgm:prSet/>
      <dgm:spPr/>
      <dgm:t>
        <a:bodyPr/>
        <a:lstStyle/>
        <a:p>
          <a:endParaRPr lang="ru-RU"/>
        </a:p>
      </dgm:t>
    </dgm:pt>
    <dgm:pt modelId="{E4CAA993-A8E7-4D4E-B5B9-70D4E8E7DCDB}" type="pres">
      <dgm:prSet presAssocID="{0A90FB06-6EF2-4200-9950-B77723ECF48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DA316D-82A2-40D0-9060-DB5D4B800EFB}" type="pres">
      <dgm:prSet presAssocID="{C312FCBC-9F7A-406E-A548-4AA2A86DA3B0}" presName="circle1" presStyleLbl="node1" presStyleIdx="0" presStyleCnt="3" custScaleY="116162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1155636E-B275-4C08-933D-7243FCDF8D91}" type="pres">
      <dgm:prSet presAssocID="{C312FCBC-9F7A-406E-A548-4AA2A86DA3B0}" presName="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BF61434-D951-49B0-821A-9406ED12695D}" type="pres">
      <dgm:prSet presAssocID="{C312FCBC-9F7A-406E-A548-4AA2A86DA3B0}" presName="rect1" presStyleLbl="alignAcc1" presStyleIdx="0" presStyleCnt="3" custScaleX="104873" custScaleY="116162"/>
      <dgm:spPr/>
      <dgm:t>
        <a:bodyPr/>
        <a:lstStyle/>
        <a:p>
          <a:endParaRPr lang="ru-RU"/>
        </a:p>
      </dgm:t>
    </dgm:pt>
    <dgm:pt modelId="{2E406CE5-5539-4FF5-B9C2-BB9357876023}" type="pres">
      <dgm:prSet presAssocID="{8CBE0546-5D69-49A9-956E-253511F2A45B}" presName="vertSpace2" presStyleLbl="node1" presStyleIdx="0" presStyleCnt="3"/>
      <dgm:spPr>
        <a:scene3d>
          <a:camera prst="orthographicFront"/>
          <a:lightRig rig="threePt" dir="t"/>
        </a:scene3d>
        <a:sp3d>
          <a:bevelT/>
        </a:sp3d>
      </dgm:spPr>
    </dgm:pt>
    <dgm:pt modelId="{72ED40AD-BD4C-407A-ABF6-3AA9C6810243}" type="pres">
      <dgm:prSet presAssocID="{8CBE0546-5D69-49A9-956E-253511F2A45B}" presName="circle2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260BCB5D-16E0-4A6F-8704-1F3B410D3423}" type="pres">
      <dgm:prSet presAssocID="{8CBE0546-5D69-49A9-956E-253511F2A45B}" presName="rect2" presStyleLbl="alignAcc1" presStyleIdx="1" presStyleCnt="3" custScaleX="104539"/>
      <dgm:spPr/>
      <dgm:t>
        <a:bodyPr/>
        <a:lstStyle/>
        <a:p>
          <a:endParaRPr lang="ru-RU"/>
        </a:p>
      </dgm:t>
    </dgm:pt>
    <dgm:pt modelId="{45E784A6-DB29-4BDC-A61C-A1DE154D42E4}" type="pres">
      <dgm:prSet presAssocID="{25453ACA-7CDA-464D-BCAA-2A9ED044B00A}" presName="vertSpace3" presStyleLbl="node1" presStyleIdx="1" presStyleCnt="3"/>
      <dgm:spPr>
        <a:scene3d>
          <a:camera prst="orthographicFront"/>
          <a:lightRig rig="threePt" dir="t"/>
        </a:scene3d>
        <a:sp3d>
          <a:bevelT/>
        </a:sp3d>
      </dgm:spPr>
    </dgm:pt>
    <dgm:pt modelId="{2AAE6E27-81C0-4D8F-8872-C9E54829A575}" type="pres">
      <dgm:prSet presAssocID="{25453ACA-7CDA-464D-BCAA-2A9ED044B00A}" presName="circle3" presStyleLbl="node1" presStyleIdx="2" presStyleCnt="3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108C054D-766B-4C68-8F0D-8E55058E4060}" type="pres">
      <dgm:prSet presAssocID="{25453ACA-7CDA-464D-BCAA-2A9ED044B00A}" presName="rect3" presStyleLbl="alignAcc1" presStyleIdx="2" presStyleCnt="3" custScaleX="104873"/>
      <dgm:spPr/>
      <dgm:t>
        <a:bodyPr/>
        <a:lstStyle/>
        <a:p>
          <a:endParaRPr lang="ru-RU"/>
        </a:p>
      </dgm:t>
    </dgm:pt>
    <dgm:pt modelId="{0D96FD80-8E93-4289-9363-8E3B8B9F9627}" type="pres">
      <dgm:prSet presAssocID="{C312FCBC-9F7A-406E-A548-4AA2A86DA3B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A6A6E-CA53-495C-ADA3-C2F615CFB37D}" type="pres">
      <dgm:prSet presAssocID="{C312FCBC-9F7A-406E-A548-4AA2A86DA3B0}" presName="rect1ChTx" presStyleLbl="alignAcc1" presStyleIdx="2" presStyleCnt="3" custScaleX="150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9AB54-7AE6-459D-B508-D2B01804D75C}" type="pres">
      <dgm:prSet presAssocID="{8CBE0546-5D69-49A9-956E-253511F2A45B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6B5C1-7D97-446C-9E59-9B77465B7E26}" type="pres">
      <dgm:prSet presAssocID="{8CBE0546-5D69-49A9-956E-253511F2A45B}" presName="rect2ChTx" presStyleLbl="alignAcc1" presStyleIdx="2" presStyleCnt="3" custScaleX="151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5BA4D-04BA-420C-90B4-069C4103E00A}" type="pres">
      <dgm:prSet presAssocID="{25453ACA-7CDA-464D-BCAA-2A9ED044B00A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B0E10-7420-4A7E-A2B0-C68924563611}" type="pres">
      <dgm:prSet presAssocID="{25453ACA-7CDA-464D-BCAA-2A9ED044B00A}" presName="rect3ChTx" presStyleLbl="alignAcc1" presStyleIdx="2" presStyleCnt="3" custScaleX="152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22465B-A47A-4BC7-AB6B-B476FD84BEE8}" type="presOf" srcId="{8CBE0546-5D69-49A9-956E-253511F2A45B}" destId="{260BCB5D-16E0-4A6F-8704-1F3B410D3423}" srcOrd="0" destOrd="0" presId="urn:microsoft.com/office/officeart/2005/8/layout/target3"/>
    <dgm:cxn modelId="{02FD75BD-C9F2-40A1-8A09-7B68F459595E}" type="presOf" srcId="{25453ACA-7CDA-464D-BCAA-2A9ED044B00A}" destId="{2BF5BA4D-04BA-420C-90B4-069C4103E00A}" srcOrd="1" destOrd="0" presId="urn:microsoft.com/office/officeart/2005/8/layout/target3"/>
    <dgm:cxn modelId="{C665AD9E-AA59-40FE-B8C8-BE8F233B4EDD}" type="presOf" srcId="{C312FCBC-9F7A-406E-A548-4AA2A86DA3B0}" destId="{9BF61434-D951-49B0-821A-9406ED12695D}" srcOrd="0" destOrd="0" presId="urn:microsoft.com/office/officeart/2005/8/layout/target3"/>
    <dgm:cxn modelId="{7CB434AC-4FAA-4F16-A6A6-B44C0E33861A}" type="presOf" srcId="{0A90FB06-6EF2-4200-9950-B77723ECF48E}" destId="{E4CAA993-A8E7-4D4E-B5B9-70D4E8E7DCDB}" srcOrd="0" destOrd="0" presId="urn:microsoft.com/office/officeart/2005/8/layout/target3"/>
    <dgm:cxn modelId="{C1AB9739-D4D3-43E4-8FA5-680E80033269}" type="presOf" srcId="{0D9DF390-8940-424C-9DA6-43F77E68042B}" destId="{D60A6A6E-CA53-495C-ADA3-C2F615CFB37D}" srcOrd="0" destOrd="0" presId="urn:microsoft.com/office/officeart/2005/8/layout/target3"/>
    <dgm:cxn modelId="{FE12D8D5-9CF2-47F1-87FE-50D0CDFD8463}" srcId="{25453ACA-7CDA-464D-BCAA-2A9ED044B00A}" destId="{664F922E-04F5-4BB5-81EA-CABD0B853044}" srcOrd="0" destOrd="0" parTransId="{42019417-792A-4389-8DBE-9879631091AA}" sibTransId="{3188BCA4-4A0D-4DE0-8C03-AF4AEF88FC97}"/>
    <dgm:cxn modelId="{925CB9C6-7F26-4985-8C9F-D0040CD2D0F3}" type="presOf" srcId="{25453ACA-7CDA-464D-BCAA-2A9ED044B00A}" destId="{108C054D-766B-4C68-8F0D-8E55058E4060}" srcOrd="0" destOrd="0" presId="urn:microsoft.com/office/officeart/2005/8/layout/target3"/>
    <dgm:cxn modelId="{F85D2C81-B149-40C1-AB69-3DCC24D86821}" srcId="{C312FCBC-9F7A-406E-A548-4AA2A86DA3B0}" destId="{0D9DF390-8940-424C-9DA6-43F77E68042B}" srcOrd="0" destOrd="0" parTransId="{0BF51AA7-F26B-42C4-8120-516CE0280CC3}" sibTransId="{3E354629-982B-4327-BF43-DFE71DB79358}"/>
    <dgm:cxn modelId="{9087401E-4B2E-4296-86CC-48AC22DD4EDF}" type="presOf" srcId="{664F922E-04F5-4BB5-81EA-CABD0B853044}" destId="{C68B0E10-7420-4A7E-A2B0-C68924563611}" srcOrd="0" destOrd="0" presId="urn:microsoft.com/office/officeart/2005/8/layout/target3"/>
    <dgm:cxn modelId="{47B84CB2-1AE0-478B-8B8D-F438B77405B1}" type="presOf" srcId="{C312FCBC-9F7A-406E-A548-4AA2A86DA3B0}" destId="{0D96FD80-8E93-4289-9363-8E3B8B9F9627}" srcOrd="1" destOrd="0" presId="urn:microsoft.com/office/officeart/2005/8/layout/target3"/>
    <dgm:cxn modelId="{184F3A3A-9380-4C5A-80B4-4B5B65992618}" type="presOf" srcId="{56861F9F-B140-48AE-979E-901608B84D6D}" destId="{D60A6A6E-CA53-495C-ADA3-C2F615CFB37D}" srcOrd="0" destOrd="1" presId="urn:microsoft.com/office/officeart/2005/8/layout/target3"/>
    <dgm:cxn modelId="{9E9E8BF6-37AF-46E0-B07C-0C751A4589AE}" type="presOf" srcId="{26F4AD5C-D218-4841-BEF6-670987B31B0D}" destId="{F196B5C1-7D97-446C-9E59-9B77465B7E26}" srcOrd="0" destOrd="0" presId="urn:microsoft.com/office/officeart/2005/8/layout/target3"/>
    <dgm:cxn modelId="{96338D63-BD9F-4184-8262-851B08E3A6E2}" srcId="{0A90FB06-6EF2-4200-9950-B77723ECF48E}" destId="{25453ACA-7CDA-464D-BCAA-2A9ED044B00A}" srcOrd="2" destOrd="0" parTransId="{542FA3BB-6600-494E-A1A4-2F82A61DEB2E}" sibTransId="{9ADD3CBA-E7DA-45AF-A321-E834DFE7DFE5}"/>
    <dgm:cxn modelId="{2E9C0CDF-9081-433C-B42D-07D4E6A53DDA}" type="presOf" srcId="{8CBE0546-5D69-49A9-956E-253511F2A45B}" destId="{1F89AB54-7AE6-459D-B508-D2B01804D75C}" srcOrd="1" destOrd="0" presId="urn:microsoft.com/office/officeart/2005/8/layout/target3"/>
    <dgm:cxn modelId="{04A36E0C-BD5A-4778-9529-1A7C8442C1D7}" srcId="{8CBE0546-5D69-49A9-956E-253511F2A45B}" destId="{34AC9E64-A4F3-4AF5-ACC3-826BDB34671E}" srcOrd="1" destOrd="0" parTransId="{59661C0E-A297-44E8-BE02-C39293428A78}" sibTransId="{D7FDF509-FC3D-4F69-9F12-9FE16F5EB2FB}"/>
    <dgm:cxn modelId="{921A0DD9-D5E9-461B-B4E7-87AADA5777D8}" srcId="{0A90FB06-6EF2-4200-9950-B77723ECF48E}" destId="{C312FCBC-9F7A-406E-A548-4AA2A86DA3B0}" srcOrd="0" destOrd="0" parTransId="{DB16343D-B8AC-4A32-A2EA-C72D442F2CE5}" sibTransId="{5045955F-85B6-4915-934A-45246D684E66}"/>
    <dgm:cxn modelId="{9E68B9D9-54E3-40CB-9431-63FF432D58A3}" srcId="{0A90FB06-6EF2-4200-9950-B77723ECF48E}" destId="{8CBE0546-5D69-49A9-956E-253511F2A45B}" srcOrd="1" destOrd="0" parTransId="{035E6ACE-B620-4404-B225-E54E1A03CE29}" sibTransId="{811078D0-A42D-4507-813A-CAC8467D3784}"/>
    <dgm:cxn modelId="{7F72A516-FF42-41FB-BD9A-E89E6B5C9A44}" srcId="{25453ACA-7CDA-464D-BCAA-2A9ED044B00A}" destId="{30F7D248-D44A-4F73-8D77-B8118D86FE88}" srcOrd="1" destOrd="0" parTransId="{DB473395-5BEE-40C5-9268-BD2F852F743D}" sibTransId="{AEEFCAC6-FE21-4114-B45C-AA74A9412336}"/>
    <dgm:cxn modelId="{AF569C9D-871E-44A1-B2E6-A16B216BEB0B}" type="presOf" srcId="{34AC9E64-A4F3-4AF5-ACC3-826BDB34671E}" destId="{F196B5C1-7D97-446C-9E59-9B77465B7E26}" srcOrd="0" destOrd="1" presId="urn:microsoft.com/office/officeart/2005/8/layout/target3"/>
    <dgm:cxn modelId="{D7D63C4B-799B-484B-8943-B57C5F7D4CA1}" type="presOf" srcId="{30F7D248-D44A-4F73-8D77-B8118D86FE88}" destId="{C68B0E10-7420-4A7E-A2B0-C68924563611}" srcOrd="0" destOrd="1" presId="urn:microsoft.com/office/officeart/2005/8/layout/target3"/>
    <dgm:cxn modelId="{3B830EBC-2CCC-43C0-8BFB-9708599C362F}" srcId="{C312FCBC-9F7A-406E-A548-4AA2A86DA3B0}" destId="{56861F9F-B140-48AE-979E-901608B84D6D}" srcOrd="1" destOrd="0" parTransId="{87C63773-6527-4481-9645-A74293A365D3}" sibTransId="{748C8C7D-15E1-426A-A2A9-4AFE95733579}"/>
    <dgm:cxn modelId="{85533CA2-D071-4C11-B0A8-0A67FD0FC803}" srcId="{8CBE0546-5D69-49A9-956E-253511F2A45B}" destId="{26F4AD5C-D218-4841-BEF6-670987B31B0D}" srcOrd="0" destOrd="0" parTransId="{83355C3C-71D6-440B-9808-E06EDD6134B2}" sibTransId="{D2163C96-2CB2-49BC-9F85-6C8702071552}"/>
    <dgm:cxn modelId="{F9689E04-F71F-43DF-9223-88132ECC50E9}" type="presParOf" srcId="{E4CAA993-A8E7-4D4E-B5B9-70D4E8E7DCDB}" destId="{4ADA316D-82A2-40D0-9060-DB5D4B800EFB}" srcOrd="0" destOrd="0" presId="urn:microsoft.com/office/officeart/2005/8/layout/target3"/>
    <dgm:cxn modelId="{520C4A35-B7AF-4807-84DC-B933042DEE9C}" type="presParOf" srcId="{E4CAA993-A8E7-4D4E-B5B9-70D4E8E7DCDB}" destId="{1155636E-B275-4C08-933D-7243FCDF8D91}" srcOrd="1" destOrd="0" presId="urn:microsoft.com/office/officeart/2005/8/layout/target3"/>
    <dgm:cxn modelId="{2F4C81CF-A2E8-4C9B-B5E0-A680F8C466A4}" type="presParOf" srcId="{E4CAA993-A8E7-4D4E-B5B9-70D4E8E7DCDB}" destId="{9BF61434-D951-49B0-821A-9406ED12695D}" srcOrd="2" destOrd="0" presId="urn:microsoft.com/office/officeart/2005/8/layout/target3"/>
    <dgm:cxn modelId="{46362F0C-AF06-4704-927D-90FA1798F85B}" type="presParOf" srcId="{E4CAA993-A8E7-4D4E-B5B9-70D4E8E7DCDB}" destId="{2E406CE5-5539-4FF5-B9C2-BB9357876023}" srcOrd="3" destOrd="0" presId="urn:microsoft.com/office/officeart/2005/8/layout/target3"/>
    <dgm:cxn modelId="{A0558F91-7147-44F8-BE15-D0CB995B7ECF}" type="presParOf" srcId="{E4CAA993-A8E7-4D4E-B5B9-70D4E8E7DCDB}" destId="{72ED40AD-BD4C-407A-ABF6-3AA9C6810243}" srcOrd="4" destOrd="0" presId="urn:microsoft.com/office/officeart/2005/8/layout/target3"/>
    <dgm:cxn modelId="{3F32FA18-AA7D-4BB5-98D3-F365B6414C4B}" type="presParOf" srcId="{E4CAA993-A8E7-4D4E-B5B9-70D4E8E7DCDB}" destId="{260BCB5D-16E0-4A6F-8704-1F3B410D3423}" srcOrd="5" destOrd="0" presId="urn:microsoft.com/office/officeart/2005/8/layout/target3"/>
    <dgm:cxn modelId="{56E93F02-8350-4D54-93A6-C41CFEB36D5D}" type="presParOf" srcId="{E4CAA993-A8E7-4D4E-B5B9-70D4E8E7DCDB}" destId="{45E784A6-DB29-4BDC-A61C-A1DE154D42E4}" srcOrd="6" destOrd="0" presId="urn:microsoft.com/office/officeart/2005/8/layout/target3"/>
    <dgm:cxn modelId="{83298709-73D3-4BDC-9836-8D9162210526}" type="presParOf" srcId="{E4CAA993-A8E7-4D4E-B5B9-70D4E8E7DCDB}" destId="{2AAE6E27-81C0-4D8F-8872-C9E54829A575}" srcOrd="7" destOrd="0" presId="urn:microsoft.com/office/officeart/2005/8/layout/target3"/>
    <dgm:cxn modelId="{3A907EC9-A223-49F1-A3C6-A14F03B445E5}" type="presParOf" srcId="{E4CAA993-A8E7-4D4E-B5B9-70D4E8E7DCDB}" destId="{108C054D-766B-4C68-8F0D-8E55058E4060}" srcOrd="8" destOrd="0" presId="urn:microsoft.com/office/officeart/2005/8/layout/target3"/>
    <dgm:cxn modelId="{4342FE1E-F6CC-4D7D-AC0B-8490E8CFAFDC}" type="presParOf" srcId="{E4CAA993-A8E7-4D4E-B5B9-70D4E8E7DCDB}" destId="{0D96FD80-8E93-4289-9363-8E3B8B9F9627}" srcOrd="9" destOrd="0" presId="urn:microsoft.com/office/officeart/2005/8/layout/target3"/>
    <dgm:cxn modelId="{3E628851-7D6A-4709-8C55-96D65C6ECFEE}" type="presParOf" srcId="{E4CAA993-A8E7-4D4E-B5B9-70D4E8E7DCDB}" destId="{D60A6A6E-CA53-495C-ADA3-C2F615CFB37D}" srcOrd="10" destOrd="0" presId="urn:microsoft.com/office/officeart/2005/8/layout/target3"/>
    <dgm:cxn modelId="{3C365FC6-BF5B-4D5A-A0FC-C29302245CA9}" type="presParOf" srcId="{E4CAA993-A8E7-4D4E-B5B9-70D4E8E7DCDB}" destId="{1F89AB54-7AE6-459D-B508-D2B01804D75C}" srcOrd="11" destOrd="0" presId="urn:microsoft.com/office/officeart/2005/8/layout/target3"/>
    <dgm:cxn modelId="{196B3571-18EE-407E-A1D0-D61FCEA873C8}" type="presParOf" srcId="{E4CAA993-A8E7-4D4E-B5B9-70D4E8E7DCDB}" destId="{F196B5C1-7D97-446C-9E59-9B77465B7E26}" srcOrd="12" destOrd="0" presId="urn:microsoft.com/office/officeart/2005/8/layout/target3"/>
    <dgm:cxn modelId="{0C584D70-77B7-4991-8DF2-8F0D96D3AE35}" type="presParOf" srcId="{E4CAA993-A8E7-4D4E-B5B9-70D4E8E7DCDB}" destId="{2BF5BA4D-04BA-420C-90B4-069C4103E00A}" srcOrd="13" destOrd="0" presId="urn:microsoft.com/office/officeart/2005/8/layout/target3"/>
    <dgm:cxn modelId="{B84662D4-51BF-4DA1-81C0-7B1FD50485EB}" type="presParOf" srcId="{E4CAA993-A8E7-4D4E-B5B9-70D4E8E7DCDB}" destId="{C68B0E10-7420-4A7E-A2B0-C68924563611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F49E65-AC84-421D-B130-E426409088A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0E0254-96D2-4F40-8CE0-EB50D9BF04D4}">
      <dgm:prSet phldrT="[Текст]" custT="1"/>
      <dgm:spPr>
        <a:ln>
          <a:solidFill>
            <a:srgbClr val="00B05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b="1" dirty="0" smtClean="0"/>
            <a:t>Консолидированный бюджет </a:t>
          </a:r>
        </a:p>
        <a:p>
          <a:r>
            <a:rPr lang="ru-RU" sz="1400" b="1" dirty="0" smtClean="0"/>
            <a:t>муниципального образования Балаганский район</a:t>
          </a:r>
          <a:endParaRPr lang="ru-RU" sz="1400" b="1" dirty="0"/>
        </a:p>
      </dgm:t>
    </dgm:pt>
    <dgm:pt modelId="{E9C92DCF-A134-4155-AE33-FD87057E624F}" type="parTrans" cxnId="{D51A610A-4A7E-4FCE-8596-9561C18F52FB}">
      <dgm:prSet/>
      <dgm:spPr/>
      <dgm:t>
        <a:bodyPr/>
        <a:lstStyle/>
        <a:p>
          <a:endParaRPr lang="ru-RU"/>
        </a:p>
      </dgm:t>
    </dgm:pt>
    <dgm:pt modelId="{7A238DB1-A388-4D57-9D7F-C999814A75E3}" type="sibTrans" cxnId="{D51A610A-4A7E-4FCE-8596-9561C18F52FB}">
      <dgm:prSet/>
      <dgm:spPr/>
      <dgm:t>
        <a:bodyPr/>
        <a:lstStyle/>
        <a:p>
          <a:endParaRPr lang="ru-RU"/>
        </a:p>
      </dgm:t>
    </dgm:pt>
    <dgm:pt modelId="{72A55494-C2D1-4078-B4CE-B94A29AD6FE1}">
      <dgm:prSet phldrT="[Текст]" custT="1"/>
      <dgm:spPr>
        <a:ln>
          <a:solidFill>
            <a:srgbClr val="00B05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dirty="0" smtClean="0"/>
            <a:t>Местные бюджеты муниципальных образований Балаганского района</a:t>
          </a:r>
        </a:p>
        <a:p>
          <a:r>
            <a:rPr lang="ru-RU" sz="1200" dirty="0" smtClean="0"/>
            <a:t> (далее – сельские  поселения)</a:t>
          </a:r>
          <a:endParaRPr lang="ru-RU" sz="1200" dirty="0"/>
        </a:p>
      </dgm:t>
    </dgm:pt>
    <dgm:pt modelId="{8F4BADEF-29F0-44C6-B5B8-1F5762361B1D}" type="parTrans" cxnId="{661943A4-7382-4331-82E2-1783F5F28BBD}">
      <dgm:prSet/>
      <dgm:spPr/>
      <dgm:t>
        <a:bodyPr/>
        <a:lstStyle/>
        <a:p>
          <a:endParaRPr lang="ru-RU" dirty="0"/>
        </a:p>
      </dgm:t>
    </dgm:pt>
    <dgm:pt modelId="{9DF00E24-045A-45E6-AC54-2F8E4EFB9BD4}" type="sibTrans" cxnId="{661943A4-7382-4331-82E2-1783F5F28BBD}">
      <dgm:prSet/>
      <dgm:spPr/>
      <dgm:t>
        <a:bodyPr/>
        <a:lstStyle/>
        <a:p>
          <a:endParaRPr lang="ru-RU"/>
        </a:p>
      </dgm:t>
    </dgm:pt>
    <dgm:pt modelId="{D10D0788-86C5-4A6A-838C-0C4898385718}">
      <dgm:prSet phldrT="[Текст]" custT="1"/>
      <dgm:spPr>
        <a:ln>
          <a:solidFill>
            <a:srgbClr val="00B05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u="sng" dirty="0" smtClean="0"/>
            <a:t>Сельские поселения </a:t>
          </a:r>
          <a:r>
            <a:rPr lang="ru-RU" sz="1200" dirty="0" smtClean="0"/>
            <a:t>: Балаганское, Биритское, Заславское, Коноваловское, Кумарейское, Тарнопольское, Шарагайское</a:t>
          </a:r>
          <a:endParaRPr lang="ru-RU" sz="1200" dirty="0"/>
        </a:p>
      </dgm:t>
    </dgm:pt>
    <dgm:pt modelId="{F112E34F-CD2E-4D52-8FA0-F2A7BDF723D5}" type="parTrans" cxnId="{76ED62EF-5A71-452B-8CB9-A82D50EBD7BE}">
      <dgm:prSet/>
      <dgm:spPr/>
      <dgm:t>
        <a:bodyPr/>
        <a:lstStyle/>
        <a:p>
          <a:endParaRPr lang="ru-RU" dirty="0"/>
        </a:p>
      </dgm:t>
    </dgm:pt>
    <dgm:pt modelId="{B524A2FF-AE8D-4EA3-8289-45C99DD8663F}" type="sibTrans" cxnId="{76ED62EF-5A71-452B-8CB9-A82D50EBD7BE}">
      <dgm:prSet/>
      <dgm:spPr/>
      <dgm:t>
        <a:bodyPr/>
        <a:lstStyle/>
        <a:p>
          <a:endParaRPr lang="ru-RU"/>
        </a:p>
      </dgm:t>
    </dgm:pt>
    <dgm:pt modelId="{F3338C0B-10F8-4A21-B36B-FE40CF270728}">
      <dgm:prSet phldrT="[Текст]" custT="1"/>
      <dgm:spPr>
        <a:ln>
          <a:solidFill>
            <a:srgbClr val="00B05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dirty="0" smtClean="0"/>
            <a:t>Бюджет муниципального образования Балаганский район </a:t>
          </a:r>
        </a:p>
        <a:p>
          <a:r>
            <a:rPr lang="ru-RU" sz="1200" dirty="0" smtClean="0"/>
            <a:t>(районный бюджет)</a:t>
          </a:r>
          <a:endParaRPr lang="ru-RU" sz="1200" dirty="0"/>
        </a:p>
      </dgm:t>
    </dgm:pt>
    <dgm:pt modelId="{7F87B8F7-E7AC-4C84-9563-01E8F54689E7}" type="parTrans" cxnId="{4DC48414-628D-4915-9D0E-83F8CEDF642F}">
      <dgm:prSet/>
      <dgm:spPr/>
      <dgm:t>
        <a:bodyPr/>
        <a:lstStyle/>
        <a:p>
          <a:endParaRPr lang="ru-RU" dirty="0"/>
        </a:p>
      </dgm:t>
    </dgm:pt>
    <dgm:pt modelId="{0690A5AF-CF4B-4ED9-ADD6-98A6D18C11F4}" type="sibTrans" cxnId="{4DC48414-628D-4915-9D0E-83F8CEDF642F}">
      <dgm:prSet/>
      <dgm:spPr/>
      <dgm:t>
        <a:bodyPr/>
        <a:lstStyle/>
        <a:p>
          <a:endParaRPr lang="ru-RU"/>
        </a:p>
      </dgm:t>
    </dgm:pt>
    <dgm:pt modelId="{F3158EB6-3920-45B4-978B-C6599E163307}" type="pres">
      <dgm:prSet presAssocID="{62F49E65-AC84-421D-B130-E426409088A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365F38A-FB45-40E7-B2F9-C749BDE70EBE}" type="pres">
      <dgm:prSet presAssocID="{E60E0254-96D2-4F40-8CE0-EB50D9BF04D4}" presName="hierRoot1" presStyleCnt="0"/>
      <dgm:spPr/>
    </dgm:pt>
    <dgm:pt modelId="{D09DE8F6-1728-402F-958C-2D6C7F08B431}" type="pres">
      <dgm:prSet presAssocID="{E60E0254-96D2-4F40-8CE0-EB50D9BF04D4}" presName="composite" presStyleCnt="0"/>
      <dgm:spPr/>
    </dgm:pt>
    <dgm:pt modelId="{3A2433FD-EFC6-419B-95B9-F0BE86D7A683}" type="pres">
      <dgm:prSet presAssocID="{E60E0254-96D2-4F40-8CE0-EB50D9BF04D4}" presName="background" presStyleLbl="node0" presStyleIdx="0" presStyleCnt="1"/>
      <dgm:spPr>
        <a:solidFill>
          <a:srgbClr val="74E42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8696B5C2-C841-4BA3-ACBD-76488BE9C8C7}" type="pres">
      <dgm:prSet presAssocID="{E60E0254-96D2-4F40-8CE0-EB50D9BF04D4}" presName="text" presStyleLbl="fgAcc0" presStyleIdx="0" presStyleCnt="1" custScaleX="373495" custScaleY="50510" custLinFactNeighborX="-3953" custLinFactNeighborY="19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F0198C-340D-4031-8241-AC4025C2CCC6}" type="pres">
      <dgm:prSet presAssocID="{E60E0254-96D2-4F40-8CE0-EB50D9BF04D4}" presName="hierChild2" presStyleCnt="0"/>
      <dgm:spPr/>
    </dgm:pt>
    <dgm:pt modelId="{3FDEA040-1FF0-44D8-B44A-493C38232803}" type="pres">
      <dgm:prSet presAssocID="{8F4BADEF-29F0-44C6-B5B8-1F5762361B1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EC8C885-BE78-42F7-914C-B243FC774237}" type="pres">
      <dgm:prSet presAssocID="{72A55494-C2D1-4078-B4CE-B94A29AD6FE1}" presName="hierRoot2" presStyleCnt="0"/>
      <dgm:spPr/>
    </dgm:pt>
    <dgm:pt modelId="{AD0E7A70-70FC-4A2C-B4E4-382F0D85C721}" type="pres">
      <dgm:prSet presAssocID="{72A55494-C2D1-4078-B4CE-B94A29AD6FE1}" presName="composite2" presStyleCnt="0"/>
      <dgm:spPr/>
    </dgm:pt>
    <dgm:pt modelId="{1BDDF050-F319-4679-8BD6-D5F57F157CB9}" type="pres">
      <dgm:prSet presAssocID="{72A55494-C2D1-4078-B4CE-B94A29AD6FE1}" presName="background2" presStyleLbl="node2" presStyleIdx="0" presStyleCnt="2"/>
      <dgm:spPr>
        <a:solidFill>
          <a:srgbClr val="74E420"/>
        </a:solidFill>
        <a:ln>
          <a:solidFill>
            <a:srgbClr val="70B73F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485E5719-4518-4EDF-9F49-86BC9D9EF08D}" type="pres">
      <dgm:prSet presAssocID="{72A55494-C2D1-4078-B4CE-B94A29AD6FE1}" presName="text2" presStyleLbl="fgAcc2" presStyleIdx="0" presStyleCnt="2" custScaleX="125602" custLinFactNeighborX="-25940" custLinFactNeighborY="135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69A2C5-34C2-489C-96C9-DFDEF580E811}" type="pres">
      <dgm:prSet presAssocID="{72A55494-C2D1-4078-B4CE-B94A29AD6FE1}" presName="hierChild3" presStyleCnt="0"/>
      <dgm:spPr/>
    </dgm:pt>
    <dgm:pt modelId="{3D99753E-3A05-4A9E-8351-AC99505955CE}" type="pres">
      <dgm:prSet presAssocID="{F112E34F-CD2E-4D52-8FA0-F2A7BDF723D5}" presName="Name17" presStyleLbl="parChTrans1D3" presStyleIdx="0" presStyleCnt="1"/>
      <dgm:spPr/>
      <dgm:t>
        <a:bodyPr/>
        <a:lstStyle/>
        <a:p>
          <a:endParaRPr lang="ru-RU"/>
        </a:p>
      </dgm:t>
    </dgm:pt>
    <dgm:pt modelId="{65C75ABB-2715-411C-98B6-C0E3685C216E}" type="pres">
      <dgm:prSet presAssocID="{D10D0788-86C5-4A6A-838C-0C4898385718}" presName="hierRoot3" presStyleCnt="0"/>
      <dgm:spPr/>
    </dgm:pt>
    <dgm:pt modelId="{E1FCD412-5711-45B1-99BD-9FBF3189E4B7}" type="pres">
      <dgm:prSet presAssocID="{D10D0788-86C5-4A6A-838C-0C4898385718}" presName="composite3" presStyleCnt="0"/>
      <dgm:spPr/>
    </dgm:pt>
    <dgm:pt modelId="{8ACA78EA-9479-4CF8-8D85-9417B69F1AE5}" type="pres">
      <dgm:prSet presAssocID="{D10D0788-86C5-4A6A-838C-0C4898385718}" presName="background3" presStyleLbl="node3" presStyleIdx="0" presStyleCnt="1"/>
      <dgm:spPr>
        <a:solidFill>
          <a:srgbClr val="74E420"/>
        </a:solidFill>
        <a:ln>
          <a:solidFill>
            <a:srgbClr val="70B73F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926BFBF6-7C55-4489-8C1D-64A8288648B4}" type="pres">
      <dgm:prSet presAssocID="{D10D0788-86C5-4A6A-838C-0C4898385718}" presName="text3" presStyleLbl="fgAcc3" presStyleIdx="0" presStyleCnt="1" custScaleX="122980" custScaleY="105965" custLinFactNeighborX="-208" custLinFactNeighborY="45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DFE398-E7EB-47A5-A951-41BAC0F6CA80}" type="pres">
      <dgm:prSet presAssocID="{D10D0788-86C5-4A6A-838C-0C4898385718}" presName="hierChild4" presStyleCnt="0"/>
      <dgm:spPr/>
    </dgm:pt>
    <dgm:pt modelId="{3D80CCD1-4897-496C-84F1-188A97767720}" type="pres">
      <dgm:prSet presAssocID="{7F87B8F7-E7AC-4C84-9563-01E8F54689E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471DF16-1562-4352-98CB-D9C6F9E7D7DD}" type="pres">
      <dgm:prSet presAssocID="{F3338C0B-10F8-4A21-B36B-FE40CF270728}" presName="hierRoot2" presStyleCnt="0"/>
      <dgm:spPr/>
    </dgm:pt>
    <dgm:pt modelId="{13C9F900-DC40-46BC-AB1A-C2E91F5CA7E7}" type="pres">
      <dgm:prSet presAssocID="{F3338C0B-10F8-4A21-B36B-FE40CF270728}" presName="composite2" presStyleCnt="0"/>
      <dgm:spPr/>
    </dgm:pt>
    <dgm:pt modelId="{769B937E-9B1B-4E95-B9E1-F41160F89FD1}" type="pres">
      <dgm:prSet presAssocID="{F3338C0B-10F8-4A21-B36B-FE40CF270728}" presName="background2" presStyleLbl="node2" presStyleIdx="1" presStyleCnt="2"/>
      <dgm:spPr>
        <a:solidFill>
          <a:srgbClr val="74E420"/>
        </a:solidFill>
        <a:ln>
          <a:solidFill>
            <a:srgbClr val="70B73F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76ED8759-CA08-480A-861E-7FCC8DAA037A}" type="pres">
      <dgm:prSet presAssocID="{F3338C0B-10F8-4A21-B36B-FE40CF270728}" presName="text2" presStyleLbl="fgAcc2" presStyleIdx="1" presStyleCnt="2" custScaleX="130906" custLinFactNeighborX="-15987" custLinFactNeighborY="135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8A691F-8560-41F5-9C45-56A1B1039C0D}" type="pres">
      <dgm:prSet presAssocID="{F3338C0B-10F8-4A21-B36B-FE40CF270728}" presName="hierChild3" presStyleCnt="0"/>
      <dgm:spPr/>
    </dgm:pt>
  </dgm:ptLst>
  <dgm:cxnLst>
    <dgm:cxn modelId="{661943A4-7382-4331-82E2-1783F5F28BBD}" srcId="{E60E0254-96D2-4F40-8CE0-EB50D9BF04D4}" destId="{72A55494-C2D1-4078-B4CE-B94A29AD6FE1}" srcOrd="0" destOrd="0" parTransId="{8F4BADEF-29F0-44C6-B5B8-1F5762361B1D}" sibTransId="{9DF00E24-045A-45E6-AC54-2F8E4EFB9BD4}"/>
    <dgm:cxn modelId="{76ED62EF-5A71-452B-8CB9-A82D50EBD7BE}" srcId="{72A55494-C2D1-4078-B4CE-B94A29AD6FE1}" destId="{D10D0788-86C5-4A6A-838C-0C4898385718}" srcOrd="0" destOrd="0" parTransId="{F112E34F-CD2E-4D52-8FA0-F2A7BDF723D5}" sibTransId="{B524A2FF-AE8D-4EA3-8289-45C99DD8663F}"/>
    <dgm:cxn modelId="{AEDDCCE8-57F1-43C9-A3C5-ED4206D59F71}" type="presOf" srcId="{D10D0788-86C5-4A6A-838C-0C4898385718}" destId="{926BFBF6-7C55-4489-8C1D-64A8288648B4}" srcOrd="0" destOrd="0" presId="urn:microsoft.com/office/officeart/2005/8/layout/hierarchy1"/>
    <dgm:cxn modelId="{2B8B3F31-2E62-4927-90B1-FB72BE58DD96}" type="presOf" srcId="{7F87B8F7-E7AC-4C84-9563-01E8F54689E7}" destId="{3D80CCD1-4897-496C-84F1-188A97767720}" srcOrd="0" destOrd="0" presId="urn:microsoft.com/office/officeart/2005/8/layout/hierarchy1"/>
    <dgm:cxn modelId="{D9AF88C4-3310-47BA-867C-DE61ABB41382}" type="presOf" srcId="{E60E0254-96D2-4F40-8CE0-EB50D9BF04D4}" destId="{8696B5C2-C841-4BA3-ACBD-76488BE9C8C7}" srcOrd="0" destOrd="0" presId="urn:microsoft.com/office/officeart/2005/8/layout/hierarchy1"/>
    <dgm:cxn modelId="{11864B65-A8E9-406A-94B4-CC5D59EB37C2}" type="presOf" srcId="{8F4BADEF-29F0-44C6-B5B8-1F5762361B1D}" destId="{3FDEA040-1FF0-44D8-B44A-493C38232803}" srcOrd="0" destOrd="0" presId="urn:microsoft.com/office/officeart/2005/8/layout/hierarchy1"/>
    <dgm:cxn modelId="{4DC48414-628D-4915-9D0E-83F8CEDF642F}" srcId="{E60E0254-96D2-4F40-8CE0-EB50D9BF04D4}" destId="{F3338C0B-10F8-4A21-B36B-FE40CF270728}" srcOrd="1" destOrd="0" parTransId="{7F87B8F7-E7AC-4C84-9563-01E8F54689E7}" sibTransId="{0690A5AF-CF4B-4ED9-ADD6-98A6D18C11F4}"/>
    <dgm:cxn modelId="{F2D4154B-2776-40C0-9853-A2AA74DB43BB}" type="presOf" srcId="{F112E34F-CD2E-4D52-8FA0-F2A7BDF723D5}" destId="{3D99753E-3A05-4A9E-8351-AC99505955CE}" srcOrd="0" destOrd="0" presId="urn:microsoft.com/office/officeart/2005/8/layout/hierarchy1"/>
    <dgm:cxn modelId="{D51A610A-4A7E-4FCE-8596-9561C18F52FB}" srcId="{62F49E65-AC84-421D-B130-E426409088A0}" destId="{E60E0254-96D2-4F40-8CE0-EB50D9BF04D4}" srcOrd="0" destOrd="0" parTransId="{E9C92DCF-A134-4155-AE33-FD87057E624F}" sibTransId="{7A238DB1-A388-4D57-9D7F-C999814A75E3}"/>
    <dgm:cxn modelId="{127FF74D-6870-45CB-A505-C6ED8F6643F6}" type="presOf" srcId="{F3338C0B-10F8-4A21-B36B-FE40CF270728}" destId="{76ED8759-CA08-480A-861E-7FCC8DAA037A}" srcOrd="0" destOrd="0" presId="urn:microsoft.com/office/officeart/2005/8/layout/hierarchy1"/>
    <dgm:cxn modelId="{1FCAC32A-2119-4F0D-A171-B14ECA7BE33D}" type="presOf" srcId="{62F49E65-AC84-421D-B130-E426409088A0}" destId="{F3158EB6-3920-45B4-978B-C6599E163307}" srcOrd="0" destOrd="0" presId="urn:microsoft.com/office/officeart/2005/8/layout/hierarchy1"/>
    <dgm:cxn modelId="{AF0ECFFB-13A4-49CE-8F4B-3DF87EBF8DCC}" type="presOf" srcId="{72A55494-C2D1-4078-B4CE-B94A29AD6FE1}" destId="{485E5719-4518-4EDF-9F49-86BC9D9EF08D}" srcOrd="0" destOrd="0" presId="urn:microsoft.com/office/officeart/2005/8/layout/hierarchy1"/>
    <dgm:cxn modelId="{AB66A8A1-7D2A-494D-8C63-2806B3E6C894}" type="presParOf" srcId="{F3158EB6-3920-45B4-978B-C6599E163307}" destId="{7365F38A-FB45-40E7-B2F9-C749BDE70EBE}" srcOrd="0" destOrd="0" presId="urn:microsoft.com/office/officeart/2005/8/layout/hierarchy1"/>
    <dgm:cxn modelId="{4643B75D-2481-4717-8DAC-C59DCA61BCC3}" type="presParOf" srcId="{7365F38A-FB45-40E7-B2F9-C749BDE70EBE}" destId="{D09DE8F6-1728-402F-958C-2D6C7F08B431}" srcOrd="0" destOrd="0" presId="urn:microsoft.com/office/officeart/2005/8/layout/hierarchy1"/>
    <dgm:cxn modelId="{F89BF99C-3988-4BBB-BAD0-A2CD9E9B4158}" type="presParOf" srcId="{D09DE8F6-1728-402F-958C-2D6C7F08B431}" destId="{3A2433FD-EFC6-419B-95B9-F0BE86D7A683}" srcOrd="0" destOrd="0" presId="urn:microsoft.com/office/officeart/2005/8/layout/hierarchy1"/>
    <dgm:cxn modelId="{79A149BE-CEA4-425E-91EC-58DBDC5DEE8D}" type="presParOf" srcId="{D09DE8F6-1728-402F-958C-2D6C7F08B431}" destId="{8696B5C2-C841-4BA3-ACBD-76488BE9C8C7}" srcOrd="1" destOrd="0" presId="urn:microsoft.com/office/officeart/2005/8/layout/hierarchy1"/>
    <dgm:cxn modelId="{AFE8AD5E-4FE3-4788-8203-73F1A09C21EF}" type="presParOf" srcId="{7365F38A-FB45-40E7-B2F9-C749BDE70EBE}" destId="{8DF0198C-340D-4031-8241-AC4025C2CCC6}" srcOrd="1" destOrd="0" presId="urn:microsoft.com/office/officeart/2005/8/layout/hierarchy1"/>
    <dgm:cxn modelId="{D05E8B16-FEC6-470D-A8CF-EE07B8A82B28}" type="presParOf" srcId="{8DF0198C-340D-4031-8241-AC4025C2CCC6}" destId="{3FDEA040-1FF0-44D8-B44A-493C38232803}" srcOrd="0" destOrd="0" presId="urn:microsoft.com/office/officeart/2005/8/layout/hierarchy1"/>
    <dgm:cxn modelId="{52F3D29C-0C45-4D0B-9C7F-757F4F44A267}" type="presParOf" srcId="{8DF0198C-340D-4031-8241-AC4025C2CCC6}" destId="{0EC8C885-BE78-42F7-914C-B243FC774237}" srcOrd="1" destOrd="0" presId="urn:microsoft.com/office/officeart/2005/8/layout/hierarchy1"/>
    <dgm:cxn modelId="{CAB49505-FE23-4C9D-B96D-9DFFF8C4DE6F}" type="presParOf" srcId="{0EC8C885-BE78-42F7-914C-B243FC774237}" destId="{AD0E7A70-70FC-4A2C-B4E4-382F0D85C721}" srcOrd="0" destOrd="0" presId="urn:microsoft.com/office/officeart/2005/8/layout/hierarchy1"/>
    <dgm:cxn modelId="{8DFE8507-1DAD-49A3-A273-4C01E03FD2D2}" type="presParOf" srcId="{AD0E7A70-70FC-4A2C-B4E4-382F0D85C721}" destId="{1BDDF050-F319-4679-8BD6-D5F57F157CB9}" srcOrd="0" destOrd="0" presId="urn:microsoft.com/office/officeart/2005/8/layout/hierarchy1"/>
    <dgm:cxn modelId="{37D827B0-B911-4312-9BCA-D65A7E35F0E2}" type="presParOf" srcId="{AD0E7A70-70FC-4A2C-B4E4-382F0D85C721}" destId="{485E5719-4518-4EDF-9F49-86BC9D9EF08D}" srcOrd="1" destOrd="0" presId="urn:microsoft.com/office/officeart/2005/8/layout/hierarchy1"/>
    <dgm:cxn modelId="{AC61D87C-6ECC-4128-A398-241C76E48D43}" type="presParOf" srcId="{0EC8C885-BE78-42F7-914C-B243FC774237}" destId="{0469A2C5-34C2-489C-96C9-DFDEF580E811}" srcOrd="1" destOrd="0" presId="urn:microsoft.com/office/officeart/2005/8/layout/hierarchy1"/>
    <dgm:cxn modelId="{ACCCC2DE-6B78-41DD-887D-AB1436089D0E}" type="presParOf" srcId="{0469A2C5-34C2-489C-96C9-DFDEF580E811}" destId="{3D99753E-3A05-4A9E-8351-AC99505955CE}" srcOrd="0" destOrd="0" presId="urn:microsoft.com/office/officeart/2005/8/layout/hierarchy1"/>
    <dgm:cxn modelId="{4CF35168-EF34-43CB-814A-E22B92150839}" type="presParOf" srcId="{0469A2C5-34C2-489C-96C9-DFDEF580E811}" destId="{65C75ABB-2715-411C-98B6-C0E3685C216E}" srcOrd="1" destOrd="0" presId="urn:microsoft.com/office/officeart/2005/8/layout/hierarchy1"/>
    <dgm:cxn modelId="{27383D1A-632C-4B0F-B6BD-C3B84F616AF0}" type="presParOf" srcId="{65C75ABB-2715-411C-98B6-C0E3685C216E}" destId="{E1FCD412-5711-45B1-99BD-9FBF3189E4B7}" srcOrd="0" destOrd="0" presId="urn:microsoft.com/office/officeart/2005/8/layout/hierarchy1"/>
    <dgm:cxn modelId="{6EE5B40A-6B7A-4E33-BD7E-0CA0A8093988}" type="presParOf" srcId="{E1FCD412-5711-45B1-99BD-9FBF3189E4B7}" destId="{8ACA78EA-9479-4CF8-8D85-9417B69F1AE5}" srcOrd="0" destOrd="0" presId="urn:microsoft.com/office/officeart/2005/8/layout/hierarchy1"/>
    <dgm:cxn modelId="{E9C079FE-176B-4E6B-80EF-A947B2F9C3A5}" type="presParOf" srcId="{E1FCD412-5711-45B1-99BD-9FBF3189E4B7}" destId="{926BFBF6-7C55-4489-8C1D-64A8288648B4}" srcOrd="1" destOrd="0" presId="urn:microsoft.com/office/officeart/2005/8/layout/hierarchy1"/>
    <dgm:cxn modelId="{381898E5-53BF-4047-AA34-193853B5E07B}" type="presParOf" srcId="{65C75ABB-2715-411C-98B6-C0E3685C216E}" destId="{74DFE398-E7EB-47A5-A951-41BAC0F6CA80}" srcOrd="1" destOrd="0" presId="urn:microsoft.com/office/officeart/2005/8/layout/hierarchy1"/>
    <dgm:cxn modelId="{C21BE8DB-461C-4CCB-9416-75900B681EC7}" type="presParOf" srcId="{8DF0198C-340D-4031-8241-AC4025C2CCC6}" destId="{3D80CCD1-4897-496C-84F1-188A97767720}" srcOrd="2" destOrd="0" presId="urn:microsoft.com/office/officeart/2005/8/layout/hierarchy1"/>
    <dgm:cxn modelId="{144B4DDF-5856-4D5E-9B9B-0747C55D8AD3}" type="presParOf" srcId="{8DF0198C-340D-4031-8241-AC4025C2CCC6}" destId="{0471DF16-1562-4352-98CB-D9C6F9E7D7DD}" srcOrd="3" destOrd="0" presId="urn:microsoft.com/office/officeart/2005/8/layout/hierarchy1"/>
    <dgm:cxn modelId="{DF08E27C-F1EA-4254-91DB-12A466BA29A8}" type="presParOf" srcId="{0471DF16-1562-4352-98CB-D9C6F9E7D7DD}" destId="{13C9F900-DC40-46BC-AB1A-C2E91F5CA7E7}" srcOrd="0" destOrd="0" presId="urn:microsoft.com/office/officeart/2005/8/layout/hierarchy1"/>
    <dgm:cxn modelId="{72D31522-04F5-422D-92C8-E1AA1ADBCCC9}" type="presParOf" srcId="{13C9F900-DC40-46BC-AB1A-C2E91F5CA7E7}" destId="{769B937E-9B1B-4E95-B9E1-F41160F89FD1}" srcOrd="0" destOrd="0" presId="urn:microsoft.com/office/officeart/2005/8/layout/hierarchy1"/>
    <dgm:cxn modelId="{17AECBE8-F04C-438A-AB8C-8AEA4B6FE3BC}" type="presParOf" srcId="{13C9F900-DC40-46BC-AB1A-C2E91F5CA7E7}" destId="{76ED8759-CA08-480A-861E-7FCC8DAA037A}" srcOrd="1" destOrd="0" presId="urn:microsoft.com/office/officeart/2005/8/layout/hierarchy1"/>
    <dgm:cxn modelId="{AEF8C6FF-D920-4E53-A9DE-2C4346CDA213}" type="presParOf" srcId="{0471DF16-1562-4352-98CB-D9C6F9E7D7DD}" destId="{468A691F-8560-41F5-9C45-56A1B1039C0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FACAE7-6787-47BA-8C86-1644C7F3BB35}" type="doc">
      <dgm:prSet loTypeId="urn:microsoft.com/office/officeart/2005/8/layout/cycle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9C3F8ED-80D5-4BFF-8FCA-6ED754662FC3}">
      <dgm:prSet phldrT="[Текст]" custT="1"/>
      <dgm:spPr>
        <a:solidFill>
          <a:srgbClr val="FFFF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100000"/>
            </a:lnSpc>
            <a:spcAft>
              <a:spcPct val="35000"/>
            </a:spcAft>
          </a:pPr>
          <a:r>
            <a:rPr lang="ru-RU" sz="1000" dirty="0" smtClean="0">
              <a:solidFill>
                <a:schemeClr val="tx1"/>
              </a:solidFill>
            </a:rPr>
            <a:t>1.Составление проекта  районного бюджета на очередной год и на плановый период:</a:t>
          </a:r>
        </a:p>
        <a:p>
          <a:pPr>
            <a:lnSpc>
              <a:spcPct val="100000"/>
            </a:lnSpc>
            <a:spcAft>
              <a:spcPct val="35000"/>
            </a:spcAft>
          </a:pPr>
          <a:r>
            <a:rPr lang="ru-RU" sz="1000" dirty="0" smtClean="0">
              <a:solidFill>
                <a:schemeClr val="tx1"/>
              </a:solidFill>
            </a:rPr>
            <a:t>июнь - октябрь  2019 года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 smtClean="0">
              <a:solidFill>
                <a:schemeClr val="tx1"/>
              </a:solidFill>
            </a:rPr>
            <a:t>(Финансовое управление Балаганского района)</a:t>
          </a:r>
          <a:endParaRPr lang="ru-RU" sz="1000" dirty="0">
            <a:solidFill>
              <a:schemeClr val="tx1"/>
            </a:solidFill>
          </a:endParaRPr>
        </a:p>
      </dgm:t>
    </dgm:pt>
    <dgm:pt modelId="{B1834837-CB4C-469D-9EF8-A40ACD8CCDA3}" type="parTrans" cxnId="{EF687464-B421-43AF-9BB4-E77B544A918F}">
      <dgm:prSet/>
      <dgm:spPr/>
      <dgm:t>
        <a:bodyPr/>
        <a:lstStyle/>
        <a:p>
          <a:endParaRPr lang="ru-RU"/>
        </a:p>
      </dgm:t>
    </dgm:pt>
    <dgm:pt modelId="{CDA1B7DC-A965-40CA-8669-0C2DFD6A5D24}" type="sibTrans" cxnId="{EF687464-B421-43AF-9BB4-E77B544A918F}">
      <dgm:prSet/>
      <dgm:spPr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2915A2BF-C583-49F2-AC3A-B5115605885D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2.Проведение внешней проверки проекта  районного бюджета на очередной год и на плановый период :</a:t>
          </a:r>
        </a:p>
        <a:p>
          <a:r>
            <a:rPr lang="ru-RU" sz="1000" dirty="0" smtClean="0">
              <a:solidFill>
                <a:schemeClr val="tx1"/>
              </a:solidFill>
            </a:rPr>
            <a:t> ноябрь 2019 года</a:t>
          </a:r>
        </a:p>
        <a:p>
          <a:r>
            <a:rPr lang="ru-RU" sz="1000" dirty="0" smtClean="0">
              <a:solidFill>
                <a:schemeClr val="tx1"/>
              </a:solidFill>
            </a:rPr>
            <a:t> (КСП  МО Балаганский район)</a:t>
          </a:r>
          <a:endParaRPr lang="ru-RU" sz="1000" dirty="0">
            <a:solidFill>
              <a:schemeClr val="tx1"/>
            </a:solidFill>
          </a:endParaRPr>
        </a:p>
      </dgm:t>
    </dgm:pt>
    <dgm:pt modelId="{B67095AB-ADA2-47FB-B147-1472840D6183}" type="parTrans" cxnId="{CC4C4991-BCDB-4535-A06C-A9032BCA2B6E}">
      <dgm:prSet/>
      <dgm:spPr/>
      <dgm:t>
        <a:bodyPr/>
        <a:lstStyle/>
        <a:p>
          <a:endParaRPr lang="ru-RU"/>
        </a:p>
      </dgm:t>
    </dgm:pt>
    <dgm:pt modelId="{0815A109-8386-4BAE-9AC4-600D448F8333}" type="sibTrans" cxnId="{CC4C4991-BCDB-4535-A06C-A9032BCA2B6E}">
      <dgm:prSet/>
      <dgm:spPr/>
      <dgm:t>
        <a:bodyPr/>
        <a:lstStyle/>
        <a:p>
          <a:endParaRPr lang="ru-RU"/>
        </a:p>
      </dgm:t>
    </dgm:pt>
    <dgm:pt modelId="{B1C78C64-37B3-4E7D-A12B-DA7ECED9777F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6.Формирование и представление годовой отчетности по исполнению районного бюджета за 2020 год :  апрель – май 2021 года</a:t>
          </a:r>
        </a:p>
        <a:p>
          <a:r>
            <a:rPr lang="ru-RU" sz="1000" dirty="0" smtClean="0">
              <a:solidFill>
                <a:schemeClr val="tx1"/>
              </a:solidFill>
            </a:rPr>
            <a:t>(Финансовое управление Балаганского района)</a:t>
          </a:r>
          <a:endParaRPr lang="ru-RU" sz="1000" dirty="0">
            <a:solidFill>
              <a:schemeClr val="tx1"/>
            </a:solidFill>
          </a:endParaRPr>
        </a:p>
      </dgm:t>
    </dgm:pt>
    <dgm:pt modelId="{12BCB4C1-BDE6-4B0F-B7F8-38FBD32F5D5E}" type="parTrans" cxnId="{975D5C72-956F-4FBA-98E8-7E99142FAF5E}">
      <dgm:prSet/>
      <dgm:spPr/>
      <dgm:t>
        <a:bodyPr/>
        <a:lstStyle/>
        <a:p>
          <a:endParaRPr lang="ru-RU"/>
        </a:p>
      </dgm:t>
    </dgm:pt>
    <dgm:pt modelId="{DA19B14E-B367-423C-8D7A-39939B5DAC05}" type="sibTrans" cxnId="{975D5C72-956F-4FBA-98E8-7E99142FAF5E}">
      <dgm:prSet/>
      <dgm:spPr/>
      <dgm:t>
        <a:bodyPr/>
        <a:lstStyle/>
        <a:p>
          <a:endParaRPr lang="ru-RU"/>
        </a:p>
      </dgm:t>
    </dgm:pt>
    <dgm:pt modelId="{C9617D3F-1D72-476D-A368-0BF8C6D9CB8B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4.Рассмотрение и утверждение проекта районного бюджета на очередной год и на плановый период  Думой Балаганского района: ноябрь – декабрь 2019 года</a:t>
          </a:r>
        </a:p>
        <a:p>
          <a:r>
            <a:rPr lang="ru-RU" sz="1000" dirty="0" smtClean="0">
              <a:solidFill>
                <a:schemeClr val="tx1"/>
              </a:solidFill>
            </a:rPr>
            <a:t>(два чтения)</a:t>
          </a:r>
          <a:endParaRPr lang="ru-RU" sz="1000" dirty="0">
            <a:solidFill>
              <a:schemeClr val="tx1"/>
            </a:solidFill>
          </a:endParaRPr>
        </a:p>
      </dgm:t>
    </dgm:pt>
    <dgm:pt modelId="{5A1EEBA5-5790-4401-8602-2DF9F6D1B8D0}" type="parTrans" cxnId="{9AA95F7C-6E31-40B9-879E-1F1D5E44D93C}">
      <dgm:prSet/>
      <dgm:spPr/>
      <dgm:t>
        <a:bodyPr/>
        <a:lstStyle/>
        <a:p>
          <a:endParaRPr lang="ru-RU"/>
        </a:p>
      </dgm:t>
    </dgm:pt>
    <dgm:pt modelId="{ED557BE7-C187-4D12-9D2E-7740843FDA47}" type="sibTrans" cxnId="{9AA95F7C-6E31-40B9-879E-1F1D5E44D93C}">
      <dgm:prSet/>
      <dgm:spPr/>
      <dgm:t>
        <a:bodyPr/>
        <a:lstStyle/>
        <a:p>
          <a:endParaRPr lang="ru-RU"/>
        </a:p>
      </dgm:t>
    </dgm:pt>
    <dgm:pt modelId="{4E73E56F-E1B7-4256-A9AA-82875C9159B2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5.Исполнение районного бюджета в текущем году (Финансовое управление Балаганского района)</a:t>
          </a:r>
          <a:endParaRPr lang="ru-RU" sz="1000" dirty="0">
            <a:solidFill>
              <a:schemeClr val="tx1"/>
            </a:solidFill>
          </a:endParaRPr>
        </a:p>
      </dgm:t>
    </dgm:pt>
    <dgm:pt modelId="{42E1BB89-DA84-4A51-8655-CA117CD11D40}" type="parTrans" cxnId="{AF5A7F83-7A9E-4CEB-A8D8-5650EB57F5DE}">
      <dgm:prSet/>
      <dgm:spPr/>
      <dgm:t>
        <a:bodyPr/>
        <a:lstStyle/>
        <a:p>
          <a:endParaRPr lang="ru-RU"/>
        </a:p>
      </dgm:t>
    </dgm:pt>
    <dgm:pt modelId="{8323E015-A236-47D8-8E94-A763FB8C1622}" type="sibTrans" cxnId="{AF5A7F83-7A9E-4CEB-A8D8-5650EB57F5DE}">
      <dgm:prSet/>
      <dgm:spPr/>
      <dgm:t>
        <a:bodyPr/>
        <a:lstStyle/>
        <a:p>
          <a:endParaRPr lang="ru-RU"/>
        </a:p>
      </dgm:t>
    </dgm:pt>
    <dgm:pt modelId="{27D8380F-966B-46EA-AC2C-803B8D4A32E6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3.Публичные слушания по проекту  районного бюджета на очередной год и на плановый период:</a:t>
          </a:r>
        </a:p>
        <a:p>
          <a:r>
            <a:rPr lang="ru-RU" sz="1000" dirty="0" smtClean="0">
              <a:solidFill>
                <a:schemeClr val="tx1"/>
              </a:solidFill>
            </a:rPr>
            <a:t>ноябрь 2019года (администрация Балаганского района)</a:t>
          </a:r>
          <a:endParaRPr lang="ru-RU" sz="1000" dirty="0">
            <a:solidFill>
              <a:schemeClr val="tx1"/>
            </a:solidFill>
          </a:endParaRPr>
        </a:p>
      </dgm:t>
    </dgm:pt>
    <dgm:pt modelId="{6FBF8282-6053-4495-93CC-44C138809784}" type="parTrans" cxnId="{2FA099D0-FEC4-4461-A084-796DD74937AF}">
      <dgm:prSet/>
      <dgm:spPr/>
      <dgm:t>
        <a:bodyPr/>
        <a:lstStyle/>
        <a:p>
          <a:endParaRPr lang="ru-RU"/>
        </a:p>
      </dgm:t>
    </dgm:pt>
    <dgm:pt modelId="{3325EDFE-BF35-4C66-BD00-B2984E99B202}" type="sibTrans" cxnId="{2FA099D0-FEC4-4461-A084-796DD74937AF}">
      <dgm:prSet/>
      <dgm:spPr/>
      <dgm:t>
        <a:bodyPr/>
        <a:lstStyle/>
        <a:p>
          <a:endParaRPr lang="ru-RU"/>
        </a:p>
      </dgm:t>
    </dgm:pt>
    <dgm:pt modelId="{EFF68B41-771A-4FF2-BD0F-94DA3A513480}" type="pres">
      <dgm:prSet presAssocID="{FEFACAE7-6787-47BA-8C86-1644C7F3BB3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76992B-AB68-4B58-A4C8-C2EAD547D661}" type="pres">
      <dgm:prSet presAssocID="{D9C3F8ED-80D5-4BFF-8FCA-6ED754662FC3}" presName="node" presStyleLbl="node1" presStyleIdx="0" presStyleCnt="6" custScaleX="135512" custScaleY="213054" custRadScaleRad="73151" custRadScaleInc="-22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653D0-D472-4137-A4A6-A4F51DE3B724}" type="pres">
      <dgm:prSet presAssocID="{D9C3F8ED-80D5-4BFF-8FCA-6ED754662FC3}" presName="spNode" presStyleCnt="0"/>
      <dgm:spPr/>
      <dgm:t>
        <a:bodyPr/>
        <a:lstStyle/>
        <a:p>
          <a:endParaRPr lang="ru-RU"/>
        </a:p>
      </dgm:t>
    </dgm:pt>
    <dgm:pt modelId="{4091D7C7-38AB-4F98-9833-F6207065A993}" type="pres">
      <dgm:prSet presAssocID="{CDA1B7DC-A965-40CA-8669-0C2DFD6A5D24}" presName="sibTrans" presStyleLbl="sibTrans1D1" presStyleIdx="0" presStyleCnt="6"/>
      <dgm:spPr/>
      <dgm:t>
        <a:bodyPr/>
        <a:lstStyle/>
        <a:p>
          <a:endParaRPr lang="ru-RU"/>
        </a:p>
      </dgm:t>
    </dgm:pt>
    <dgm:pt modelId="{C4075EA6-2172-4454-BABC-134465277EB0}" type="pres">
      <dgm:prSet presAssocID="{2915A2BF-C583-49F2-AC3A-B5115605885D}" presName="node" presStyleLbl="node1" presStyleIdx="1" presStyleCnt="6" custScaleX="126048" custScaleY="189296" custRadScaleRad="155369" custRadScaleInc="59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3104D-1E60-4472-8CB6-0B284BF74FBD}" type="pres">
      <dgm:prSet presAssocID="{2915A2BF-C583-49F2-AC3A-B5115605885D}" presName="spNode" presStyleCnt="0"/>
      <dgm:spPr/>
      <dgm:t>
        <a:bodyPr/>
        <a:lstStyle/>
        <a:p>
          <a:endParaRPr lang="ru-RU"/>
        </a:p>
      </dgm:t>
    </dgm:pt>
    <dgm:pt modelId="{5FD2E0AF-FC4F-4347-B354-62186D936C56}" type="pres">
      <dgm:prSet presAssocID="{0815A109-8386-4BAE-9AC4-600D448F8333}" presName="sibTrans" presStyleLbl="sibTrans1D1" presStyleIdx="1" presStyleCnt="6"/>
      <dgm:spPr/>
      <dgm:t>
        <a:bodyPr/>
        <a:lstStyle/>
        <a:p>
          <a:endParaRPr lang="ru-RU"/>
        </a:p>
      </dgm:t>
    </dgm:pt>
    <dgm:pt modelId="{F600FBFA-A1C7-40BE-BBAD-76C2BA787FB3}" type="pres">
      <dgm:prSet presAssocID="{27D8380F-966B-46EA-AC2C-803B8D4A32E6}" presName="node" presStyleLbl="node1" presStyleIdx="2" presStyleCnt="6" custScaleX="128207" custScaleY="196758" custRadScaleRad="157286" custRadScaleInc="-40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BFD12-2320-401B-886F-85BA2E893E19}" type="pres">
      <dgm:prSet presAssocID="{27D8380F-966B-46EA-AC2C-803B8D4A32E6}" presName="spNode" presStyleCnt="0"/>
      <dgm:spPr/>
      <dgm:t>
        <a:bodyPr/>
        <a:lstStyle/>
        <a:p>
          <a:endParaRPr lang="ru-RU"/>
        </a:p>
      </dgm:t>
    </dgm:pt>
    <dgm:pt modelId="{5842F10B-AE30-49FC-860B-1F6DEE9C4F37}" type="pres">
      <dgm:prSet presAssocID="{3325EDFE-BF35-4C66-BD00-B2984E99B202}" presName="sibTrans" presStyleLbl="sibTrans1D1" presStyleIdx="2" presStyleCnt="6"/>
      <dgm:spPr/>
      <dgm:t>
        <a:bodyPr/>
        <a:lstStyle/>
        <a:p>
          <a:endParaRPr lang="ru-RU"/>
        </a:p>
      </dgm:t>
    </dgm:pt>
    <dgm:pt modelId="{8CC2EB9E-4BB1-46A9-B47A-D4B213534BAB}" type="pres">
      <dgm:prSet presAssocID="{C9617D3F-1D72-476D-A368-0BF8C6D9CB8B}" presName="node" presStyleLbl="node1" presStyleIdx="3" presStyleCnt="6" custScaleX="146891" custScaleY="162893" custRadScaleRad="89217" custRadScaleInc="14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3614B-E8C0-479D-8365-C16A7D9F478C}" type="pres">
      <dgm:prSet presAssocID="{C9617D3F-1D72-476D-A368-0BF8C6D9CB8B}" presName="spNode" presStyleCnt="0"/>
      <dgm:spPr/>
      <dgm:t>
        <a:bodyPr/>
        <a:lstStyle/>
        <a:p>
          <a:endParaRPr lang="ru-RU"/>
        </a:p>
      </dgm:t>
    </dgm:pt>
    <dgm:pt modelId="{7414C892-1E9D-40F3-BAF1-FFF0BD15FE9D}" type="pres">
      <dgm:prSet presAssocID="{ED557BE7-C187-4D12-9D2E-7740843FDA47}" presName="sibTrans" presStyleLbl="sibTrans1D1" presStyleIdx="3" presStyleCnt="6"/>
      <dgm:spPr/>
      <dgm:t>
        <a:bodyPr/>
        <a:lstStyle/>
        <a:p>
          <a:endParaRPr lang="ru-RU"/>
        </a:p>
      </dgm:t>
    </dgm:pt>
    <dgm:pt modelId="{87516C33-792E-420B-A8C6-34D2A918E40D}" type="pres">
      <dgm:prSet presAssocID="{4E73E56F-E1B7-4256-A9AA-82875C9159B2}" presName="node" presStyleLbl="node1" presStyleIdx="4" presStyleCnt="6" custScaleX="122833" custScaleY="120164" custRadScaleRad="167579" custRadScaleInc="46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5ECC5-43EA-4561-8934-18F85858C1C1}" type="pres">
      <dgm:prSet presAssocID="{4E73E56F-E1B7-4256-A9AA-82875C9159B2}" presName="spNode" presStyleCnt="0"/>
      <dgm:spPr/>
      <dgm:t>
        <a:bodyPr/>
        <a:lstStyle/>
        <a:p>
          <a:endParaRPr lang="ru-RU"/>
        </a:p>
      </dgm:t>
    </dgm:pt>
    <dgm:pt modelId="{378AD1DE-3B49-4893-82E1-1AAE1D3EDE08}" type="pres">
      <dgm:prSet presAssocID="{8323E015-A236-47D8-8E94-A763FB8C1622}" presName="sibTrans" presStyleLbl="sibTrans1D1" presStyleIdx="4" presStyleCnt="6"/>
      <dgm:spPr/>
      <dgm:t>
        <a:bodyPr/>
        <a:lstStyle/>
        <a:p>
          <a:endParaRPr lang="ru-RU"/>
        </a:p>
      </dgm:t>
    </dgm:pt>
    <dgm:pt modelId="{1CD4E676-3F72-4D05-B83A-1E4775EA0C05}" type="pres">
      <dgm:prSet presAssocID="{B1C78C64-37B3-4E7D-A12B-DA7ECED9777F}" presName="node" presStyleLbl="node1" presStyleIdx="5" presStyleCnt="6" custScaleX="122148" custScaleY="229479" custRadScaleRad="162998" custRadScaleInc="-72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5A064-C373-45E7-B134-4FE43E040467}" type="pres">
      <dgm:prSet presAssocID="{B1C78C64-37B3-4E7D-A12B-DA7ECED9777F}" presName="spNode" presStyleCnt="0"/>
      <dgm:spPr/>
      <dgm:t>
        <a:bodyPr/>
        <a:lstStyle/>
        <a:p>
          <a:endParaRPr lang="ru-RU"/>
        </a:p>
      </dgm:t>
    </dgm:pt>
    <dgm:pt modelId="{E781F374-F7A2-4442-B86D-712CA16808D1}" type="pres">
      <dgm:prSet presAssocID="{DA19B14E-B367-423C-8D7A-39939B5DAC05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CC4C4991-BCDB-4535-A06C-A9032BCA2B6E}" srcId="{FEFACAE7-6787-47BA-8C86-1644C7F3BB35}" destId="{2915A2BF-C583-49F2-AC3A-B5115605885D}" srcOrd="1" destOrd="0" parTransId="{B67095AB-ADA2-47FB-B147-1472840D6183}" sibTransId="{0815A109-8386-4BAE-9AC4-600D448F8333}"/>
    <dgm:cxn modelId="{92C5E773-DBAA-41F5-A862-9C66893D88AE}" type="presOf" srcId="{2915A2BF-C583-49F2-AC3A-B5115605885D}" destId="{C4075EA6-2172-4454-BABC-134465277EB0}" srcOrd="0" destOrd="0" presId="urn:microsoft.com/office/officeart/2005/8/layout/cycle5"/>
    <dgm:cxn modelId="{C86B130B-061F-4B81-A3E0-FC056FB073FF}" type="presOf" srcId="{27D8380F-966B-46EA-AC2C-803B8D4A32E6}" destId="{F600FBFA-A1C7-40BE-BBAD-76C2BA787FB3}" srcOrd="0" destOrd="0" presId="urn:microsoft.com/office/officeart/2005/8/layout/cycle5"/>
    <dgm:cxn modelId="{EF687464-B421-43AF-9BB4-E77B544A918F}" srcId="{FEFACAE7-6787-47BA-8C86-1644C7F3BB35}" destId="{D9C3F8ED-80D5-4BFF-8FCA-6ED754662FC3}" srcOrd="0" destOrd="0" parTransId="{B1834837-CB4C-469D-9EF8-A40ACD8CCDA3}" sibTransId="{CDA1B7DC-A965-40CA-8669-0C2DFD6A5D24}"/>
    <dgm:cxn modelId="{D3825104-093E-44B2-A788-DB3C3E334865}" type="presOf" srcId="{0815A109-8386-4BAE-9AC4-600D448F8333}" destId="{5FD2E0AF-FC4F-4347-B354-62186D936C56}" srcOrd="0" destOrd="0" presId="urn:microsoft.com/office/officeart/2005/8/layout/cycle5"/>
    <dgm:cxn modelId="{F17F1589-87CF-4DC8-A1A7-FCEA3488D6F4}" type="presOf" srcId="{B1C78C64-37B3-4E7D-A12B-DA7ECED9777F}" destId="{1CD4E676-3F72-4D05-B83A-1E4775EA0C05}" srcOrd="0" destOrd="0" presId="urn:microsoft.com/office/officeart/2005/8/layout/cycle5"/>
    <dgm:cxn modelId="{00841830-4741-4EE5-B5A1-14A83E2C91DA}" type="presOf" srcId="{CDA1B7DC-A965-40CA-8669-0C2DFD6A5D24}" destId="{4091D7C7-38AB-4F98-9833-F6207065A993}" srcOrd="0" destOrd="0" presId="urn:microsoft.com/office/officeart/2005/8/layout/cycle5"/>
    <dgm:cxn modelId="{F71FFEE0-A4A4-4072-8A2A-211218E71A4A}" type="presOf" srcId="{ED557BE7-C187-4D12-9D2E-7740843FDA47}" destId="{7414C892-1E9D-40F3-BAF1-FFF0BD15FE9D}" srcOrd="0" destOrd="0" presId="urn:microsoft.com/office/officeart/2005/8/layout/cycle5"/>
    <dgm:cxn modelId="{F1C411F9-EE88-4986-9CF8-D4E30F8C3565}" type="presOf" srcId="{D9C3F8ED-80D5-4BFF-8FCA-6ED754662FC3}" destId="{FD76992B-AB68-4B58-A4C8-C2EAD547D661}" srcOrd="0" destOrd="0" presId="urn:microsoft.com/office/officeart/2005/8/layout/cycle5"/>
    <dgm:cxn modelId="{33211BB4-8F65-4A8C-9E2D-529C1DA6115A}" type="presOf" srcId="{8323E015-A236-47D8-8E94-A763FB8C1622}" destId="{378AD1DE-3B49-4893-82E1-1AAE1D3EDE08}" srcOrd="0" destOrd="0" presId="urn:microsoft.com/office/officeart/2005/8/layout/cycle5"/>
    <dgm:cxn modelId="{9AA95F7C-6E31-40B9-879E-1F1D5E44D93C}" srcId="{FEFACAE7-6787-47BA-8C86-1644C7F3BB35}" destId="{C9617D3F-1D72-476D-A368-0BF8C6D9CB8B}" srcOrd="3" destOrd="0" parTransId="{5A1EEBA5-5790-4401-8602-2DF9F6D1B8D0}" sibTransId="{ED557BE7-C187-4D12-9D2E-7740843FDA47}"/>
    <dgm:cxn modelId="{8572DE5D-0E0F-4514-8E07-D37023D7E51F}" type="presOf" srcId="{DA19B14E-B367-423C-8D7A-39939B5DAC05}" destId="{E781F374-F7A2-4442-B86D-712CA16808D1}" srcOrd="0" destOrd="0" presId="urn:microsoft.com/office/officeart/2005/8/layout/cycle5"/>
    <dgm:cxn modelId="{3B3EE599-3FB0-4019-A32B-39CDFBC8EC53}" type="presOf" srcId="{FEFACAE7-6787-47BA-8C86-1644C7F3BB35}" destId="{EFF68B41-771A-4FF2-BD0F-94DA3A513480}" srcOrd="0" destOrd="0" presId="urn:microsoft.com/office/officeart/2005/8/layout/cycle5"/>
    <dgm:cxn modelId="{35BA298A-10F3-43CA-A774-EAE0AFC838C6}" type="presOf" srcId="{C9617D3F-1D72-476D-A368-0BF8C6D9CB8B}" destId="{8CC2EB9E-4BB1-46A9-B47A-D4B213534BAB}" srcOrd="0" destOrd="0" presId="urn:microsoft.com/office/officeart/2005/8/layout/cycle5"/>
    <dgm:cxn modelId="{9D825528-D8FD-4173-AFD1-61F9879638B3}" type="presOf" srcId="{4E73E56F-E1B7-4256-A9AA-82875C9159B2}" destId="{87516C33-792E-420B-A8C6-34D2A918E40D}" srcOrd="0" destOrd="0" presId="urn:microsoft.com/office/officeart/2005/8/layout/cycle5"/>
    <dgm:cxn modelId="{2FA099D0-FEC4-4461-A084-796DD74937AF}" srcId="{FEFACAE7-6787-47BA-8C86-1644C7F3BB35}" destId="{27D8380F-966B-46EA-AC2C-803B8D4A32E6}" srcOrd="2" destOrd="0" parTransId="{6FBF8282-6053-4495-93CC-44C138809784}" sibTransId="{3325EDFE-BF35-4C66-BD00-B2984E99B202}"/>
    <dgm:cxn modelId="{975D5C72-956F-4FBA-98E8-7E99142FAF5E}" srcId="{FEFACAE7-6787-47BA-8C86-1644C7F3BB35}" destId="{B1C78C64-37B3-4E7D-A12B-DA7ECED9777F}" srcOrd="5" destOrd="0" parTransId="{12BCB4C1-BDE6-4B0F-B7F8-38FBD32F5D5E}" sibTransId="{DA19B14E-B367-423C-8D7A-39939B5DAC05}"/>
    <dgm:cxn modelId="{13619B1D-923E-4CE7-8807-4D28894A7330}" type="presOf" srcId="{3325EDFE-BF35-4C66-BD00-B2984E99B202}" destId="{5842F10B-AE30-49FC-860B-1F6DEE9C4F37}" srcOrd="0" destOrd="0" presId="urn:microsoft.com/office/officeart/2005/8/layout/cycle5"/>
    <dgm:cxn modelId="{AF5A7F83-7A9E-4CEB-A8D8-5650EB57F5DE}" srcId="{FEFACAE7-6787-47BA-8C86-1644C7F3BB35}" destId="{4E73E56F-E1B7-4256-A9AA-82875C9159B2}" srcOrd="4" destOrd="0" parTransId="{42E1BB89-DA84-4A51-8655-CA117CD11D40}" sibTransId="{8323E015-A236-47D8-8E94-A763FB8C1622}"/>
    <dgm:cxn modelId="{C5D0A2BD-45C6-42A7-B78D-AE9CA4FD5A33}" type="presParOf" srcId="{EFF68B41-771A-4FF2-BD0F-94DA3A513480}" destId="{FD76992B-AB68-4B58-A4C8-C2EAD547D661}" srcOrd="0" destOrd="0" presId="urn:microsoft.com/office/officeart/2005/8/layout/cycle5"/>
    <dgm:cxn modelId="{59D0D8C0-7970-4423-8187-AC08C1DDEFC2}" type="presParOf" srcId="{EFF68B41-771A-4FF2-BD0F-94DA3A513480}" destId="{0DC653D0-D472-4137-A4A6-A4F51DE3B724}" srcOrd="1" destOrd="0" presId="urn:microsoft.com/office/officeart/2005/8/layout/cycle5"/>
    <dgm:cxn modelId="{E99CEB5B-7B42-4CAF-8774-2F32D71B9DB5}" type="presParOf" srcId="{EFF68B41-771A-4FF2-BD0F-94DA3A513480}" destId="{4091D7C7-38AB-4F98-9833-F6207065A993}" srcOrd="2" destOrd="0" presId="urn:microsoft.com/office/officeart/2005/8/layout/cycle5"/>
    <dgm:cxn modelId="{CA6C1364-3389-4592-9AF7-B17FDAA2AE0B}" type="presParOf" srcId="{EFF68B41-771A-4FF2-BD0F-94DA3A513480}" destId="{C4075EA6-2172-4454-BABC-134465277EB0}" srcOrd="3" destOrd="0" presId="urn:microsoft.com/office/officeart/2005/8/layout/cycle5"/>
    <dgm:cxn modelId="{D6DF9907-9102-4248-8471-F0AE4FA7EE3C}" type="presParOf" srcId="{EFF68B41-771A-4FF2-BD0F-94DA3A513480}" destId="{B443104D-1E60-4472-8CB6-0B284BF74FBD}" srcOrd="4" destOrd="0" presId="urn:microsoft.com/office/officeart/2005/8/layout/cycle5"/>
    <dgm:cxn modelId="{5D0D0ECC-7892-4976-A29D-4205B3A302F7}" type="presParOf" srcId="{EFF68B41-771A-4FF2-BD0F-94DA3A513480}" destId="{5FD2E0AF-FC4F-4347-B354-62186D936C56}" srcOrd="5" destOrd="0" presId="urn:microsoft.com/office/officeart/2005/8/layout/cycle5"/>
    <dgm:cxn modelId="{801D6DB5-0F35-4645-A6DE-1A596AB2EAE0}" type="presParOf" srcId="{EFF68B41-771A-4FF2-BD0F-94DA3A513480}" destId="{F600FBFA-A1C7-40BE-BBAD-76C2BA787FB3}" srcOrd="6" destOrd="0" presId="urn:microsoft.com/office/officeart/2005/8/layout/cycle5"/>
    <dgm:cxn modelId="{B3E5594B-7089-4242-A176-AD53ABADE6D2}" type="presParOf" srcId="{EFF68B41-771A-4FF2-BD0F-94DA3A513480}" destId="{3E4BFD12-2320-401B-886F-85BA2E893E19}" srcOrd="7" destOrd="0" presId="urn:microsoft.com/office/officeart/2005/8/layout/cycle5"/>
    <dgm:cxn modelId="{1A398220-651C-46A7-852A-431D6CCF02B1}" type="presParOf" srcId="{EFF68B41-771A-4FF2-BD0F-94DA3A513480}" destId="{5842F10B-AE30-49FC-860B-1F6DEE9C4F37}" srcOrd="8" destOrd="0" presId="urn:microsoft.com/office/officeart/2005/8/layout/cycle5"/>
    <dgm:cxn modelId="{1BB404B1-D374-4F93-A91A-F805D5A012D0}" type="presParOf" srcId="{EFF68B41-771A-4FF2-BD0F-94DA3A513480}" destId="{8CC2EB9E-4BB1-46A9-B47A-D4B213534BAB}" srcOrd="9" destOrd="0" presId="urn:microsoft.com/office/officeart/2005/8/layout/cycle5"/>
    <dgm:cxn modelId="{FCD78C9C-C5FE-4A25-8DDE-C2CFC6ACB79E}" type="presParOf" srcId="{EFF68B41-771A-4FF2-BD0F-94DA3A513480}" destId="{A3E3614B-E8C0-479D-8365-C16A7D9F478C}" srcOrd="10" destOrd="0" presId="urn:microsoft.com/office/officeart/2005/8/layout/cycle5"/>
    <dgm:cxn modelId="{98DA3046-1902-4D31-A732-FE9B359E9F16}" type="presParOf" srcId="{EFF68B41-771A-4FF2-BD0F-94DA3A513480}" destId="{7414C892-1E9D-40F3-BAF1-FFF0BD15FE9D}" srcOrd="11" destOrd="0" presId="urn:microsoft.com/office/officeart/2005/8/layout/cycle5"/>
    <dgm:cxn modelId="{490B25C3-E952-4569-AB10-B66A50DA085C}" type="presParOf" srcId="{EFF68B41-771A-4FF2-BD0F-94DA3A513480}" destId="{87516C33-792E-420B-A8C6-34D2A918E40D}" srcOrd="12" destOrd="0" presId="urn:microsoft.com/office/officeart/2005/8/layout/cycle5"/>
    <dgm:cxn modelId="{D59DC01F-CEC8-477D-B6B7-71E28F0C4D73}" type="presParOf" srcId="{EFF68B41-771A-4FF2-BD0F-94DA3A513480}" destId="{0875ECC5-43EA-4561-8934-18F85858C1C1}" srcOrd="13" destOrd="0" presId="urn:microsoft.com/office/officeart/2005/8/layout/cycle5"/>
    <dgm:cxn modelId="{AABB5A39-4D84-4D6D-87A2-6993A301410D}" type="presParOf" srcId="{EFF68B41-771A-4FF2-BD0F-94DA3A513480}" destId="{378AD1DE-3B49-4893-82E1-1AAE1D3EDE08}" srcOrd="14" destOrd="0" presId="urn:microsoft.com/office/officeart/2005/8/layout/cycle5"/>
    <dgm:cxn modelId="{844ACFB3-080A-4437-9E63-D6752564498F}" type="presParOf" srcId="{EFF68B41-771A-4FF2-BD0F-94DA3A513480}" destId="{1CD4E676-3F72-4D05-B83A-1E4775EA0C05}" srcOrd="15" destOrd="0" presId="urn:microsoft.com/office/officeart/2005/8/layout/cycle5"/>
    <dgm:cxn modelId="{FA3073D5-F8C7-4F42-8578-9E1BFA897CE5}" type="presParOf" srcId="{EFF68B41-771A-4FF2-BD0F-94DA3A513480}" destId="{F0B5A064-C373-45E7-B134-4FE43E040467}" srcOrd="16" destOrd="0" presId="urn:microsoft.com/office/officeart/2005/8/layout/cycle5"/>
    <dgm:cxn modelId="{5EC556BF-29A7-4B29-A8C5-BF684754CAFA}" type="presParOf" srcId="{EFF68B41-771A-4FF2-BD0F-94DA3A513480}" destId="{E781F374-F7A2-4442-B86D-712CA16808D1}" srcOrd="17" destOrd="0" presId="urn:microsoft.com/office/officeart/2005/8/layout/cycle5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B157FD-9CED-4E6F-B064-228E4AFE8B28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316B81-8861-4C5B-9134-2B4344FE9907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       Составление проекта  районного бюджета на очередной 2020  год и на плановый период 2021 и 2022 годов  в июне - октябре  2019 года (ст. 169  Бюджетного кодекса Российской Федерации);</a:t>
          </a:r>
        </a:p>
        <a:p>
          <a:r>
            <a:rPr lang="ru-RU" sz="900" dirty="0" smtClean="0">
              <a:solidFill>
                <a:srgbClr val="0070C0"/>
              </a:solidFill>
            </a:rPr>
            <a:t>         Составление проекта районного бюджета осуществлялось в соответствии с распоряжением администрации муниципального образования Балаганский  район  от 04.06.2019г. №149 «О разработке прогноза социально – экономического развития и проекта бюджета муниципального образования Балаганский район на 2020 год и на плановый период»</a:t>
          </a:r>
          <a:endParaRPr lang="ru-RU" sz="1100" dirty="0"/>
        </a:p>
      </dgm:t>
    </dgm:pt>
    <dgm:pt modelId="{3CA6065C-EDF5-4465-96CF-F0D1A521F49B}" type="parTrans" cxnId="{B6934EB4-B39C-4619-8E98-DF80F57843C8}">
      <dgm:prSet/>
      <dgm:spPr/>
      <dgm:t>
        <a:bodyPr/>
        <a:lstStyle/>
        <a:p>
          <a:endParaRPr lang="ru-RU"/>
        </a:p>
      </dgm:t>
    </dgm:pt>
    <dgm:pt modelId="{420D7601-8F2C-4168-A10A-C354A06995B1}" type="sibTrans" cxnId="{B6934EB4-B39C-4619-8E98-DF80F57843C8}">
      <dgm:prSet/>
      <dgm:spPr/>
      <dgm:t>
        <a:bodyPr/>
        <a:lstStyle/>
        <a:p>
          <a:endParaRPr lang="ru-RU"/>
        </a:p>
      </dgm:t>
    </dgm:pt>
    <dgm:pt modelId="{E5379D84-D49D-47FC-B6E1-CEFE7712AC24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        Рассмотрение и утверждение проекта районного бюджета на очередной год и на плановый период  Думой Балаганского района : ноябрь – декабрь 2019 года</a:t>
          </a:r>
        </a:p>
        <a:p>
          <a:r>
            <a:rPr lang="ru-RU" sz="800" dirty="0" smtClean="0">
              <a:solidFill>
                <a:srgbClr val="0070C0"/>
              </a:solidFill>
            </a:rPr>
            <a:t>        Рассмотрение и утверждение проекта районного бюджета осуществляется в соответствии  со ст. 19  Положения о бюджетном процессе в муниципальном образовании Балаганский район, утвержденного решением Думы Балаганского района от 27.06.2016г. № 7/6-рд : мэром Балаганского района в срок не позднее 15 ноября 2019 года проект решения Думы Балаганского района вынесен  на рассмотрение Думы Балаганского района после проведения публичных слушаний о проекте  районного бюджета, Проект  районного бюджета  на 2020 год и плановый период 2021 и 2022 годов утвержден Думой Балаганского района 20.12.2019 года во втором чтении.</a:t>
          </a:r>
          <a:endParaRPr lang="ru-RU" sz="800" dirty="0">
            <a:solidFill>
              <a:srgbClr val="0070C0"/>
            </a:solidFill>
          </a:endParaRPr>
        </a:p>
      </dgm:t>
    </dgm:pt>
    <dgm:pt modelId="{253AFB29-FECE-4742-98DD-B956FE8636D9}" type="parTrans" cxnId="{FDEBB2E8-3752-4F81-8FA0-746DF2CB7849}">
      <dgm:prSet/>
      <dgm:spPr/>
      <dgm:t>
        <a:bodyPr/>
        <a:lstStyle/>
        <a:p>
          <a:endParaRPr lang="ru-RU"/>
        </a:p>
      </dgm:t>
    </dgm:pt>
    <dgm:pt modelId="{207411ED-8EC6-45F8-875F-A9356225771F}" type="sibTrans" cxnId="{FDEBB2E8-3752-4F81-8FA0-746DF2CB7849}">
      <dgm:prSet/>
      <dgm:spPr/>
      <dgm:t>
        <a:bodyPr/>
        <a:lstStyle/>
        <a:p>
          <a:endParaRPr lang="ru-RU"/>
        </a:p>
      </dgm:t>
    </dgm:pt>
    <dgm:pt modelId="{9E3473C5-49E8-4252-B7F8-37F76E714B5F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ru-RU" sz="1100" dirty="0" smtClean="0">
              <a:solidFill>
                <a:schemeClr val="tx1"/>
              </a:solidFill>
            </a:rPr>
            <a:t>        Исполнение районного бюджета осуществляется в соответствии со ст. 21  Положения о бюджетном процессе в муниципальном образовании Балаганский район, утвержденного решением Думы Балаганского района от 27.06.2016г. № 7/6-рд.</a:t>
          </a:r>
        </a:p>
        <a:p>
          <a:pPr algn="l">
            <a:lnSpc>
              <a:spcPct val="90000"/>
            </a:lnSpc>
          </a:pPr>
          <a:r>
            <a:rPr lang="ru-RU" sz="800" dirty="0" smtClean="0">
              <a:solidFill>
                <a:srgbClr val="0070C0"/>
              </a:solidFill>
            </a:rPr>
            <a:t>         В течение текущего финансового года  в решение о бюджете возможно </a:t>
          </a:r>
          <a:r>
            <a:rPr lang="ru-RU" sz="800" b="0" i="0" dirty="0" smtClean="0">
              <a:solidFill>
                <a:srgbClr val="0070C0"/>
              </a:solidFill>
            </a:rPr>
            <a:t>внесение изменений на текущий финансовый год и плановый период по  вопросам, являющимся предметом правового регулирования указанного решения, обусловленные сверхплановым поступлением финансовых средств из областного бюджета, поступлением налоговых и неналоговых доходов сверх плановых показателей и иными основаниями, предусмотренными бюджетным законодательством Российской Федерации</a:t>
          </a:r>
          <a:endParaRPr lang="ru-RU" sz="800" dirty="0">
            <a:solidFill>
              <a:srgbClr val="0070C0"/>
            </a:solidFill>
          </a:endParaRPr>
        </a:p>
      </dgm:t>
    </dgm:pt>
    <dgm:pt modelId="{618F21F6-DEE7-4F54-B1B1-3C7F64E86199}" type="parTrans" cxnId="{FF93DFEE-09F4-42E4-96C8-28C625C46891}">
      <dgm:prSet/>
      <dgm:spPr/>
      <dgm:t>
        <a:bodyPr/>
        <a:lstStyle/>
        <a:p>
          <a:endParaRPr lang="ru-RU"/>
        </a:p>
      </dgm:t>
    </dgm:pt>
    <dgm:pt modelId="{F67C221E-D957-45F8-AA34-22129557D459}" type="sibTrans" cxnId="{FF93DFEE-09F4-42E4-96C8-28C625C46891}">
      <dgm:prSet/>
      <dgm:spPr/>
      <dgm:t>
        <a:bodyPr/>
        <a:lstStyle/>
        <a:p>
          <a:endParaRPr lang="ru-RU"/>
        </a:p>
      </dgm:t>
    </dgm:pt>
    <dgm:pt modelId="{3AE3F457-A4C5-4415-9CBE-2D8EB5A1B051}">
      <dgm:prSet phldrT="[Текст]" phldr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90000"/>
            </a:lnSpc>
          </a:pPr>
          <a:endParaRPr lang="ru-RU" sz="500"/>
        </a:p>
      </dgm:t>
    </dgm:pt>
    <dgm:pt modelId="{27855AA3-94E8-45C6-9FE7-94878445F7E9}" type="parTrans" cxnId="{C244C96F-E71E-48CE-A34F-757A5E12D348}">
      <dgm:prSet/>
      <dgm:spPr/>
      <dgm:t>
        <a:bodyPr/>
        <a:lstStyle/>
        <a:p>
          <a:endParaRPr lang="ru-RU"/>
        </a:p>
      </dgm:t>
    </dgm:pt>
    <dgm:pt modelId="{1AE20645-D57A-44F6-9898-C7F95A390830}" type="sibTrans" cxnId="{C244C96F-E71E-48CE-A34F-757A5E12D348}">
      <dgm:prSet/>
      <dgm:spPr/>
      <dgm:t>
        <a:bodyPr/>
        <a:lstStyle/>
        <a:p>
          <a:endParaRPr lang="ru-RU"/>
        </a:p>
      </dgm:t>
    </dgm:pt>
    <dgm:pt modelId="{CB921C08-0D6F-4624-A8A0-FCF466099B6A}">
      <dgm:prSet/>
      <dgm:spPr>
        <a:solidFill>
          <a:srgbClr val="F8A764"/>
        </a:solidFill>
      </dgm:spPr>
      <dgm:t>
        <a:bodyPr/>
        <a:lstStyle/>
        <a:p>
          <a:endParaRPr lang="ru-RU"/>
        </a:p>
      </dgm:t>
    </dgm:pt>
    <dgm:pt modelId="{F684893B-7CD8-459A-B3F8-557F313E3FE0}" type="parTrans" cxnId="{2B325E57-6C88-4B8B-88D9-842BA8A1AD15}">
      <dgm:prSet/>
      <dgm:spPr/>
      <dgm:t>
        <a:bodyPr/>
        <a:lstStyle/>
        <a:p>
          <a:endParaRPr lang="ru-RU"/>
        </a:p>
      </dgm:t>
    </dgm:pt>
    <dgm:pt modelId="{D736E2E4-8556-4612-B637-C36335AEB15E}" type="sibTrans" cxnId="{2B325E57-6C88-4B8B-88D9-842BA8A1AD15}">
      <dgm:prSet/>
      <dgm:spPr/>
      <dgm:t>
        <a:bodyPr/>
        <a:lstStyle/>
        <a:p>
          <a:endParaRPr lang="ru-RU"/>
        </a:p>
      </dgm:t>
    </dgm:pt>
    <dgm:pt modelId="{70230EDF-1FFF-40CD-900F-BAAA7E027BDD}" type="pres">
      <dgm:prSet presAssocID="{55B157FD-9CED-4E6F-B064-228E4AFE8B2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CDF6F8-CE0F-4D01-BA06-40218CC9374B}" type="pres">
      <dgm:prSet presAssocID="{5A316B81-8861-4C5B-9134-2B4344FE9907}" presName="comp" presStyleCnt="0"/>
      <dgm:spPr/>
    </dgm:pt>
    <dgm:pt modelId="{76D2668D-EA85-42CC-90F8-19EFC64076DC}" type="pres">
      <dgm:prSet presAssocID="{5A316B81-8861-4C5B-9134-2B4344FE9907}" presName="box" presStyleLbl="node1" presStyleIdx="0" presStyleCnt="4"/>
      <dgm:spPr/>
      <dgm:t>
        <a:bodyPr/>
        <a:lstStyle/>
        <a:p>
          <a:endParaRPr lang="ru-RU"/>
        </a:p>
      </dgm:t>
    </dgm:pt>
    <dgm:pt modelId="{E584A7B1-7C04-434F-99B8-711472DA3007}" type="pres">
      <dgm:prSet presAssocID="{5A316B81-8861-4C5B-9134-2B4344FE9907}" presName="img" presStyleLbl="fgImgPlace1" presStyleIdx="0" presStyleCnt="4" custScaleX="776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3246402-25D9-46E4-9591-2B110933C00D}" type="pres">
      <dgm:prSet presAssocID="{5A316B81-8861-4C5B-9134-2B4344FE990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DA61A-9C4F-40F6-B90F-2AB9C8C1B63D}" type="pres">
      <dgm:prSet presAssocID="{420D7601-8F2C-4168-A10A-C354A06995B1}" presName="spacer" presStyleCnt="0"/>
      <dgm:spPr/>
    </dgm:pt>
    <dgm:pt modelId="{B87E5072-AF38-472C-BD15-B1BCFC07A625}" type="pres">
      <dgm:prSet presAssocID="{E5379D84-D49D-47FC-B6E1-CEFE7712AC24}" presName="comp" presStyleCnt="0"/>
      <dgm:spPr/>
    </dgm:pt>
    <dgm:pt modelId="{C5BC8BD4-A17C-4E6B-B747-9B37AE48D870}" type="pres">
      <dgm:prSet presAssocID="{E5379D84-D49D-47FC-B6E1-CEFE7712AC24}" presName="box" presStyleLbl="node1" presStyleIdx="1" presStyleCnt="4" custLinFactNeighborX="435" custLinFactNeighborY="-2995"/>
      <dgm:spPr/>
      <dgm:t>
        <a:bodyPr/>
        <a:lstStyle/>
        <a:p>
          <a:endParaRPr lang="ru-RU"/>
        </a:p>
      </dgm:t>
    </dgm:pt>
    <dgm:pt modelId="{92F789A2-E900-4953-8B17-457753F76C89}" type="pres">
      <dgm:prSet presAssocID="{E5379D84-D49D-47FC-B6E1-CEFE7712AC24}" presName="img" presStyleLbl="fgImgPlace1" presStyleIdx="1" presStyleCnt="4" custScaleX="7763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220ACC-5AAD-4504-B6AF-0976F83BFD40}" type="pres">
      <dgm:prSet presAssocID="{E5379D84-D49D-47FC-B6E1-CEFE7712AC2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A18EF-EAF1-4FF0-A276-FE3BC50B9A71}" type="pres">
      <dgm:prSet presAssocID="{207411ED-8EC6-45F8-875F-A9356225771F}" presName="spacer" presStyleCnt="0"/>
      <dgm:spPr/>
    </dgm:pt>
    <dgm:pt modelId="{62E0FE8D-CC83-408F-94CB-93441049DD15}" type="pres">
      <dgm:prSet presAssocID="{9E3473C5-49E8-4252-B7F8-37F76E714B5F}" presName="comp" presStyleCnt="0"/>
      <dgm:spPr/>
    </dgm:pt>
    <dgm:pt modelId="{71283B4C-8934-444B-8216-E07F047DCDC5}" type="pres">
      <dgm:prSet presAssocID="{9E3473C5-49E8-4252-B7F8-37F76E714B5F}" presName="box" presStyleLbl="node1" presStyleIdx="2" presStyleCnt="4" custScaleY="118419" custLinFactNeighborX="435" custLinFactNeighborY="2689"/>
      <dgm:spPr/>
      <dgm:t>
        <a:bodyPr/>
        <a:lstStyle/>
        <a:p>
          <a:endParaRPr lang="ru-RU"/>
        </a:p>
      </dgm:t>
    </dgm:pt>
    <dgm:pt modelId="{23F29CA1-40C7-4205-AC3D-548F50D019F7}" type="pres">
      <dgm:prSet presAssocID="{9E3473C5-49E8-4252-B7F8-37F76E714B5F}" presName="img" presStyleLbl="fgImgPlace1" presStyleIdx="2" presStyleCnt="4" custScaleX="77631" custScaleY="10324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58DBCF3-724D-4A2D-8D6C-31E4E888079E}" type="pres">
      <dgm:prSet presAssocID="{9E3473C5-49E8-4252-B7F8-37F76E714B5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0C39E-483D-454D-91F6-CFC5DA5D8ED7}" type="pres">
      <dgm:prSet presAssocID="{F67C221E-D957-45F8-AA34-22129557D459}" presName="spacer" presStyleCnt="0"/>
      <dgm:spPr/>
    </dgm:pt>
    <dgm:pt modelId="{B59D00A4-DEE2-4D45-968E-E8CB3B62EF66}" type="pres">
      <dgm:prSet presAssocID="{CB921C08-0D6F-4624-A8A0-FCF466099B6A}" presName="comp" presStyleCnt="0"/>
      <dgm:spPr/>
    </dgm:pt>
    <dgm:pt modelId="{E2A612DF-3F55-4D1F-9B51-8430E5B7C660}" type="pres">
      <dgm:prSet presAssocID="{CB921C08-0D6F-4624-A8A0-FCF466099B6A}" presName="box" presStyleLbl="node1" presStyleIdx="3" presStyleCnt="4"/>
      <dgm:spPr/>
      <dgm:t>
        <a:bodyPr/>
        <a:lstStyle/>
        <a:p>
          <a:endParaRPr lang="ru-RU"/>
        </a:p>
      </dgm:t>
    </dgm:pt>
    <dgm:pt modelId="{BF43E930-E2BA-4DA1-B131-DAB19E543245}" type="pres">
      <dgm:prSet presAssocID="{CB921C08-0D6F-4624-A8A0-FCF466099B6A}" presName="img" presStyleLbl="fgImgPlace1" presStyleIdx="3" presStyleCnt="4" custScaleX="7851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B421CA6-F011-4BDE-9B7F-077DE3CD48AA}" type="pres">
      <dgm:prSet presAssocID="{CB921C08-0D6F-4624-A8A0-FCF466099B6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551C29-F837-45D5-936C-F7B4A8B82D5F}" type="presOf" srcId="{5A316B81-8861-4C5B-9134-2B4344FE9907}" destId="{D3246402-25D9-46E4-9591-2B110933C00D}" srcOrd="1" destOrd="0" presId="urn:microsoft.com/office/officeart/2005/8/layout/vList4#1"/>
    <dgm:cxn modelId="{6D0F244A-9441-40B0-A43A-12313D0A137F}" type="presOf" srcId="{3AE3F457-A4C5-4415-9CBE-2D8EB5A1B051}" destId="{658DBCF3-724D-4A2D-8D6C-31E4E888079E}" srcOrd="1" destOrd="1" presId="urn:microsoft.com/office/officeart/2005/8/layout/vList4#1"/>
    <dgm:cxn modelId="{406F5A7F-5C28-47F8-A467-75869BBD4BB2}" type="presOf" srcId="{5A316B81-8861-4C5B-9134-2B4344FE9907}" destId="{76D2668D-EA85-42CC-90F8-19EFC64076DC}" srcOrd="0" destOrd="0" presId="urn:microsoft.com/office/officeart/2005/8/layout/vList4#1"/>
    <dgm:cxn modelId="{B3ACA78E-AB16-43C7-8ADE-18463EF47DBE}" type="presOf" srcId="{9E3473C5-49E8-4252-B7F8-37F76E714B5F}" destId="{658DBCF3-724D-4A2D-8D6C-31E4E888079E}" srcOrd="1" destOrd="0" presId="urn:microsoft.com/office/officeart/2005/8/layout/vList4#1"/>
    <dgm:cxn modelId="{986A6A71-7778-461A-B556-D958CB09CE43}" type="presOf" srcId="{CB921C08-0D6F-4624-A8A0-FCF466099B6A}" destId="{9B421CA6-F011-4BDE-9B7F-077DE3CD48AA}" srcOrd="1" destOrd="0" presId="urn:microsoft.com/office/officeart/2005/8/layout/vList4#1"/>
    <dgm:cxn modelId="{2B325E57-6C88-4B8B-88D9-842BA8A1AD15}" srcId="{55B157FD-9CED-4E6F-B064-228E4AFE8B28}" destId="{CB921C08-0D6F-4624-A8A0-FCF466099B6A}" srcOrd="3" destOrd="0" parTransId="{F684893B-7CD8-459A-B3F8-557F313E3FE0}" sibTransId="{D736E2E4-8556-4612-B637-C36335AEB15E}"/>
    <dgm:cxn modelId="{B6934EB4-B39C-4619-8E98-DF80F57843C8}" srcId="{55B157FD-9CED-4E6F-B064-228E4AFE8B28}" destId="{5A316B81-8861-4C5B-9134-2B4344FE9907}" srcOrd="0" destOrd="0" parTransId="{3CA6065C-EDF5-4465-96CF-F0D1A521F49B}" sibTransId="{420D7601-8F2C-4168-A10A-C354A06995B1}"/>
    <dgm:cxn modelId="{FF93DFEE-09F4-42E4-96C8-28C625C46891}" srcId="{55B157FD-9CED-4E6F-B064-228E4AFE8B28}" destId="{9E3473C5-49E8-4252-B7F8-37F76E714B5F}" srcOrd="2" destOrd="0" parTransId="{618F21F6-DEE7-4F54-B1B1-3C7F64E86199}" sibTransId="{F67C221E-D957-45F8-AA34-22129557D459}"/>
    <dgm:cxn modelId="{950C947C-D9A4-4DC9-B726-722EB9188C9C}" type="presOf" srcId="{CB921C08-0D6F-4624-A8A0-FCF466099B6A}" destId="{E2A612DF-3F55-4D1F-9B51-8430E5B7C660}" srcOrd="0" destOrd="0" presId="urn:microsoft.com/office/officeart/2005/8/layout/vList4#1"/>
    <dgm:cxn modelId="{C244C96F-E71E-48CE-A34F-757A5E12D348}" srcId="{9E3473C5-49E8-4252-B7F8-37F76E714B5F}" destId="{3AE3F457-A4C5-4415-9CBE-2D8EB5A1B051}" srcOrd="0" destOrd="0" parTransId="{27855AA3-94E8-45C6-9FE7-94878445F7E9}" sibTransId="{1AE20645-D57A-44F6-9898-C7F95A390830}"/>
    <dgm:cxn modelId="{72F0C2BE-D801-4765-8C59-39702EE73BEA}" type="presOf" srcId="{55B157FD-9CED-4E6F-B064-228E4AFE8B28}" destId="{70230EDF-1FFF-40CD-900F-BAAA7E027BDD}" srcOrd="0" destOrd="0" presId="urn:microsoft.com/office/officeart/2005/8/layout/vList4#1"/>
    <dgm:cxn modelId="{663AB23E-D137-48ED-8F8F-C24639BCE778}" type="presOf" srcId="{E5379D84-D49D-47FC-B6E1-CEFE7712AC24}" destId="{47220ACC-5AAD-4504-B6AF-0976F83BFD40}" srcOrd="1" destOrd="0" presId="urn:microsoft.com/office/officeart/2005/8/layout/vList4#1"/>
    <dgm:cxn modelId="{67D4D909-E055-4708-9116-44EA43CA6F04}" type="presOf" srcId="{9E3473C5-49E8-4252-B7F8-37F76E714B5F}" destId="{71283B4C-8934-444B-8216-E07F047DCDC5}" srcOrd="0" destOrd="0" presId="urn:microsoft.com/office/officeart/2005/8/layout/vList4#1"/>
    <dgm:cxn modelId="{7401063F-B4EA-47EE-9F23-E9EF1352E429}" type="presOf" srcId="{E5379D84-D49D-47FC-B6E1-CEFE7712AC24}" destId="{C5BC8BD4-A17C-4E6B-B747-9B37AE48D870}" srcOrd="0" destOrd="0" presId="urn:microsoft.com/office/officeart/2005/8/layout/vList4#1"/>
    <dgm:cxn modelId="{FDEBB2E8-3752-4F81-8FA0-746DF2CB7849}" srcId="{55B157FD-9CED-4E6F-B064-228E4AFE8B28}" destId="{E5379D84-D49D-47FC-B6E1-CEFE7712AC24}" srcOrd="1" destOrd="0" parTransId="{253AFB29-FECE-4742-98DD-B956FE8636D9}" sibTransId="{207411ED-8EC6-45F8-875F-A9356225771F}"/>
    <dgm:cxn modelId="{137449DC-6499-4F41-962F-8C809979DAC6}" type="presOf" srcId="{3AE3F457-A4C5-4415-9CBE-2D8EB5A1B051}" destId="{71283B4C-8934-444B-8216-E07F047DCDC5}" srcOrd="0" destOrd="1" presId="urn:microsoft.com/office/officeart/2005/8/layout/vList4#1"/>
    <dgm:cxn modelId="{FE68951A-9B82-45F4-A8A1-3486FFA799A1}" type="presParOf" srcId="{70230EDF-1FFF-40CD-900F-BAAA7E027BDD}" destId="{FFCDF6F8-CE0F-4D01-BA06-40218CC9374B}" srcOrd="0" destOrd="0" presId="urn:microsoft.com/office/officeart/2005/8/layout/vList4#1"/>
    <dgm:cxn modelId="{BC71D6AF-E7DD-4780-9F21-9667FA12E123}" type="presParOf" srcId="{FFCDF6F8-CE0F-4D01-BA06-40218CC9374B}" destId="{76D2668D-EA85-42CC-90F8-19EFC64076DC}" srcOrd="0" destOrd="0" presId="urn:microsoft.com/office/officeart/2005/8/layout/vList4#1"/>
    <dgm:cxn modelId="{E40C7C4F-3E5C-4CF1-8F36-A03BFC3DD546}" type="presParOf" srcId="{FFCDF6F8-CE0F-4D01-BA06-40218CC9374B}" destId="{E584A7B1-7C04-434F-99B8-711472DA3007}" srcOrd="1" destOrd="0" presId="urn:microsoft.com/office/officeart/2005/8/layout/vList4#1"/>
    <dgm:cxn modelId="{0002FA17-0AB3-4BEA-B376-D9A5E260C619}" type="presParOf" srcId="{FFCDF6F8-CE0F-4D01-BA06-40218CC9374B}" destId="{D3246402-25D9-46E4-9591-2B110933C00D}" srcOrd="2" destOrd="0" presId="urn:microsoft.com/office/officeart/2005/8/layout/vList4#1"/>
    <dgm:cxn modelId="{4932FF80-5E3A-439A-8920-D6E15E52A05E}" type="presParOf" srcId="{70230EDF-1FFF-40CD-900F-BAAA7E027BDD}" destId="{CDBDA61A-9C4F-40F6-B90F-2AB9C8C1B63D}" srcOrd="1" destOrd="0" presId="urn:microsoft.com/office/officeart/2005/8/layout/vList4#1"/>
    <dgm:cxn modelId="{BE38386F-E242-45C9-A854-5E4FA56B4924}" type="presParOf" srcId="{70230EDF-1FFF-40CD-900F-BAAA7E027BDD}" destId="{B87E5072-AF38-472C-BD15-B1BCFC07A625}" srcOrd="2" destOrd="0" presId="urn:microsoft.com/office/officeart/2005/8/layout/vList4#1"/>
    <dgm:cxn modelId="{81581730-96F1-464E-B9CD-DF3BD2C79ECA}" type="presParOf" srcId="{B87E5072-AF38-472C-BD15-B1BCFC07A625}" destId="{C5BC8BD4-A17C-4E6B-B747-9B37AE48D870}" srcOrd="0" destOrd="0" presId="urn:microsoft.com/office/officeart/2005/8/layout/vList4#1"/>
    <dgm:cxn modelId="{E77C38D6-3CD1-48AD-A74D-8CF976A7288C}" type="presParOf" srcId="{B87E5072-AF38-472C-BD15-B1BCFC07A625}" destId="{92F789A2-E900-4953-8B17-457753F76C89}" srcOrd="1" destOrd="0" presId="urn:microsoft.com/office/officeart/2005/8/layout/vList4#1"/>
    <dgm:cxn modelId="{D5CFFE8F-F5AA-481D-ADF7-8A23024A0783}" type="presParOf" srcId="{B87E5072-AF38-472C-BD15-B1BCFC07A625}" destId="{47220ACC-5AAD-4504-B6AF-0976F83BFD40}" srcOrd="2" destOrd="0" presId="urn:microsoft.com/office/officeart/2005/8/layout/vList4#1"/>
    <dgm:cxn modelId="{358BBE9F-B0A3-4CFC-AF54-E274880277A4}" type="presParOf" srcId="{70230EDF-1FFF-40CD-900F-BAAA7E027BDD}" destId="{65CA18EF-EAF1-4FF0-A276-FE3BC50B9A71}" srcOrd="3" destOrd="0" presId="urn:microsoft.com/office/officeart/2005/8/layout/vList4#1"/>
    <dgm:cxn modelId="{11B000D5-5F35-42FB-A9EA-591F848FF831}" type="presParOf" srcId="{70230EDF-1FFF-40CD-900F-BAAA7E027BDD}" destId="{62E0FE8D-CC83-408F-94CB-93441049DD15}" srcOrd="4" destOrd="0" presId="urn:microsoft.com/office/officeart/2005/8/layout/vList4#1"/>
    <dgm:cxn modelId="{A717867E-5C1C-40C4-9F31-0191EE6415DA}" type="presParOf" srcId="{62E0FE8D-CC83-408F-94CB-93441049DD15}" destId="{71283B4C-8934-444B-8216-E07F047DCDC5}" srcOrd="0" destOrd="0" presId="urn:microsoft.com/office/officeart/2005/8/layout/vList4#1"/>
    <dgm:cxn modelId="{BC5CF164-06BF-4028-9399-1DBF897A37A4}" type="presParOf" srcId="{62E0FE8D-CC83-408F-94CB-93441049DD15}" destId="{23F29CA1-40C7-4205-AC3D-548F50D019F7}" srcOrd="1" destOrd="0" presId="urn:microsoft.com/office/officeart/2005/8/layout/vList4#1"/>
    <dgm:cxn modelId="{86BB1C59-E6F6-48D0-907F-00AF4FCBDB2E}" type="presParOf" srcId="{62E0FE8D-CC83-408F-94CB-93441049DD15}" destId="{658DBCF3-724D-4A2D-8D6C-31E4E888079E}" srcOrd="2" destOrd="0" presId="urn:microsoft.com/office/officeart/2005/8/layout/vList4#1"/>
    <dgm:cxn modelId="{E6F3B307-0718-461B-9769-E3D20F271C22}" type="presParOf" srcId="{70230EDF-1FFF-40CD-900F-BAAA7E027BDD}" destId="{D3E0C39E-483D-454D-91F6-CFC5DA5D8ED7}" srcOrd="5" destOrd="0" presId="urn:microsoft.com/office/officeart/2005/8/layout/vList4#1"/>
    <dgm:cxn modelId="{7909F05F-9B26-4BB5-B071-FC0106A248C0}" type="presParOf" srcId="{70230EDF-1FFF-40CD-900F-BAAA7E027BDD}" destId="{B59D00A4-DEE2-4D45-968E-E8CB3B62EF66}" srcOrd="6" destOrd="0" presId="urn:microsoft.com/office/officeart/2005/8/layout/vList4#1"/>
    <dgm:cxn modelId="{FCE3809D-1373-44A1-8C73-F847EE0A20EE}" type="presParOf" srcId="{B59D00A4-DEE2-4D45-968E-E8CB3B62EF66}" destId="{E2A612DF-3F55-4D1F-9B51-8430E5B7C660}" srcOrd="0" destOrd="0" presId="urn:microsoft.com/office/officeart/2005/8/layout/vList4#1"/>
    <dgm:cxn modelId="{0BFA6C95-5BE1-4CCD-BBC0-495BF99C81F5}" type="presParOf" srcId="{B59D00A4-DEE2-4D45-968E-E8CB3B62EF66}" destId="{BF43E930-E2BA-4DA1-B131-DAB19E543245}" srcOrd="1" destOrd="0" presId="urn:microsoft.com/office/officeart/2005/8/layout/vList4#1"/>
    <dgm:cxn modelId="{4997EC03-4909-47CB-BFA0-6A14CFDDA547}" type="presParOf" srcId="{B59D00A4-DEE2-4D45-968E-E8CB3B62EF66}" destId="{9B421CA6-F011-4BDE-9B7F-077DE3CD48A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F2CE28-EF06-4077-AD0B-E5360F8CF076}" type="doc">
      <dgm:prSet loTypeId="urn:microsoft.com/office/officeart/2005/8/layout/vList5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61086BF-082C-4520-A024-11C90FF652DA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6">
              <a:shade val="60000"/>
              <a:satMod val="110000"/>
            </a:schemeClr>
          </a:contourClr>
        </a:sp3d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0" indent="0"/>
          <a:r>
            <a:rPr lang="ru-RU" sz="12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Норм Бюджетного кодекса Российской Федерации</a:t>
          </a:r>
          <a:endParaRPr lang="ru-RU" sz="1200" b="1" cap="none" spc="0" dirty="0">
            <a:ln w="1905"/>
            <a:solidFill>
              <a:srgbClr val="00206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D6871AF-9983-4848-AB23-78F563CE8016}" type="parTrans" cxnId="{8CBC7489-CE45-4552-B8B8-0B4430A8BCCD}">
      <dgm:prSet/>
      <dgm:spPr/>
      <dgm:t>
        <a:bodyPr/>
        <a:lstStyle/>
        <a:p>
          <a:endParaRPr lang="ru-RU"/>
        </a:p>
      </dgm:t>
    </dgm:pt>
    <dgm:pt modelId="{9BE8FB6F-C5D2-47D9-88EB-35C339F43C00}" type="sibTrans" cxnId="{8CBC7489-CE45-4552-B8B8-0B4430A8BCCD}">
      <dgm:prSet/>
      <dgm:spPr/>
      <dgm:t>
        <a:bodyPr/>
        <a:lstStyle/>
        <a:p>
          <a:endParaRPr lang="ru-RU"/>
        </a:p>
      </dgm:t>
    </dgm:pt>
    <dgm:pt modelId="{5F742D51-FD47-470E-AA57-C0E6C56753E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6">
              <a:shade val="60000"/>
              <a:satMod val="110000"/>
            </a:schemeClr>
          </a:contourClr>
        </a:sp3d>
      </dgm:spPr>
      <dgm:t>
        <a:bodyPr/>
        <a:lstStyle/>
        <a:p>
          <a:r>
            <a:rPr lang="ru-RU" sz="1200" b="1" cap="none" spc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Майских Указов Президента Российской Федерации</a:t>
          </a:r>
          <a:endParaRPr lang="ru-RU" sz="1200" b="1" cap="none" spc="0" dirty="0">
            <a:ln w="1905"/>
            <a:solidFill>
              <a:srgbClr val="00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D264709-5C4E-49C6-9111-FA5166F52BAB}" type="parTrans" cxnId="{681147F1-CB04-4451-AF1B-3697A05571BE}">
      <dgm:prSet/>
      <dgm:spPr/>
      <dgm:t>
        <a:bodyPr/>
        <a:lstStyle/>
        <a:p>
          <a:endParaRPr lang="ru-RU"/>
        </a:p>
      </dgm:t>
    </dgm:pt>
    <dgm:pt modelId="{BD0BBF25-EE0A-4605-9624-79129309DAD6}" type="sibTrans" cxnId="{681147F1-CB04-4451-AF1B-3697A05571BE}">
      <dgm:prSet/>
      <dgm:spPr/>
      <dgm:t>
        <a:bodyPr/>
        <a:lstStyle/>
        <a:p>
          <a:endParaRPr lang="ru-RU"/>
        </a:p>
      </dgm:t>
    </dgm:pt>
    <dgm:pt modelId="{6353E358-7B9A-4F62-9952-E1D9F12A2F02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ru-RU" sz="1200" b="1" cap="none" spc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Положения о бюджетном процессе в муниципальном образовании Балаганский район</a:t>
          </a:r>
          <a:endParaRPr lang="ru-RU" sz="1200" b="1" cap="none" spc="0" dirty="0">
            <a:ln w="1905"/>
            <a:solidFill>
              <a:srgbClr val="00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AB35A87-44D2-4FE5-A6C8-C397B38B50FA}" type="parTrans" cxnId="{4163A4D0-8401-4F52-AC52-B7E7060F2DEA}">
      <dgm:prSet/>
      <dgm:spPr/>
      <dgm:t>
        <a:bodyPr/>
        <a:lstStyle/>
        <a:p>
          <a:endParaRPr lang="ru-RU"/>
        </a:p>
      </dgm:t>
    </dgm:pt>
    <dgm:pt modelId="{5B08162C-F02F-48DC-9085-BB55AA3A9D49}" type="sibTrans" cxnId="{4163A4D0-8401-4F52-AC52-B7E7060F2DEA}">
      <dgm:prSet/>
      <dgm:spPr/>
      <dgm:t>
        <a:bodyPr/>
        <a:lstStyle/>
        <a:p>
          <a:endParaRPr lang="ru-RU"/>
        </a:p>
      </dgm:t>
    </dgm:pt>
    <dgm:pt modelId="{13B83739-853E-45C6-B59D-B693AB000CF2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ru-RU" sz="1200" b="1" cap="none" spc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Основных направлений бюджетной и налоговой политики муниципального образования Балаганский район на 2020 год и на плановый период 2021 и 2022 годов, утвержденных постановлением администрации Балаганского района от 11.10.2019г. №446</a:t>
          </a:r>
          <a:endParaRPr lang="ru-RU" sz="1200" b="1" cap="none" spc="0" dirty="0">
            <a:ln w="1905"/>
            <a:solidFill>
              <a:srgbClr val="00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80510C5-6399-4321-AF1E-E02D26ACDE5E}" type="parTrans" cxnId="{9DF2F1F7-91B6-4312-8EC5-88063B98DAA9}">
      <dgm:prSet/>
      <dgm:spPr/>
      <dgm:t>
        <a:bodyPr/>
        <a:lstStyle/>
        <a:p>
          <a:endParaRPr lang="ru-RU"/>
        </a:p>
      </dgm:t>
    </dgm:pt>
    <dgm:pt modelId="{AC667754-588F-43AD-8905-61E9DC4BD0D0}" type="sibTrans" cxnId="{9DF2F1F7-91B6-4312-8EC5-88063B98DAA9}">
      <dgm:prSet/>
      <dgm:spPr/>
      <dgm:t>
        <a:bodyPr/>
        <a:lstStyle/>
        <a:p>
          <a:endParaRPr lang="ru-RU"/>
        </a:p>
      </dgm:t>
    </dgm:pt>
    <dgm:pt modelId="{BF74C48B-1C41-4B84-B869-4EBF76D50701}">
      <dgm:prSet custT="1"/>
      <dgm:spPr>
        <a:solidFill>
          <a:srgbClr val="FFC000"/>
        </a:solidFill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Ожидаемых параметров исполнения бюджета муниципального образования Балаганский район в 2019 году</a:t>
          </a:r>
          <a:endParaRPr lang="ru-RU" sz="1200" b="1" dirty="0">
            <a:solidFill>
              <a:srgbClr val="002060"/>
            </a:solidFill>
          </a:endParaRPr>
        </a:p>
      </dgm:t>
    </dgm:pt>
    <dgm:pt modelId="{40C48FC8-9235-4816-A561-5719B7715457}" type="parTrans" cxnId="{76BF706B-AF48-43E8-BB6B-1D18990BFDD1}">
      <dgm:prSet/>
      <dgm:spPr/>
      <dgm:t>
        <a:bodyPr/>
        <a:lstStyle/>
        <a:p>
          <a:endParaRPr lang="ru-RU"/>
        </a:p>
      </dgm:t>
    </dgm:pt>
    <dgm:pt modelId="{A229F8E5-85A9-48BE-A63B-3B8596A345A4}" type="sibTrans" cxnId="{76BF706B-AF48-43E8-BB6B-1D18990BFDD1}">
      <dgm:prSet/>
      <dgm:spPr/>
      <dgm:t>
        <a:bodyPr/>
        <a:lstStyle/>
        <a:p>
          <a:endParaRPr lang="ru-RU"/>
        </a:p>
      </dgm:t>
    </dgm:pt>
    <dgm:pt modelId="{7E2AA20B-937D-4A5B-B169-574A7FCBAB01}">
      <dgm:prSet custT="1"/>
      <dgm:spPr>
        <a:solidFill>
          <a:srgbClr val="FFC000"/>
        </a:solidFill>
      </dgm:spPr>
      <dgm:t>
        <a:bodyPr/>
        <a:lstStyle/>
        <a:p>
          <a:r>
            <a:rPr lang="ru-RU" sz="1200" b="1" dirty="0" smtClean="0">
              <a:solidFill>
                <a:srgbClr val="000099"/>
              </a:solidFill>
            </a:rPr>
            <a:t>Муниципальных программ муниципального образования Балаганский район</a:t>
          </a:r>
          <a:endParaRPr lang="ru-RU" sz="1200" b="1" dirty="0">
            <a:solidFill>
              <a:srgbClr val="000099"/>
            </a:solidFill>
          </a:endParaRPr>
        </a:p>
      </dgm:t>
    </dgm:pt>
    <dgm:pt modelId="{FC1BFE7B-2EDA-431F-ABC4-C663FDCA5B7F}" type="parTrans" cxnId="{28C42B25-8C59-4A5F-9B30-53FDF34D9976}">
      <dgm:prSet/>
      <dgm:spPr/>
      <dgm:t>
        <a:bodyPr/>
        <a:lstStyle/>
        <a:p>
          <a:endParaRPr lang="ru-RU"/>
        </a:p>
      </dgm:t>
    </dgm:pt>
    <dgm:pt modelId="{98F60F3D-2ECF-4BCB-A545-3DC224993A6E}" type="sibTrans" cxnId="{28C42B25-8C59-4A5F-9B30-53FDF34D9976}">
      <dgm:prSet/>
      <dgm:spPr/>
      <dgm:t>
        <a:bodyPr/>
        <a:lstStyle/>
        <a:p>
          <a:endParaRPr lang="ru-RU"/>
        </a:p>
      </dgm:t>
    </dgm:pt>
    <dgm:pt modelId="{35432245-51E5-48A4-9853-591D26F67033}">
      <dgm:prSet custT="1"/>
      <dgm:spPr>
        <a:solidFill>
          <a:srgbClr val="FFC000"/>
        </a:solidFill>
      </dgm:spPr>
      <dgm:t>
        <a:bodyPr/>
        <a:lstStyle/>
        <a:p>
          <a:r>
            <a:rPr lang="ru-RU" sz="1200" b="1" cap="none" spc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Прогноза социально-экономического развития муниципального образования Балаганский район на среднесрочный период 2020-2022 годов, утвержденного постановлением администрации Балаганского района от 10.07.2019г. № 282</a:t>
          </a:r>
          <a:endParaRPr lang="ru-RU" sz="1200" b="1" cap="none" spc="0" dirty="0">
            <a:ln w="1905"/>
            <a:solidFill>
              <a:srgbClr val="00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BAA3689-8038-4942-B62F-4EF8FA4B3125}" type="parTrans" cxnId="{2117B7F7-D768-4314-AFEA-0D3E551BC898}">
      <dgm:prSet/>
      <dgm:spPr/>
      <dgm:t>
        <a:bodyPr/>
        <a:lstStyle/>
        <a:p>
          <a:endParaRPr lang="ru-RU"/>
        </a:p>
      </dgm:t>
    </dgm:pt>
    <dgm:pt modelId="{9D5C7784-F770-49F3-8991-1A9DF1097FFE}" type="sibTrans" cxnId="{2117B7F7-D768-4314-AFEA-0D3E551BC898}">
      <dgm:prSet/>
      <dgm:spPr/>
      <dgm:t>
        <a:bodyPr/>
        <a:lstStyle/>
        <a:p>
          <a:endParaRPr lang="ru-RU"/>
        </a:p>
      </dgm:t>
    </dgm:pt>
    <dgm:pt modelId="{D57EC805-FBFF-4E67-B527-A5301B944BA8}" type="pres">
      <dgm:prSet presAssocID="{A4F2CE28-EF06-4077-AD0B-E5360F8CF0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F9224B-702D-4730-AB6C-7830A755DBE6}" type="pres">
      <dgm:prSet presAssocID="{561086BF-082C-4520-A024-11C90FF652DA}" presName="linNode" presStyleCnt="0"/>
      <dgm:spPr/>
    </dgm:pt>
    <dgm:pt modelId="{B6B2FEB3-EE3A-4230-9DA3-640E93F508D7}" type="pres">
      <dgm:prSet presAssocID="{561086BF-082C-4520-A024-11C90FF652DA}" presName="parentText" presStyleLbl="node1" presStyleIdx="0" presStyleCnt="7" custScaleX="277778" custScaleY="10325" custLinFactNeighborX="-1231" custLinFactNeighborY="48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AEE3A-09D0-4D7D-80AB-0ACC20CF15BB}" type="pres">
      <dgm:prSet presAssocID="{9BE8FB6F-C5D2-47D9-88EB-35C339F43C00}" presName="sp" presStyleCnt="0"/>
      <dgm:spPr/>
    </dgm:pt>
    <dgm:pt modelId="{D98B8B26-FA20-4884-99AC-62728E235DBE}" type="pres">
      <dgm:prSet presAssocID="{5F742D51-FD47-470E-AA57-C0E6C56753EA}" presName="linNode" presStyleCnt="0"/>
      <dgm:spPr/>
    </dgm:pt>
    <dgm:pt modelId="{381202CB-6FF7-492A-9F23-A9351D7DB14E}" type="pres">
      <dgm:prSet presAssocID="{5F742D51-FD47-470E-AA57-C0E6C56753EA}" presName="parentText" presStyleLbl="node1" presStyleIdx="1" presStyleCnt="7" custScaleX="277778" custScaleY="12637" custLinFactNeighborX="2229" custLinFactNeighborY="2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14B77-E141-4687-A322-F26AD2F09B01}" type="pres">
      <dgm:prSet presAssocID="{BD0BBF25-EE0A-4605-9624-79129309DAD6}" presName="sp" presStyleCnt="0"/>
      <dgm:spPr/>
    </dgm:pt>
    <dgm:pt modelId="{EC5F488A-270A-45AB-8CD6-999F1439FB18}" type="pres">
      <dgm:prSet presAssocID="{6353E358-7B9A-4F62-9952-E1D9F12A2F02}" presName="linNode" presStyleCnt="0"/>
      <dgm:spPr/>
    </dgm:pt>
    <dgm:pt modelId="{DCBA44BD-9C5F-4C18-8ADA-1F727CD5B569}" type="pres">
      <dgm:prSet presAssocID="{6353E358-7B9A-4F62-9952-E1D9F12A2F02}" presName="parentText" presStyleLbl="node1" presStyleIdx="2" presStyleCnt="7" custScaleX="277778" custScaleY="12763" custLinFactNeighborX="-1231" custLinFactNeighborY="13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520C6-8389-4E74-A967-EC030A1009ED}" type="pres">
      <dgm:prSet presAssocID="{5B08162C-F02F-48DC-9085-BB55AA3A9D49}" presName="sp" presStyleCnt="0"/>
      <dgm:spPr/>
    </dgm:pt>
    <dgm:pt modelId="{A64182E1-D511-436C-AEDC-725ACD1EBF1F}" type="pres">
      <dgm:prSet presAssocID="{35432245-51E5-48A4-9853-591D26F67033}" presName="linNode" presStyleCnt="0"/>
      <dgm:spPr/>
    </dgm:pt>
    <dgm:pt modelId="{73A71DB6-8EEF-4DF9-860C-6BBB86263DF8}" type="pres">
      <dgm:prSet presAssocID="{35432245-51E5-48A4-9853-591D26F67033}" presName="parentText" presStyleLbl="node1" presStyleIdx="3" presStyleCnt="7" custScaleX="277778" custScaleY="22271" custLinFactNeighborX="-1231" custLinFactNeighborY="2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5B30A-B5C1-4329-895C-E93DE1B4204F}" type="pres">
      <dgm:prSet presAssocID="{9D5C7784-F770-49F3-8991-1A9DF1097FFE}" presName="sp" presStyleCnt="0"/>
      <dgm:spPr/>
    </dgm:pt>
    <dgm:pt modelId="{72C7ED0C-4BE1-4D92-92BB-F80E700651E4}" type="pres">
      <dgm:prSet presAssocID="{13B83739-853E-45C6-B59D-B693AB000CF2}" presName="linNode" presStyleCnt="0"/>
      <dgm:spPr/>
    </dgm:pt>
    <dgm:pt modelId="{240493B1-8A02-48F4-8EC5-6F4F27EB54E1}" type="pres">
      <dgm:prSet presAssocID="{13B83739-853E-45C6-B59D-B693AB000CF2}" presName="parentText" presStyleLbl="node1" presStyleIdx="4" presStyleCnt="7" custScaleX="277778" custScaleY="24113" custLinFactNeighborX="2229" custLinFactNeighborY="-4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8FA27-B50F-4E0C-9116-D7760BEB3D85}" type="pres">
      <dgm:prSet presAssocID="{AC667754-588F-43AD-8905-61E9DC4BD0D0}" presName="sp" presStyleCnt="0"/>
      <dgm:spPr/>
    </dgm:pt>
    <dgm:pt modelId="{76F43AFD-D8E4-4B20-B883-F7ADF435441D}" type="pres">
      <dgm:prSet presAssocID="{7E2AA20B-937D-4A5B-B169-574A7FCBAB01}" presName="linNode" presStyleCnt="0"/>
      <dgm:spPr/>
    </dgm:pt>
    <dgm:pt modelId="{2D0AD63B-93A7-4A01-BD51-DA0360395F41}" type="pres">
      <dgm:prSet presAssocID="{7E2AA20B-937D-4A5B-B169-574A7FCBAB01}" presName="parentText" presStyleLbl="node1" presStyleIdx="5" presStyleCnt="7" custScaleX="277778" custScaleY="15341" custLinFactNeighborX="-1231" custLinFactNeighborY="-12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57B89-39A1-48C1-AC6F-58CF2F20381F}" type="pres">
      <dgm:prSet presAssocID="{98F60F3D-2ECF-4BCB-A545-3DC224993A6E}" presName="sp" presStyleCnt="0"/>
      <dgm:spPr/>
    </dgm:pt>
    <dgm:pt modelId="{3B2B96C6-CA7F-43A5-B8D1-6ED550C0ADCE}" type="pres">
      <dgm:prSet presAssocID="{BF74C48B-1C41-4B84-B869-4EBF76D50701}" presName="linNode" presStyleCnt="0"/>
      <dgm:spPr/>
    </dgm:pt>
    <dgm:pt modelId="{68DDBB28-A9B9-42E3-BBD5-4625E3F498AE}" type="pres">
      <dgm:prSet presAssocID="{BF74C48B-1C41-4B84-B869-4EBF76D50701}" presName="parentText" presStyleLbl="node1" presStyleIdx="6" presStyleCnt="7" custScaleX="277778" custScaleY="14097" custLinFactNeighborX="2229" custLinFactNeighborY="-1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BF706B-AF48-43E8-BB6B-1D18990BFDD1}" srcId="{A4F2CE28-EF06-4077-AD0B-E5360F8CF076}" destId="{BF74C48B-1C41-4B84-B869-4EBF76D50701}" srcOrd="6" destOrd="0" parTransId="{40C48FC8-9235-4816-A561-5719B7715457}" sibTransId="{A229F8E5-85A9-48BE-A63B-3B8596A345A4}"/>
    <dgm:cxn modelId="{6FB26701-C80C-487D-AFAC-DC7AA5F8750B}" type="presOf" srcId="{A4F2CE28-EF06-4077-AD0B-E5360F8CF076}" destId="{D57EC805-FBFF-4E67-B527-A5301B944BA8}" srcOrd="0" destOrd="0" presId="urn:microsoft.com/office/officeart/2005/8/layout/vList5"/>
    <dgm:cxn modelId="{8CBC7489-CE45-4552-B8B8-0B4430A8BCCD}" srcId="{A4F2CE28-EF06-4077-AD0B-E5360F8CF076}" destId="{561086BF-082C-4520-A024-11C90FF652DA}" srcOrd="0" destOrd="0" parTransId="{ED6871AF-9983-4848-AB23-78F563CE8016}" sibTransId="{9BE8FB6F-C5D2-47D9-88EB-35C339F43C00}"/>
    <dgm:cxn modelId="{2117B7F7-D768-4314-AFEA-0D3E551BC898}" srcId="{A4F2CE28-EF06-4077-AD0B-E5360F8CF076}" destId="{35432245-51E5-48A4-9853-591D26F67033}" srcOrd="3" destOrd="0" parTransId="{ABAA3689-8038-4942-B62F-4EF8FA4B3125}" sibTransId="{9D5C7784-F770-49F3-8991-1A9DF1097FFE}"/>
    <dgm:cxn modelId="{DCC3DD64-2A34-4ED5-B30B-FDC63EA6FE81}" type="presOf" srcId="{561086BF-082C-4520-A024-11C90FF652DA}" destId="{B6B2FEB3-EE3A-4230-9DA3-640E93F508D7}" srcOrd="0" destOrd="0" presId="urn:microsoft.com/office/officeart/2005/8/layout/vList5"/>
    <dgm:cxn modelId="{F5C9D7B4-2333-4B1B-914B-34D1A09A19EC}" type="presOf" srcId="{6353E358-7B9A-4F62-9952-E1D9F12A2F02}" destId="{DCBA44BD-9C5F-4C18-8ADA-1F727CD5B569}" srcOrd="0" destOrd="0" presId="urn:microsoft.com/office/officeart/2005/8/layout/vList5"/>
    <dgm:cxn modelId="{4163A4D0-8401-4F52-AC52-B7E7060F2DEA}" srcId="{A4F2CE28-EF06-4077-AD0B-E5360F8CF076}" destId="{6353E358-7B9A-4F62-9952-E1D9F12A2F02}" srcOrd="2" destOrd="0" parTransId="{FAB35A87-44D2-4FE5-A6C8-C397B38B50FA}" sibTransId="{5B08162C-F02F-48DC-9085-BB55AA3A9D49}"/>
    <dgm:cxn modelId="{04C1C1DC-A8D6-49E4-B21C-34F69868C0B5}" type="presOf" srcId="{35432245-51E5-48A4-9853-591D26F67033}" destId="{73A71DB6-8EEF-4DF9-860C-6BBB86263DF8}" srcOrd="0" destOrd="0" presId="urn:microsoft.com/office/officeart/2005/8/layout/vList5"/>
    <dgm:cxn modelId="{4B75973F-2048-427C-8D29-94AB0D980DB1}" type="presOf" srcId="{5F742D51-FD47-470E-AA57-C0E6C56753EA}" destId="{381202CB-6FF7-492A-9F23-A9351D7DB14E}" srcOrd="0" destOrd="0" presId="urn:microsoft.com/office/officeart/2005/8/layout/vList5"/>
    <dgm:cxn modelId="{E577455E-B45A-420D-A479-AA8F886ACEF4}" type="presOf" srcId="{BF74C48B-1C41-4B84-B869-4EBF76D50701}" destId="{68DDBB28-A9B9-42E3-BBD5-4625E3F498AE}" srcOrd="0" destOrd="0" presId="urn:microsoft.com/office/officeart/2005/8/layout/vList5"/>
    <dgm:cxn modelId="{681147F1-CB04-4451-AF1B-3697A05571BE}" srcId="{A4F2CE28-EF06-4077-AD0B-E5360F8CF076}" destId="{5F742D51-FD47-470E-AA57-C0E6C56753EA}" srcOrd="1" destOrd="0" parTransId="{7D264709-5C4E-49C6-9111-FA5166F52BAB}" sibTransId="{BD0BBF25-EE0A-4605-9624-79129309DAD6}"/>
    <dgm:cxn modelId="{28C42B25-8C59-4A5F-9B30-53FDF34D9976}" srcId="{A4F2CE28-EF06-4077-AD0B-E5360F8CF076}" destId="{7E2AA20B-937D-4A5B-B169-574A7FCBAB01}" srcOrd="5" destOrd="0" parTransId="{FC1BFE7B-2EDA-431F-ABC4-C663FDCA5B7F}" sibTransId="{98F60F3D-2ECF-4BCB-A545-3DC224993A6E}"/>
    <dgm:cxn modelId="{092EA44F-5AEF-4600-B008-4DB9FD662CAD}" type="presOf" srcId="{7E2AA20B-937D-4A5B-B169-574A7FCBAB01}" destId="{2D0AD63B-93A7-4A01-BD51-DA0360395F41}" srcOrd="0" destOrd="0" presId="urn:microsoft.com/office/officeart/2005/8/layout/vList5"/>
    <dgm:cxn modelId="{9DF2F1F7-91B6-4312-8EC5-88063B98DAA9}" srcId="{A4F2CE28-EF06-4077-AD0B-E5360F8CF076}" destId="{13B83739-853E-45C6-B59D-B693AB000CF2}" srcOrd="4" destOrd="0" parTransId="{C80510C5-6399-4321-AF1E-E02D26ACDE5E}" sibTransId="{AC667754-588F-43AD-8905-61E9DC4BD0D0}"/>
    <dgm:cxn modelId="{E7DFBF56-BFE5-4922-913D-D2D75B2D2BCC}" type="presOf" srcId="{13B83739-853E-45C6-B59D-B693AB000CF2}" destId="{240493B1-8A02-48F4-8EC5-6F4F27EB54E1}" srcOrd="0" destOrd="0" presId="urn:microsoft.com/office/officeart/2005/8/layout/vList5"/>
    <dgm:cxn modelId="{6AC37671-5D92-4888-8921-C10ED15737C1}" type="presParOf" srcId="{D57EC805-FBFF-4E67-B527-A5301B944BA8}" destId="{2DF9224B-702D-4730-AB6C-7830A755DBE6}" srcOrd="0" destOrd="0" presId="urn:microsoft.com/office/officeart/2005/8/layout/vList5"/>
    <dgm:cxn modelId="{2F68E0BE-1F51-4466-AE6C-79CFCACD53D9}" type="presParOf" srcId="{2DF9224B-702D-4730-AB6C-7830A755DBE6}" destId="{B6B2FEB3-EE3A-4230-9DA3-640E93F508D7}" srcOrd="0" destOrd="0" presId="urn:microsoft.com/office/officeart/2005/8/layout/vList5"/>
    <dgm:cxn modelId="{D34BE3DF-A2BC-49F2-92CC-61E13BC2C54F}" type="presParOf" srcId="{D57EC805-FBFF-4E67-B527-A5301B944BA8}" destId="{EE3AEE3A-09D0-4D7D-80AB-0ACC20CF15BB}" srcOrd="1" destOrd="0" presId="urn:microsoft.com/office/officeart/2005/8/layout/vList5"/>
    <dgm:cxn modelId="{A9D00009-23DB-403C-B5DA-DAB6374DDE79}" type="presParOf" srcId="{D57EC805-FBFF-4E67-B527-A5301B944BA8}" destId="{D98B8B26-FA20-4884-99AC-62728E235DBE}" srcOrd="2" destOrd="0" presId="urn:microsoft.com/office/officeart/2005/8/layout/vList5"/>
    <dgm:cxn modelId="{68B9D1B3-82E6-4D66-9844-EDFB3A1B64E5}" type="presParOf" srcId="{D98B8B26-FA20-4884-99AC-62728E235DBE}" destId="{381202CB-6FF7-492A-9F23-A9351D7DB14E}" srcOrd="0" destOrd="0" presId="urn:microsoft.com/office/officeart/2005/8/layout/vList5"/>
    <dgm:cxn modelId="{97D239A7-96EF-4F7D-9959-7894072425E3}" type="presParOf" srcId="{D57EC805-FBFF-4E67-B527-A5301B944BA8}" destId="{ACD14B77-E141-4687-A322-F26AD2F09B01}" srcOrd="3" destOrd="0" presId="urn:microsoft.com/office/officeart/2005/8/layout/vList5"/>
    <dgm:cxn modelId="{66C4D985-3398-4FE8-B2CC-812D55231397}" type="presParOf" srcId="{D57EC805-FBFF-4E67-B527-A5301B944BA8}" destId="{EC5F488A-270A-45AB-8CD6-999F1439FB18}" srcOrd="4" destOrd="0" presId="urn:microsoft.com/office/officeart/2005/8/layout/vList5"/>
    <dgm:cxn modelId="{86B18DF8-672D-4241-B3C6-02B8A1C54364}" type="presParOf" srcId="{EC5F488A-270A-45AB-8CD6-999F1439FB18}" destId="{DCBA44BD-9C5F-4C18-8ADA-1F727CD5B569}" srcOrd="0" destOrd="0" presId="urn:microsoft.com/office/officeart/2005/8/layout/vList5"/>
    <dgm:cxn modelId="{73B2C515-E84F-4B5E-AD1F-AFDE1E11CF0C}" type="presParOf" srcId="{D57EC805-FBFF-4E67-B527-A5301B944BA8}" destId="{CBF520C6-8389-4E74-A967-EC030A1009ED}" srcOrd="5" destOrd="0" presId="urn:microsoft.com/office/officeart/2005/8/layout/vList5"/>
    <dgm:cxn modelId="{07E5CDD2-A5C8-4554-B13F-E3E9ABF79FA5}" type="presParOf" srcId="{D57EC805-FBFF-4E67-B527-A5301B944BA8}" destId="{A64182E1-D511-436C-AEDC-725ACD1EBF1F}" srcOrd="6" destOrd="0" presId="urn:microsoft.com/office/officeart/2005/8/layout/vList5"/>
    <dgm:cxn modelId="{D8807A18-1151-47A7-9984-749F058EA4DB}" type="presParOf" srcId="{A64182E1-D511-436C-AEDC-725ACD1EBF1F}" destId="{73A71DB6-8EEF-4DF9-860C-6BBB86263DF8}" srcOrd="0" destOrd="0" presId="urn:microsoft.com/office/officeart/2005/8/layout/vList5"/>
    <dgm:cxn modelId="{ECBEE5A7-4E69-4E6E-813B-516F93DFB8AA}" type="presParOf" srcId="{D57EC805-FBFF-4E67-B527-A5301B944BA8}" destId="{0CC5B30A-B5C1-4329-895C-E93DE1B4204F}" srcOrd="7" destOrd="0" presId="urn:microsoft.com/office/officeart/2005/8/layout/vList5"/>
    <dgm:cxn modelId="{21431B83-D689-4F97-9B5C-BCF3E303BD7C}" type="presParOf" srcId="{D57EC805-FBFF-4E67-B527-A5301B944BA8}" destId="{72C7ED0C-4BE1-4D92-92BB-F80E700651E4}" srcOrd="8" destOrd="0" presId="urn:microsoft.com/office/officeart/2005/8/layout/vList5"/>
    <dgm:cxn modelId="{D8BBF539-5D86-4E25-AC8B-0D6D9B7B3585}" type="presParOf" srcId="{72C7ED0C-4BE1-4D92-92BB-F80E700651E4}" destId="{240493B1-8A02-48F4-8EC5-6F4F27EB54E1}" srcOrd="0" destOrd="0" presId="urn:microsoft.com/office/officeart/2005/8/layout/vList5"/>
    <dgm:cxn modelId="{E6452904-C171-453D-8A83-286A7FB85EC7}" type="presParOf" srcId="{D57EC805-FBFF-4E67-B527-A5301B944BA8}" destId="{5248FA27-B50F-4E0C-9116-D7760BEB3D85}" srcOrd="9" destOrd="0" presId="urn:microsoft.com/office/officeart/2005/8/layout/vList5"/>
    <dgm:cxn modelId="{F7A51D15-BF65-4E06-81B4-4EA40B202ED7}" type="presParOf" srcId="{D57EC805-FBFF-4E67-B527-A5301B944BA8}" destId="{76F43AFD-D8E4-4B20-B883-F7ADF435441D}" srcOrd="10" destOrd="0" presId="urn:microsoft.com/office/officeart/2005/8/layout/vList5"/>
    <dgm:cxn modelId="{40DDB59D-DE76-4250-8E3A-A3F405867DD8}" type="presParOf" srcId="{76F43AFD-D8E4-4B20-B883-F7ADF435441D}" destId="{2D0AD63B-93A7-4A01-BD51-DA0360395F41}" srcOrd="0" destOrd="0" presId="urn:microsoft.com/office/officeart/2005/8/layout/vList5"/>
    <dgm:cxn modelId="{934BE041-9397-4A62-988E-1C7DB48630CA}" type="presParOf" srcId="{D57EC805-FBFF-4E67-B527-A5301B944BA8}" destId="{9AC57B89-39A1-48C1-AC6F-58CF2F20381F}" srcOrd="11" destOrd="0" presId="urn:microsoft.com/office/officeart/2005/8/layout/vList5"/>
    <dgm:cxn modelId="{E24B3A49-6589-4AA8-A658-27E36C9E4304}" type="presParOf" srcId="{D57EC805-FBFF-4E67-B527-A5301B944BA8}" destId="{3B2B96C6-CA7F-43A5-B8D1-6ED550C0ADCE}" srcOrd="12" destOrd="0" presId="urn:microsoft.com/office/officeart/2005/8/layout/vList5"/>
    <dgm:cxn modelId="{5170BD91-25C4-45B1-A33B-2712872F4DC0}" type="presParOf" srcId="{3B2B96C6-CA7F-43A5-B8D1-6ED550C0ADCE}" destId="{68DDBB28-A9B9-42E3-BBD5-4625E3F498AE}" srcOrd="0" destOrd="0" presId="urn:microsoft.com/office/officeart/2005/8/layout/vList5"/>
  </dgm:cxnLst>
  <dgm:bg>
    <a:solidFill>
      <a:srgbClr val="F3DEDD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E07EF9-7891-42E8-9967-8783871E26A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25755F-EC61-4856-AC5E-7DDE7235A3BC}">
      <dgm:prSet phldrT="[Текст]" custT="1"/>
      <dgm:spPr>
        <a:solidFill>
          <a:srgbClr val="CCCCFF"/>
        </a:solidFill>
        <a:ln>
          <a:solidFill>
            <a:srgbClr val="FFC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100000"/>
            </a:lnSpc>
            <a:spcAft>
              <a:spcPct val="35000"/>
            </a:spcAft>
          </a:pPr>
          <a:r>
            <a:rPr lang="ru-RU" sz="1050" u="sng" dirty="0" smtClean="0">
              <a:solidFill>
                <a:srgbClr val="002060"/>
              </a:solidFill>
            </a:rPr>
            <a:t>Резервный фонд администрации Балаганского района</a:t>
          </a:r>
          <a:r>
            <a:rPr lang="ru-RU" sz="1050" dirty="0" smtClean="0">
              <a:solidFill>
                <a:srgbClr val="002060"/>
              </a:solidFill>
            </a:rPr>
            <a:t>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50" dirty="0" smtClean="0">
              <a:solidFill>
                <a:srgbClr val="002060"/>
              </a:solidFill>
            </a:rPr>
            <a:t> 2020г</a:t>
          </a:r>
          <a:r>
            <a:rPr lang="ru-RU" sz="1050" dirty="0" smtClean="0">
              <a:solidFill>
                <a:srgbClr val="002060"/>
              </a:solidFill>
            </a:rPr>
            <a:t>. 400 тыс</a:t>
          </a:r>
          <a:r>
            <a:rPr lang="ru-RU" sz="1050" dirty="0" smtClean="0">
              <a:solidFill>
                <a:srgbClr val="002060"/>
              </a:solidFill>
            </a:rPr>
            <a:t>. рублей</a:t>
          </a:r>
          <a:r>
            <a:rPr lang="ru-RU" sz="1050" dirty="0" smtClean="0">
              <a:solidFill>
                <a:srgbClr val="002060"/>
              </a:solidFill>
            </a:rPr>
            <a:t>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50" dirty="0" smtClean="0">
              <a:solidFill>
                <a:srgbClr val="002060"/>
              </a:solidFill>
            </a:rPr>
            <a:t> 2021г</a:t>
          </a:r>
          <a:r>
            <a:rPr lang="ru-RU" sz="1050" dirty="0" smtClean="0">
              <a:solidFill>
                <a:srgbClr val="002060"/>
              </a:solidFill>
            </a:rPr>
            <a:t>. 400 </a:t>
          </a:r>
          <a:r>
            <a:rPr lang="ru-RU" sz="1050" dirty="0" smtClean="0">
              <a:solidFill>
                <a:srgbClr val="002060"/>
              </a:solidFill>
            </a:rPr>
            <a:t>тыс. рублей;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50" dirty="0" smtClean="0">
              <a:solidFill>
                <a:srgbClr val="002060"/>
              </a:solidFill>
            </a:rPr>
            <a:t>2022г</a:t>
          </a:r>
          <a:r>
            <a:rPr lang="ru-RU" sz="1050" dirty="0" smtClean="0">
              <a:solidFill>
                <a:srgbClr val="002060"/>
              </a:solidFill>
            </a:rPr>
            <a:t>. 400 тыс</a:t>
          </a:r>
          <a:r>
            <a:rPr lang="ru-RU" sz="1050" dirty="0" smtClean="0">
              <a:solidFill>
                <a:srgbClr val="002060"/>
              </a:solidFill>
            </a:rPr>
            <a:t>. рублей</a:t>
          </a:r>
          <a:endParaRPr lang="ru-RU" sz="1050" dirty="0">
            <a:solidFill>
              <a:srgbClr val="002060"/>
            </a:solidFill>
          </a:endParaRPr>
        </a:p>
      </dgm:t>
    </dgm:pt>
    <dgm:pt modelId="{68259B7D-E93C-4604-BD8B-FE484D093F7E}" type="parTrans" cxnId="{E37B480F-2434-424A-8B5A-758DB941D4B2}">
      <dgm:prSet/>
      <dgm:spPr/>
      <dgm:t>
        <a:bodyPr/>
        <a:lstStyle/>
        <a:p>
          <a:endParaRPr lang="ru-RU"/>
        </a:p>
      </dgm:t>
    </dgm:pt>
    <dgm:pt modelId="{35B57CF3-A9F0-4A91-97D5-8DD2DBEA37E9}" type="sibTrans" cxnId="{E37B480F-2434-424A-8B5A-758DB941D4B2}">
      <dgm:prSet/>
      <dgm:spPr>
        <a:solidFill>
          <a:srgbClr val="572CC2"/>
        </a:solidFill>
        <a:ln w="38100"/>
      </dgm:spPr>
      <dgm:t>
        <a:bodyPr/>
        <a:lstStyle/>
        <a:p>
          <a:endParaRPr lang="ru-RU"/>
        </a:p>
      </dgm:t>
    </dgm:pt>
    <dgm:pt modelId="{502C312D-2D24-427E-B146-A7E5FE8BBC7A}">
      <dgm:prSet phldrT="[Текст]" custT="1"/>
      <dgm:spPr>
        <a:solidFill>
          <a:srgbClr val="FFFFCC"/>
        </a:solidFill>
        <a:ln>
          <a:solidFill>
            <a:srgbClr val="FFC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spcAft>
              <a:spcPts val="0"/>
            </a:spcAft>
          </a:pPr>
          <a:endParaRPr lang="ru-RU" sz="1100" dirty="0" smtClean="0"/>
        </a:p>
        <a:p>
          <a:pPr>
            <a:spcAft>
              <a:spcPts val="0"/>
            </a:spcAft>
          </a:pPr>
          <a:r>
            <a:rPr lang="ru-RU" sz="1100" u="sng" dirty="0" smtClean="0">
              <a:solidFill>
                <a:srgbClr val="002060"/>
              </a:solidFill>
            </a:rPr>
            <a:t>Дотация на выравнивание бюджетной обеспеченности поселений:</a:t>
          </a:r>
        </a:p>
        <a:p>
          <a:pPr>
            <a:spcAft>
              <a:spcPts val="0"/>
            </a:spcAft>
          </a:pPr>
          <a:r>
            <a:rPr lang="ru-RU" sz="1100" dirty="0" smtClean="0">
              <a:solidFill>
                <a:srgbClr val="002060"/>
              </a:solidFill>
            </a:rPr>
            <a:t>  2020г. 36902,4  тыс.рублей;</a:t>
          </a:r>
        </a:p>
        <a:p>
          <a:pPr>
            <a:spcAft>
              <a:spcPts val="0"/>
            </a:spcAft>
          </a:pPr>
          <a:r>
            <a:rPr lang="ru-RU" sz="1100" dirty="0" smtClean="0">
              <a:solidFill>
                <a:srgbClr val="002060"/>
              </a:solidFill>
            </a:rPr>
            <a:t>  2021г. 42538,7 тыс.рублей;</a:t>
          </a:r>
        </a:p>
        <a:p>
          <a:pPr>
            <a:spcAft>
              <a:spcPts val="0"/>
            </a:spcAft>
          </a:pPr>
          <a:r>
            <a:rPr lang="ru-RU" sz="1100" dirty="0" smtClean="0">
              <a:solidFill>
                <a:srgbClr val="002060"/>
              </a:solidFill>
            </a:rPr>
            <a:t>2022г. 42739,3 тыс.рублей</a:t>
          </a:r>
        </a:p>
        <a:p>
          <a:pPr>
            <a:spcAft>
              <a:spcPct val="35000"/>
            </a:spcAft>
          </a:pPr>
          <a:endParaRPr lang="ru-RU" sz="1100" dirty="0"/>
        </a:p>
      </dgm:t>
    </dgm:pt>
    <dgm:pt modelId="{E2FF7A84-3DD6-433C-A095-CDE08BC99431}" type="parTrans" cxnId="{65047289-A7DE-4C1D-ABD0-9264C6B5F698}">
      <dgm:prSet/>
      <dgm:spPr/>
      <dgm:t>
        <a:bodyPr/>
        <a:lstStyle/>
        <a:p>
          <a:endParaRPr lang="ru-RU"/>
        </a:p>
      </dgm:t>
    </dgm:pt>
    <dgm:pt modelId="{56FEB6D9-C38D-4D47-A85E-1FFAF3BCF88B}" type="sibTrans" cxnId="{65047289-A7DE-4C1D-ABD0-9264C6B5F698}">
      <dgm:prSet/>
      <dgm:spPr/>
      <dgm:t>
        <a:bodyPr/>
        <a:lstStyle/>
        <a:p>
          <a:endParaRPr lang="ru-RU"/>
        </a:p>
      </dgm:t>
    </dgm:pt>
    <dgm:pt modelId="{676A9118-4EFF-45A8-8A5A-C884AC672065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rgbClr val="FFC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u="sng" dirty="0" smtClean="0">
              <a:solidFill>
                <a:srgbClr val="002060"/>
              </a:solidFill>
            </a:rPr>
            <a:t>Верхний предел муниципального внутреннего долга</a:t>
          </a:r>
        </a:p>
        <a:p>
          <a:r>
            <a:rPr lang="ru-RU" sz="1000" u="sng" dirty="0" smtClean="0">
              <a:solidFill>
                <a:srgbClr val="002060"/>
              </a:solidFill>
            </a:rPr>
            <a:t> (п.2 ст.107 БК РФ):</a:t>
          </a:r>
        </a:p>
        <a:p>
          <a:r>
            <a:rPr lang="ru-RU" sz="1000" u="none" dirty="0" smtClean="0">
              <a:solidFill>
                <a:srgbClr val="002060"/>
              </a:solidFill>
            </a:rPr>
            <a:t>на 01.01.2021г. 3254 тыс.рублей; </a:t>
          </a:r>
        </a:p>
        <a:p>
          <a:r>
            <a:rPr lang="ru-RU" sz="1000" u="none" dirty="0" smtClean="0">
              <a:solidFill>
                <a:srgbClr val="002060"/>
              </a:solidFill>
            </a:rPr>
            <a:t>на 01.01.2022г. 3290 тыс.рублей;</a:t>
          </a:r>
        </a:p>
        <a:p>
          <a:r>
            <a:rPr lang="ru-RU" sz="1000" u="none" dirty="0" smtClean="0">
              <a:solidFill>
                <a:srgbClr val="002060"/>
              </a:solidFill>
            </a:rPr>
            <a:t>на 01.01.2023г. 3357 тыс.рублей</a:t>
          </a:r>
          <a:endParaRPr lang="ru-RU" sz="1000" u="none" dirty="0">
            <a:solidFill>
              <a:srgbClr val="002060"/>
            </a:solidFill>
          </a:endParaRPr>
        </a:p>
      </dgm:t>
    </dgm:pt>
    <dgm:pt modelId="{4AA3B902-D636-43EC-89F1-AE1A9E670A19}" type="parTrans" cxnId="{7C10B70F-8A9A-4326-B962-E2B8683B205A}">
      <dgm:prSet/>
      <dgm:spPr/>
      <dgm:t>
        <a:bodyPr/>
        <a:lstStyle/>
        <a:p>
          <a:endParaRPr lang="ru-RU"/>
        </a:p>
      </dgm:t>
    </dgm:pt>
    <dgm:pt modelId="{54B7AAB6-CD5D-4714-A54C-4C067864E509}" type="sibTrans" cxnId="{7C10B70F-8A9A-4326-B962-E2B8683B205A}">
      <dgm:prSet/>
      <dgm:spPr/>
      <dgm:t>
        <a:bodyPr/>
        <a:lstStyle/>
        <a:p>
          <a:endParaRPr lang="ru-RU"/>
        </a:p>
      </dgm:t>
    </dgm:pt>
    <dgm:pt modelId="{934C82F4-0683-49CE-9F9E-5591CE10EF4B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rgbClr val="FFC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spcAft>
              <a:spcPct val="35000"/>
            </a:spcAft>
          </a:pPr>
          <a:r>
            <a:rPr lang="ru-RU" sz="1100" u="sng" dirty="0" smtClean="0">
              <a:solidFill>
                <a:srgbClr val="002060"/>
              </a:solidFill>
            </a:rPr>
            <a:t> Объем муниципального долга</a:t>
          </a:r>
        </a:p>
        <a:p>
          <a:pPr>
            <a:spcAft>
              <a:spcPct val="35000"/>
            </a:spcAft>
          </a:pPr>
          <a:r>
            <a:rPr lang="ru-RU" sz="1100" u="sng" dirty="0" smtClean="0">
              <a:solidFill>
                <a:srgbClr val="002060"/>
              </a:solidFill>
            </a:rPr>
            <a:t>(п.5 ст.107 БК РФ):</a:t>
          </a:r>
        </a:p>
        <a:p>
          <a:pPr>
            <a:spcAft>
              <a:spcPts val="0"/>
            </a:spcAft>
          </a:pPr>
          <a:r>
            <a:rPr lang="ru-RU" sz="1100" dirty="0" smtClean="0">
              <a:solidFill>
                <a:srgbClr val="002060"/>
              </a:solidFill>
            </a:rPr>
            <a:t>2020г. 27310 тыс.рублей;</a:t>
          </a:r>
        </a:p>
        <a:p>
          <a:pPr>
            <a:spcAft>
              <a:spcPts val="0"/>
            </a:spcAft>
          </a:pPr>
          <a:r>
            <a:rPr lang="ru-RU" sz="1100" dirty="0" smtClean="0">
              <a:solidFill>
                <a:srgbClr val="002060"/>
              </a:solidFill>
            </a:rPr>
            <a:t>2021г. 27310 тыс.рублей;</a:t>
          </a:r>
        </a:p>
        <a:p>
          <a:pPr>
            <a:spcAft>
              <a:spcPts val="0"/>
            </a:spcAft>
          </a:pPr>
          <a:r>
            <a:rPr lang="ru-RU" sz="1100" dirty="0" smtClean="0">
              <a:solidFill>
                <a:srgbClr val="002060"/>
              </a:solidFill>
            </a:rPr>
            <a:t>2022г. 27310 </a:t>
          </a:r>
          <a:r>
            <a:rPr lang="ru-RU" sz="1100" dirty="0" smtClean="0">
              <a:solidFill>
                <a:srgbClr val="002060"/>
              </a:solidFill>
            </a:rPr>
            <a:t>тыс.рублей</a:t>
          </a:r>
          <a:endParaRPr lang="ru-RU" sz="1100" u="sng" dirty="0" smtClean="0">
            <a:solidFill>
              <a:srgbClr val="002060"/>
            </a:solidFill>
          </a:endParaRPr>
        </a:p>
        <a:p>
          <a:pPr>
            <a:spcAft>
              <a:spcPct val="35000"/>
            </a:spcAft>
          </a:pPr>
          <a:endParaRPr lang="ru-RU" sz="1100" u="none" dirty="0" smtClean="0"/>
        </a:p>
        <a:p>
          <a:pPr>
            <a:spcAft>
              <a:spcPct val="35000"/>
            </a:spcAft>
          </a:pPr>
          <a:endParaRPr lang="ru-RU" sz="1100" dirty="0"/>
        </a:p>
      </dgm:t>
    </dgm:pt>
    <dgm:pt modelId="{749D3FB1-F919-4662-A2BF-26554F986182}" type="parTrans" cxnId="{C79A783C-F165-46AE-9D9F-19B22F0BFEE5}">
      <dgm:prSet/>
      <dgm:spPr/>
      <dgm:t>
        <a:bodyPr/>
        <a:lstStyle/>
        <a:p>
          <a:endParaRPr lang="ru-RU"/>
        </a:p>
      </dgm:t>
    </dgm:pt>
    <dgm:pt modelId="{A1A051F0-4644-4D82-A663-E960EF34AD5B}" type="sibTrans" cxnId="{C79A783C-F165-46AE-9D9F-19B22F0BFEE5}">
      <dgm:prSet/>
      <dgm:spPr/>
      <dgm:t>
        <a:bodyPr/>
        <a:lstStyle/>
        <a:p>
          <a:endParaRPr lang="ru-RU"/>
        </a:p>
      </dgm:t>
    </dgm:pt>
    <dgm:pt modelId="{404E2D8E-34FC-44CC-A08F-982847A9445C}">
      <dgm:prSet phldrT="[Текст]" custT="1"/>
      <dgm:spPr>
        <a:solidFill>
          <a:srgbClr val="92D050"/>
        </a:solidFill>
        <a:ln>
          <a:solidFill>
            <a:srgbClr val="FFC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endParaRPr lang="ru-RU" sz="1050" u="sng" dirty="0" smtClean="0"/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050" u="sng" dirty="0" smtClean="0">
              <a:solidFill>
                <a:srgbClr val="002060"/>
              </a:solidFill>
            </a:rPr>
            <a:t>Предоставление бюджетных кредитов бюджетам поселений Балаганского района: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50" dirty="0" smtClean="0">
              <a:solidFill>
                <a:srgbClr val="002060"/>
              </a:solidFill>
            </a:rPr>
            <a:t> 2020г. 600 тыс.рублей;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50" dirty="0" smtClean="0">
              <a:solidFill>
                <a:srgbClr val="002060"/>
              </a:solidFill>
            </a:rPr>
            <a:t> 2021г. 600 тыс.рублей;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50" dirty="0" smtClean="0">
              <a:solidFill>
                <a:srgbClr val="002060"/>
              </a:solidFill>
            </a:rPr>
            <a:t>2022г. 600 тыс.рублей</a:t>
          </a:r>
          <a:endParaRPr lang="ru-RU" sz="1050" u="sng" dirty="0" smtClean="0">
            <a:solidFill>
              <a:srgbClr val="002060"/>
            </a:solidFill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ru-RU" sz="1050" u="sng" dirty="0"/>
        </a:p>
      </dgm:t>
    </dgm:pt>
    <dgm:pt modelId="{155040F6-FDD5-4B1B-8915-7C4F0CE75980}" type="parTrans" cxnId="{744C95C3-F24A-46B2-BDA1-76C05E40630E}">
      <dgm:prSet/>
      <dgm:spPr/>
      <dgm:t>
        <a:bodyPr/>
        <a:lstStyle/>
        <a:p>
          <a:endParaRPr lang="ru-RU"/>
        </a:p>
      </dgm:t>
    </dgm:pt>
    <dgm:pt modelId="{0C4B3756-CDFA-44B0-8917-257953AA5A66}" type="sibTrans" cxnId="{744C95C3-F24A-46B2-BDA1-76C05E40630E}">
      <dgm:prSet/>
      <dgm:spPr/>
      <dgm:t>
        <a:bodyPr/>
        <a:lstStyle/>
        <a:p>
          <a:endParaRPr lang="ru-RU"/>
        </a:p>
      </dgm:t>
    </dgm:pt>
    <dgm:pt modelId="{3AE9B27B-2CA8-44FE-A4CD-EE002A522C20}" type="pres">
      <dgm:prSet presAssocID="{ADE07EF9-7891-42E8-9967-8783871E26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2B350B-05E7-406F-930E-711D74306E4B}" type="pres">
      <dgm:prSet presAssocID="{ADE07EF9-7891-42E8-9967-8783871E26AC}" presName="cycle" presStyleCnt="0"/>
      <dgm:spPr/>
    </dgm:pt>
    <dgm:pt modelId="{EC082EC0-1DCB-4E18-865D-3A7EE4B64A19}" type="pres">
      <dgm:prSet presAssocID="{BA25755F-EC61-4856-AC5E-7DDE7235A3BC}" presName="nodeFirstNode" presStyleLbl="node1" presStyleIdx="0" presStyleCnt="5" custScaleX="92948" custRadScaleRad="99054" custRadScaleInc="-1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04F70-5BDF-4BAA-B8B8-306C98F582D1}" type="pres">
      <dgm:prSet presAssocID="{35B57CF3-A9F0-4A91-97D5-8DD2DBEA37E9}" presName="sibTransFirstNode" presStyleLbl="bgShp" presStyleIdx="0" presStyleCnt="1" custLinFactNeighborX="6762" custLinFactNeighborY="-1692"/>
      <dgm:spPr/>
      <dgm:t>
        <a:bodyPr/>
        <a:lstStyle/>
        <a:p>
          <a:endParaRPr lang="ru-RU"/>
        </a:p>
      </dgm:t>
    </dgm:pt>
    <dgm:pt modelId="{113AE43C-9C9A-4311-A7F0-0D7A58AC50C8}" type="pres">
      <dgm:prSet presAssocID="{502C312D-2D24-427E-B146-A7E5FE8BBC7A}" presName="nodeFollowingNodes" presStyleLbl="node1" presStyleIdx="1" presStyleCnt="5" custScaleX="92546" custScaleY="105873" custRadScaleRad="127547" custRadScaleInc="8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C5AC4-2928-451C-9489-FAE738D7219B}" type="pres">
      <dgm:prSet presAssocID="{676A9118-4EFF-45A8-8A5A-C884AC672065}" presName="nodeFollowingNodes" presStyleLbl="node1" presStyleIdx="2" presStyleCnt="5" custScaleX="94271" custScaleY="134372" custRadScaleRad="101041" custRadScaleInc="-19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0E227-5986-43F9-AF81-87AC14262469}" type="pres">
      <dgm:prSet presAssocID="{934C82F4-0683-49CE-9F9E-5591CE10EF4B}" presName="nodeFollowingNodes" presStyleLbl="node1" presStyleIdx="3" presStyleCnt="5" custScaleX="90242" custScaleY="107535" custRadScaleRad="100787" custRadScaleInc="32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43DC2-0255-4B01-9DB7-41815EA05F24}" type="pres">
      <dgm:prSet presAssocID="{404E2D8E-34FC-44CC-A08F-982847A9445C}" presName="nodeFollowingNodes" presStyleLbl="node1" presStyleIdx="4" presStyleCnt="5" custScaleX="88209" custScaleY="105872" custRadScaleRad="128121" custRadScaleInc="-8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67436C-6AB6-4EA1-A070-DCED73F3B18B}" type="presOf" srcId="{ADE07EF9-7891-42E8-9967-8783871E26AC}" destId="{3AE9B27B-2CA8-44FE-A4CD-EE002A522C20}" srcOrd="0" destOrd="0" presId="urn:microsoft.com/office/officeart/2005/8/layout/cycle3"/>
    <dgm:cxn modelId="{631CEA57-289B-4EA2-A11A-5A08F48D6A88}" type="presOf" srcId="{676A9118-4EFF-45A8-8A5A-C884AC672065}" destId="{37CC5AC4-2928-451C-9489-FAE738D7219B}" srcOrd="0" destOrd="0" presId="urn:microsoft.com/office/officeart/2005/8/layout/cycle3"/>
    <dgm:cxn modelId="{65047289-A7DE-4C1D-ABD0-9264C6B5F698}" srcId="{ADE07EF9-7891-42E8-9967-8783871E26AC}" destId="{502C312D-2D24-427E-B146-A7E5FE8BBC7A}" srcOrd="1" destOrd="0" parTransId="{E2FF7A84-3DD6-433C-A095-CDE08BC99431}" sibTransId="{56FEB6D9-C38D-4D47-A85E-1FFAF3BCF88B}"/>
    <dgm:cxn modelId="{7C10B70F-8A9A-4326-B962-E2B8683B205A}" srcId="{ADE07EF9-7891-42E8-9967-8783871E26AC}" destId="{676A9118-4EFF-45A8-8A5A-C884AC672065}" srcOrd="2" destOrd="0" parTransId="{4AA3B902-D636-43EC-89F1-AE1A9E670A19}" sibTransId="{54B7AAB6-CD5D-4714-A54C-4C067864E509}"/>
    <dgm:cxn modelId="{A03C381C-876F-4DDE-B3E9-F7C1B9247CFC}" type="presOf" srcId="{35B57CF3-A9F0-4A91-97D5-8DD2DBEA37E9}" destId="{B7304F70-5BDF-4BAA-B8B8-306C98F582D1}" srcOrd="0" destOrd="0" presId="urn:microsoft.com/office/officeart/2005/8/layout/cycle3"/>
    <dgm:cxn modelId="{C34B0B78-FEC6-429E-8278-76468CB3C261}" type="presOf" srcId="{502C312D-2D24-427E-B146-A7E5FE8BBC7A}" destId="{113AE43C-9C9A-4311-A7F0-0D7A58AC50C8}" srcOrd="0" destOrd="0" presId="urn:microsoft.com/office/officeart/2005/8/layout/cycle3"/>
    <dgm:cxn modelId="{C79A783C-F165-46AE-9D9F-19B22F0BFEE5}" srcId="{ADE07EF9-7891-42E8-9967-8783871E26AC}" destId="{934C82F4-0683-49CE-9F9E-5591CE10EF4B}" srcOrd="3" destOrd="0" parTransId="{749D3FB1-F919-4662-A2BF-26554F986182}" sibTransId="{A1A051F0-4644-4D82-A663-E960EF34AD5B}"/>
    <dgm:cxn modelId="{B032F1D9-4232-4515-A595-CEE4A16DDBA2}" type="presOf" srcId="{BA25755F-EC61-4856-AC5E-7DDE7235A3BC}" destId="{EC082EC0-1DCB-4E18-865D-3A7EE4B64A19}" srcOrd="0" destOrd="0" presId="urn:microsoft.com/office/officeart/2005/8/layout/cycle3"/>
    <dgm:cxn modelId="{744C95C3-F24A-46B2-BDA1-76C05E40630E}" srcId="{ADE07EF9-7891-42E8-9967-8783871E26AC}" destId="{404E2D8E-34FC-44CC-A08F-982847A9445C}" srcOrd="4" destOrd="0" parTransId="{155040F6-FDD5-4B1B-8915-7C4F0CE75980}" sibTransId="{0C4B3756-CDFA-44B0-8917-257953AA5A66}"/>
    <dgm:cxn modelId="{E37B480F-2434-424A-8B5A-758DB941D4B2}" srcId="{ADE07EF9-7891-42E8-9967-8783871E26AC}" destId="{BA25755F-EC61-4856-AC5E-7DDE7235A3BC}" srcOrd="0" destOrd="0" parTransId="{68259B7D-E93C-4604-BD8B-FE484D093F7E}" sibTransId="{35B57CF3-A9F0-4A91-97D5-8DD2DBEA37E9}"/>
    <dgm:cxn modelId="{A487FCE0-86A2-4BA8-AC04-A87EADE3E1A9}" type="presOf" srcId="{404E2D8E-34FC-44CC-A08F-982847A9445C}" destId="{A6543DC2-0255-4B01-9DB7-41815EA05F24}" srcOrd="0" destOrd="0" presId="urn:microsoft.com/office/officeart/2005/8/layout/cycle3"/>
    <dgm:cxn modelId="{33F9BD2E-42DB-4AF6-BE70-DFA87DF7FE53}" type="presOf" srcId="{934C82F4-0683-49CE-9F9E-5591CE10EF4B}" destId="{F750E227-5986-43F9-AF81-87AC14262469}" srcOrd="0" destOrd="0" presId="urn:microsoft.com/office/officeart/2005/8/layout/cycle3"/>
    <dgm:cxn modelId="{C1FFBB62-CFC3-4E00-B09C-C176EE78A671}" type="presParOf" srcId="{3AE9B27B-2CA8-44FE-A4CD-EE002A522C20}" destId="{452B350B-05E7-406F-930E-711D74306E4B}" srcOrd="0" destOrd="0" presId="urn:microsoft.com/office/officeart/2005/8/layout/cycle3"/>
    <dgm:cxn modelId="{44BFF3D5-494A-49F4-937F-883931795790}" type="presParOf" srcId="{452B350B-05E7-406F-930E-711D74306E4B}" destId="{EC082EC0-1DCB-4E18-865D-3A7EE4B64A19}" srcOrd="0" destOrd="0" presId="urn:microsoft.com/office/officeart/2005/8/layout/cycle3"/>
    <dgm:cxn modelId="{ED21DF53-3471-4B69-A78A-3F0E534C25D0}" type="presParOf" srcId="{452B350B-05E7-406F-930E-711D74306E4B}" destId="{B7304F70-5BDF-4BAA-B8B8-306C98F582D1}" srcOrd="1" destOrd="0" presId="urn:microsoft.com/office/officeart/2005/8/layout/cycle3"/>
    <dgm:cxn modelId="{67A259E9-B3FE-4824-88E9-171CC5CA66B2}" type="presParOf" srcId="{452B350B-05E7-406F-930E-711D74306E4B}" destId="{113AE43C-9C9A-4311-A7F0-0D7A58AC50C8}" srcOrd="2" destOrd="0" presId="urn:microsoft.com/office/officeart/2005/8/layout/cycle3"/>
    <dgm:cxn modelId="{B6064298-DFDA-4AF3-9FBD-64B58DABCD02}" type="presParOf" srcId="{452B350B-05E7-406F-930E-711D74306E4B}" destId="{37CC5AC4-2928-451C-9489-FAE738D7219B}" srcOrd="3" destOrd="0" presId="urn:microsoft.com/office/officeart/2005/8/layout/cycle3"/>
    <dgm:cxn modelId="{C2A3F9DA-DF9F-41F8-A80E-1EE68DB01FA1}" type="presParOf" srcId="{452B350B-05E7-406F-930E-711D74306E4B}" destId="{F750E227-5986-43F9-AF81-87AC14262469}" srcOrd="4" destOrd="0" presId="urn:microsoft.com/office/officeart/2005/8/layout/cycle3"/>
    <dgm:cxn modelId="{3744ED10-AD82-4870-926C-A756C7AC1DD9}" type="presParOf" srcId="{452B350B-05E7-406F-930E-711D74306E4B}" destId="{A6543DC2-0255-4B01-9DB7-41815EA05F2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A316D-82A2-40D0-9060-DB5D4B800EFB}">
      <dsp:nvSpPr>
        <dsp:cNvPr id="0" name=""/>
        <dsp:cNvSpPr/>
      </dsp:nvSpPr>
      <dsp:spPr>
        <a:xfrm>
          <a:off x="-237563" y="29451"/>
          <a:ext cx="3110745" cy="3613504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61434-D951-49B0-821A-9406ED12695D}">
      <dsp:nvSpPr>
        <dsp:cNvPr id="0" name=""/>
        <dsp:cNvSpPr/>
      </dsp:nvSpPr>
      <dsp:spPr>
        <a:xfrm>
          <a:off x="1229384" y="29451"/>
          <a:ext cx="3806054" cy="3613504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 уровень</a:t>
          </a:r>
          <a:endParaRPr lang="ru-RU" sz="1800" kern="1200" dirty="0"/>
        </a:p>
      </dsp:txBody>
      <dsp:txXfrm>
        <a:off x="1229384" y="29451"/>
        <a:ext cx="1903027" cy="1084053"/>
      </dsp:txXfrm>
    </dsp:sp>
    <dsp:sp modelId="{72ED40AD-BD4C-407A-ABF6-3AA9C6810243}">
      <dsp:nvSpPr>
        <dsp:cNvPr id="0" name=""/>
        <dsp:cNvSpPr/>
      </dsp:nvSpPr>
      <dsp:spPr>
        <a:xfrm>
          <a:off x="306818" y="1214056"/>
          <a:ext cx="2021982" cy="2021982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BCB5D-16E0-4A6F-8704-1F3B410D3423}">
      <dsp:nvSpPr>
        <dsp:cNvPr id="0" name=""/>
        <dsp:cNvSpPr/>
      </dsp:nvSpPr>
      <dsp:spPr>
        <a:xfrm>
          <a:off x="1235444" y="1214056"/>
          <a:ext cx="3793932" cy="2021982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 уровень</a:t>
          </a:r>
          <a:endParaRPr lang="ru-RU" sz="1800" kern="1200" dirty="0"/>
        </a:p>
      </dsp:txBody>
      <dsp:txXfrm>
        <a:off x="1235444" y="1214056"/>
        <a:ext cx="1896966" cy="933222"/>
      </dsp:txXfrm>
    </dsp:sp>
    <dsp:sp modelId="{2AAE6E27-81C0-4D8F-8872-C9E54829A575}">
      <dsp:nvSpPr>
        <dsp:cNvPr id="0" name=""/>
        <dsp:cNvSpPr/>
      </dsp:nvSpPr>
      <dsp:spPr>
        <a:xfrm>
          <a:off x="851198" y="2147279"/>
          <a:ext cx="933222" cy="933222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C054D-766B-4C68-8F0D-8E55058E4060}">
      <dsp:nvSpPr>
        <dsp:cNvPr id="0" name=""/>
        <dsp:cNvSpPr/>
      </dsp:nvSpPr>
      <dsp:spPr>
        <a:xfrm>
          <a:off x="1229384" y="2147279"/>
          <a:ext cx="3806054" cy="933222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 уровень</a:t>
          </a:r>
          <a:endParaRPr lang="ru-RU" sz="1800" kern="1200" dirty="0"/>
        </a:p>
      </dsp:txBody>
      <dsp:txXfrm>
        <a:off x="1229384" y="2147279"/>
        <a:ext cx="1903027" cy="933222"/>
      </dsp:txXfrm>
    </dsp:sp>
    <dsp:sp modelId="{D60A6A6E-CA53-495C-ADA3-C2F615CFB37D}">
      <dsp:nvSpPr>
        <dsp:cNvPr id="0" name=""/>
        <dsp:cNvSpPr/>
      </dsp:nvSpPr>
      <dsp:spPr>
        <a:xfrm>
          <a:off x="2671302" y="280831"/>
          <a:ext cx="2736818" cy="93322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Федеральный бюджет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Бюджеты государственных внебюджетных фондов</a:t>
          </a:r>
          <a:endParaRPr lang="ru-RU" sz="1100" kern="1200" dirty="0"/>
        </a:p>
      </dsp:txBody>
      <dsp:txXfrm>
        <a:off x="2671302" y="280831"/>
        <a:ext cx="2736818" cy="933225"/>
      </dsp:txXfrm>
    </dsp:sp>
    <dsp:sp modelId="{F196B5C1-7D97-446C-9E59-9B77465B7E26}">
      <dsp:nvSpPr>
        <dsp:cNvPr id="0" name=""/>
        <dsp:cNvSpPr/>
      </dsp:nvSpPr>
      <dsp:spPr>
        <a:xfrm>
          <a:off x="2664298" y="1214056"/>
          <a:ext cx="2750827" cy="93322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Бюджеты субъектов Российской Федерации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Бюджеты территориальный государственных внебюджетных фондов</a:t>
          </a:r>
          <a:endParaRPr lang="ru-RU" sz="1100" kern="1200" dirty="0"/>
        </a:p>
      </dsp:txBody>
      <dsp:txXfrm>
        <a:off x="2664298" y="1214056"/>
        <a:ext cx="2750827" cy="933222"/>
      </dsp:txXfrm>
    </dsp:sp>
    <dsp:sp modelId="{C68B0E10-7420-4A7E-A2B0-C68924563611}">
      <dsp:nvSpPr>
        <dsp:cNvPr id="0" name=""/>
        <dsp:cNvSpPr/>
      </dsp:nvSpPr>
      <dsp:spPr>
        <a:xfrm>
          <a:off x="2657285" y="2147279"/>
          <a:ext cx="2764854" cy="93322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Местные бюджеты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Местные бюджеты: бюджеты муниципальных образований</a:t>
          </a:r>
          <a:endParaRPr lang="ru-RU" sz="1200" kern="1200" dirty="0"/>
        </a:p>
      </dsp:txBody>
      <dsp:txXfrm>
        <a:off x="2657285" y="2147279"/>
        <a:ext cx="2764854" cy="933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0CCD1-4897-496C-84F1-188A97767720}">
      <dsp:nvSpPr>
        <dsp:cNvPr id="0" name=""/>
        <dsp:cNvSpPr/>
      </dsp:nvSpPr>
      <dsp:spPr>
        <a:xfrm>
          <a:off x="3525251" y="751485"/>
          <a:ext cx="1191941" cy="702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045"/>
              </a:lnTo>
              <a:lnTo>
                <a:pt x="1191941" y="524045"/>
              </a:lnTo>
              <a:lnTo>
                <a:pt x="1191941" y="7024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9753E-3A05-4A9E-8351-AC99505955CE}">
      <dsp:nvSpPr>
        <dsp:cNvPr id="0" name=""/>
        <dsp:cNvSpPr/>
      </dsp:nvSpPr>
      <dsp:spPr>
        <a:xfrm>
          <a:off x="1626886" y="2677162"/>
          <a:ext cx="495668" cy="450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555"/>
              </a:lnTo>
              <a:lnTo>
                <a:pt x="495668" y="271555"/>
              </a:lnTo>
              <a:lnTo>
                <a:pt x="495668" y="4500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EA040-1FF0-44D8-B44A-493C38232803}">
      <dsp:nvSpPr>
        <dsp:cNvPr id="0" name=""/>
        <dsp:cNvSpPr/>
      </dsp:nvSpPr>
      <dsp:spPr>
        <a:xfrm>
          <a:off x="1626886" y="751485"/>
          <a:ext cx="1898364" cy="702493"/>
        </a:xfrm>
        <a:custGeom>
          <a:avLst/>
          <a:gdLst/>
          <a:ahLst/>
          <a:cxnLst/>
          <a:rect l="0" t="0" r="0" b="0"/>
          <a:pathLst>
            <a:path>
              <a:moveTo>
                <a:pt x="1898364" y="0"/>
              </a:moveTo>
              <a:lnTo>
                <a:pt x="1898364" y="524045"/>
              </a:lnTo>
              <a:lnTo>
                <a:pt x="0" y="524045"/>
              </a:lnTo>
              <a:lnTo>
                <a:pt x="0" y="7024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2433FD-EFC6-419B-95B9-F0BE86D7A683}">
      <dsp:nvSpPr>
        <dsp:cNvPr id="0" name=""/>
        <dsp:cNvSpPr/>
      </dsp:nvSpPr>
      <dsp:spPr>
        <a:xfrm>
          <a:off x="-72016" y="133654"/>
          <a:ext cx="7194536" cy="617830"/>
        </a:xfrm>
        <a:prstGeom prst="roundRect">
          <a:avLst>
            <a:gd name="adj" fmla="val 10000"/>
          </a:avLst>
        </a:prstGeom>
        <a:solidFill>
          <a:srgbClr val="74E4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6B5C2-C841-4BA3-ACBD-76488BE9C8C7}">
      <dsp:nvSpPr>
        <dsp:cNvPr id="0" name=""/>
        <dsp:cNvSpPr/>
      </dsp:nvSpPr>
      <dsp:spPr>
        <a:xfrm>
          <a:off x="142013" y="336983"/>
          <a:ext cx="7194536" cy="617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Консолидированный бюджет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муниципального образования Балаганский район</a:t>
          </a:r>
          <a:endParaRPr lang="ru-RU" sz="1400" b="1" kern="1200" dirty="0"/>
        </a:p>
      </dsp:txBody>
      <dsp:txXfrm>
        <a:off x="160109" y="355079"/>
        <a:ext cx="7158344" cy="581638"/>
      </dsp:txXfrm>
    </dsp:sp>
    <dsp:sp modelId="{1BDDF050-F319-4679-8BD6-D5F57F157CB9}">
      <dsp:nvSpPr>
        <dsp:cNvPr id="0" name=""/>
        <dsp:cNvSpPr/>
      </dsp:nvSpPr>
      <dsp:spPr>
        <a:xfrm>
          <a:off x="417167" y="1453978"/>
          <a:ext cx="2419438" cy="1223183"/>
        </a:xfrm>
        <a:prstGeom prst="roundRect">
          <a:avLst>
            <a:gd name="adj" fmla="val 10000"/>
          </a:avLst>
        </a:prstGeom>
        <a:solidFill>
          <a:srgbClr val="74E420"/>
        </a:solidFill>
        <a:ln w="25400" cap="flat" cmpd="sng" algn="ctr">
          <a:solidFill>
            <a:srgbClr val="70B73F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E5719-4518-4EDF-9F49-86BC9D9EF08D}">
      <dsp:nvSpPr>
        <dsp:cNvPr id="0" name=""/>
        <dsp:cNvSpPr/>
      </dsp:nvSpPr>
      <dsp:spPr>
        <a:xfrm>
          <a:off x="631198" y="1657307"/>
          <a:ext cx="2419438" cy="1223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Местные бюджеты муниципальных образований Балаганского района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(далее – сельские  поселения)</a:t>
          </a:r>
          <a:endParaRPr lang="ru-RU" sz="1200" kern="1200" dirty="0"/>
        </a:p>
      </dsp:txBody>
      <dsp:txXfrm>
        <a:off x="667024" y="1693133"/>
        <a:ext cx="2347786" cy="1151531"/>
      </dsp:txXfrm>
    </dsp:sp>
    <dsp:sp modelId="{8ACA78EA-9479-4CF8-8D85-9417B69F1AE5}">
      <dsp:nvSpPr>
        <dsp:cNvPr id="0" name=""/>
        <dsp:cNvSpPr/>
      </dsp:nvSpPr>
      <dsp:spPr>
        <a:xfrm>
          <a:off x="938090" y="3127165"/>
          <a:ext cx="2368931" cy="1296146"/>
        </a:xfrm>
        <a:prstGeom prst="roundRect">
          <a:avLst>
            <a:gd name="adj" fmla="val 10000"/>
          </a:avLst>
        </a:prstGeom>
        <a:solidFill>
          <a:srgbClr val="74E420"/>
        </a:solidFill>
        <a:ln w="25400" cap="flat" cmpd="sng" algn="ctr">
          <a:solidFill>
            <a:srgbClr val="70B73F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BFBF6-7C55-4489-8C1D-64A8288648B4}">
      <dsp:nvSpPr>
        <dsp:cNvPr id="0" name=""/>
        <dsp:cNvSpPr/>
      </dsp:nvSpPr>
      <dsp:spPr>
        <a:xfrm>
          <a:off x="1152120" y="3330494"/>
          <a:ext cx="2368931" cy="1296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sng" kern="1200" dirty="0" smtClean="0"/>
            <a:t>Сельские поселения </a:t>
          </a:r>
          <a:r>
            <a:rPr lang="ru-RU" sz="1200" kern="1200" dirty="0" smtClean="0"/>
            <a:t>: Балаганское, Биритское, Заславское, Коноваловское, Кумарейское, Тарнопольское, Шарагайское</a:t>
          </a:r>
          <a:endParaRPr lang="ru-RU" sz="1200" kern="1200" dirty="0"/>
        </a:p>
      </dsp:txBody>
      <dsp:txXfrm>
        <a:off x="1190083" y="3368457"/>
        <a:ext cx="2293005" cy="1220220"/>
      </dsp:txXfrm>
    </dsp:sp>
    <dsp:sp modelId="{769B937E-9B1B-4E95-B9E1-F41160F89FD1}">
      <dsp:nvSpPr>
        <dsp:cNvPr id="0" name=""/>
        <dsp:cNvSpPr/>
      </dsp:nvSpPr>
      <dsp:spPr>
        <a:xfrm>
          <a:off x="3456389" y="1453978"/>
          <a:ext cx="2521607" cy="1223183"/>
        </a:xfrm>
        <a:prstGeom prst="roundRect">
          <a:avLst>
            <a:gd name="adj" fmla="val 10000"/>
          </a:avLst>
        </a:prstGeom>
        <a:solidFill>
          <a:srgbClr val="74E420"/>
        </a:solidFill>
        <a:ln w="25400" cap="flat" cmpd="sng" algn="ctr">
          <a:solidFill>
            <a:srgbClr val="70B73F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D8759-CA08-480A-861E-7FCC8DAA037A}">
      <dsp:nvSpPr>
        <dsp:cNvPr id="0" name=""/>
        <dsp:cNvSpPr/>
      </dsp:nvSpPr>
      <dsp:spPr>
        <a:xfrm>
          <a:off x="3670419" y="1657307"/>
          <a:ext cx="2521607" cy="1223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Бюджет муниципального образования Балаганский район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(районный бюджет)</a:t>
          </a:r>
          <a:endParaRPr lang="ru-RU" sz="1200" kern="1200" dirty="0"/>
        </a:p>
      </dsp:txBody>
      <dsp:txXfrm>
        <a:off x="3706245" y="1693133"/>
        <a:ext cx="2449955" cy="11515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6992B-AB68-4B58-A4C8-C2EAD547D661}">
      <dsp:nvSpPr>
        <dsp:cNvPr id="0" name=""/>
        <dsp:cNvSpPr/>
      </dsp:nvSpPr>
      <dsp:spPr>
        <a:xfrm>
          <a:off x="3225530" y="165877"/>
          <a:ext cx="1719766" cy="1757498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1.Составление проекта  районного бюджета на очередной год и на плановый период: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июнь - октябрь  2019 года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chemeClr val="tx1"/>
              </a:solidFill>
            </a:rPr>
            <a:t>(Финансовое управление Балаганского района)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309482" y="249829"/>
        <a:ext cx="1551862" cy="1589594"/>
      </dsp:txXfrm>
    </dsp:sp>
    <dsp:sp modelId="{4091D7C7-38AB-4F98-9833-F6207065A993}">
      <dsp:nvSpPr>
        <dsp:cNvPr id="0" name=""/>
        <dsp:cNvSpPr/>
      </dsp:nvSpPr>
      <dsp:spPr>
        <a:xfrm>
          <a:off x="4356141" y="704941"/>
          <a:ext cx="3886054" cy="3886054"/>
        </a:xfrm>
        <a:custGeom>
          <a:avLst/>
          <a:gdLst/>
          <a:ahLst/>
          <a:cxnLst/>
          <a:rect l="0" t="0" r="0" b="0"/>
          <a:pathLst>
            <a:path>
              <a:moveTo>
                <a:pt x="869982" y="323172"/>
              </a:moveTo>
              <a:arcTo wR="1943027" hR="1943027" stAng="14188693" swAng="2044367"/>
            </a:path>
          </a:pathLst>
        </a:custGeom>
        <a:noFill/>
        <a:ln w="9525" cap="flat" cmpd="sng" algn="ctr">
          <a:solidFill>
            <a:srgbClr val="FFC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75EA6-2172-4454-BABC-134465277EB0}">
      <dsp:nvSpPr>
        <dsp:cNvPr id="0" name=""/>
        <dsp:cNvSpPr/>
      </dsp:nvSpPr>
      <dsp:spPr>
        <a:xfrm>
          <a:off x="6264696" y="741938"/>
          <a:ext cx="1599660" cy="156151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2.Проведение внешней проверки проекта  районного бюджета на очередной год и на плановый период 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 ноябрь 2019 года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 (КСП  МО Балаганский район)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6340923" y="818165"/>
        <a:ext cx="1447206" cy="1409062"/>
      </dsp:txXfrm>
    </dsp:sp>
    <dsp:sp modelId="{5FD2E0AF-FC4F-4347-B354-62186D936C56}">
      <dsp:nvSpPr>
        <dsp:cNvPr id="0" name=""/>
        <dsp:cNvSpPr/>
      </dsp:nvSpPr>
      <dsp:spPr>
        <a:xfrm>
          <a:off x="3353516" y="697391"/>
          <a:ext cx="3886054" cy="3886054"/>
        </a:xfrm>
        <a:custGeom>
          <a:avLst/>
          <a:gdLst/>
          <a:ahLst/>
          <a:cxnLst/>
          <a:rect l="0" t="0" r="0" b="0"/>
          <a:pathLst>
            <a:path>
              <a:moveTo>
                <a:pt x="3871127" y="1702647"/>
              </a:moveTo>
              <a:arcTo wR="1943027" hR="1943027" stAng="21173611" swAng="52075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00FBFA-A1C7-40BE-BBAD-76C2BA787FB3}">
      <dsp:nvSpPr>
        <dsp:cNvPr id="0" name=""/>
        <dsp:cNvSpPr/>
      </dsp:nvSpPr>
      <dsp:spPr>
        <a:xfrm>
          <a:off x="6216967" y="2791280"/>
          <a:ext cx="1627059" cy="162307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3.Публичные слушания по проекту  районного бюджета на очередной год и на плановый период: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ноябрь 2019года (администрация Балаганского района)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6296199" y="2870512"/>
        <a:ext cx="1468595" cy="1464607"/>
      </dsp:txXfrm>
    </dsp:sp>
    <dsp:sp modelId="{5842F10B-AE30-49FC-860B-1F6DEE9C4F37}">
      <dsp:nvSpPr>
        <dsp:cNvPr id="0" name=""/>
        <dsp:cNvSpPr/>
      </dsp:nvSpPr>
      <dsp:spPr>
        <a:xfrm>
          <a:off x="4348106" y="545134"/>
          <a:ext cx="3886054" cy="3886054"/>
        </a:xfrm>
        <a:custGeom>
          <a:avLst/>
          <a:gdLst/>
          <a:ahLst/>
          <a:cxnLst/>
          <a:rect l="0" t="0" r="0" b="0"/>
          <a:pathLst>
            <a:path>
              <a:moveTo>
                <a:pt x="1885308" y="3885196"/>
              </a:moveTo>
              <a:arcTo wR="1943027" hR="1943027" stAng="5502136" swAng="174657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2EB9E-4BB1-46A9-B47A-D4B213534BAB}">
      <dsp:nvSpPr>
        <dsp:cNvPr id="0" name=""/>
        <dsp:cNvSpPr/>
      </dsp:nvSpPr>
      <dsp:spPr>
        <a:xfrm>
          <a:off x="3176381" y="3521177"/>
          <a:ext cx="1864176" cy="13437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4.Рассмотрение и утверждение проекта районного бюджета на очередной год и на плановый период  Думой Балаганского района: ноябрь – декабрь 2019 года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(два чтения)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241976" y="3586772"/>
        <a:ext cx="1732986" cy="1212526"/>
      </dsp:txXfrm>
    </dsp:sp>
    <dsp:sp modelId="{7414C892-1E9D-40F3-BAF1-FFF0BD15FE9D}">
      <dsp:nvSpPr>
        <dsp:cNvPr id="0" name=""/>
        <dsp:cNvSpPr/>
      </dsp:nvSpPr>
      <dsp:spPr>
        <a:xfrm>
          <a:off x="104932" y="339266"/>
          <a:ext cx="3886054" cy="3886054"/>
        </a:xfrm>
        <a:custGeom>
          <a:avLst/>
          <a:gdLst/>
          <a:ahLst/>
          <a:cxnLst/>
          <a:rect l="0" t="0" r="0" b="0"/>
          <a:pathLst>
            <a:path>
              <a:moveTo>
                <a:pt x="2759630" y="3706124"/>
              </a:moveTo>
              <a:arcTo wR="1943027" hR="1943027" stAng="3908887" swAng="204523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16C33-792E-420B-A8C6-34D2A918E40D}">
      <dsp:nvSpPr>
        <dsp:cNvPr id="0" name=""/>
        <dsp:cNvSpPr/>
      </dsp:nvSpPr>
      <dsp:spPr>
        <a:xfrm>
          <a:off x="370525" y="3118207"/>
          <a:ext cx="1558859" cy="99124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5.Исполнение районного бюджета в текущем году (Финансовое управление Балаганского района)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18913" y="3166595"/>
        <a:ext cx="1462083" cy="894465"/>
      </dsp:txXfrm>
    </dsp:sp>
    <dsp:sp modelId="{378AD1DE-3B49-4893-82E1-1AAE1D3EDE08}">
      <dsp:nvSpPr>
        <dsp:cNvPr id="0" name=""/>
        <dsp:cNvSpPr/>
      </dsp:nvSpPr>
      <dsp:spPr>
        <a:xfrm>
          <a:off x="996327" y="979750"/>
          <a:ext cx="3886054" cy="3886054"/>
        </a:xfrm>
        <a:custGeom>
          <a:avLst/>
          <a:gdLst/>
          <a:ahLst/>
          <a:cxnLst/>
          <a:rect l="0" t="0" r="0" b="0"/>
          <a:pathLst>
            <a:path>
              <a:moveTo>
                <a:pt x="1841" y="2027604"/>
              </a:moveTo>
              <a:arcTo wR="1943027" hR="1943027" stAng="10650312" swAng="59338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4E676-3F72-4D05-B83A-1E4775EA0C05}">
      <dsp:nvSpPr>
        <dsp:cNvPr id="0" name=""/>
        <dsp:cNvSpPr/>
      </dsp:nvSpPr>
      <dsp:spPr>
        <a:xfrm>
          <a:off x="368121" y="669940"/>
          <a:ext cx="1550165" cy="18929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6.Формирование и представление годовой отчетности по исполнению районного бюджета за 2020 год :  апрель – май 2021 года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(Финансовое управление Балаганского района)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43794" y="745613"/>
        <a:ext cx="1398819" cy="1741643"/>
      </dsp:txXfrm>
    </dsp:sp>
    <dsp:sp modelId="{E781F374-F7A2-4442-B86D-712CA16808D1}">
      <dsp:nvSpPr>
        <dsp:cNvPr id="0" name=""/>
        <dsp:cNvSpPr/>
      </dsp:nvSpPr>
      <dsp:spPr>
        <a:xfrm>
          <a:off x="-255418" y="667170"/>
          <a:ext cx="3886054" cy="3886054"/>
        </a:xfrm>
        <a:custGeom>
          <a:avLst/>
          <a:gdLst/>
          <a:ahLst/>
          <a:cxnLst/>
          <a:rect l="0" t="0" r="0" b="0"/>
          <a:pathLst>
            <a:path>
              <a:moveTo>
                <a:pt x="2199707" y="17028"/>
              </a:moveTo>
              <a:arcTo wR="1943027" hR="1943027" stAng="16655470" swAng="204507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2668D-EA85-42CC-90F8-19EFC64076DC}">
      <dsp:nvSpPr>
        <dsp:cNvPr id="0" name=""/>
        <dsp:cNvSpPr/>
      </dsp:nvSpPr>
      <dsp:spPr>
        <a:xfrm>
          <a:off x="0" y="0"/>
          <a:ext cx="8280919" cy="105934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       Составление проекта  районного бюджета на очередной 2020  год и на плановый период 2021 и 2022 годов  в июне - октябре  2019 года (ст. 169  Бюджетного кодекса Российской Федерации);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rgbClr val="0070C0"/>
              </a:solidFill>
            </a:rPr>
            <a:t>         Составление проекта районного бюджета осуществлялось в соответствии с распоряжением администрации муниципального образования Балаганский  район  от 04.06.2019г. №149 «О разработке прогноза социально – экономического развития и проекта бюджета муниципального образования Балаганский район на 2020 год и на плановый период»</a:t>
          </a:r>
          <a:endParaRPr lang="ru-RU" sz="1100" kern="1200" dirty="0"/>
        </a:p>
      </dsp:txBody>
      <dsp:txXfrm>
        <a:off x="1762118" y="0"/>
        <a:ext cx="6518801" cy="1059340"/>
      </dsp:txXfrm>
    </dsp:sp>
    <dsp:sp modelId="{E584A7B1-7C04-434F-99B8-711472DA3007}">
      <dsp:nvSpPr>
        <dsp:cNvPr id="0" name=""/>
        <dsp:cNvSpPr/>
      </dsp:nvSpPr>
      <dsp:spPr>
        <a:xfrm>
          <a:off x="291169" y="105934"/>
          <a:ext cx="1285712" cy="8474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C8BD4-A17C-4E6B-B747-9B37AE48D870}">
      <dsp:nvSpPr>
        <dsp:cNvPr id="0" name=""/>
        <dsp:cNvSpPr/>
      </dsp:nvSpPr>
      <dsp:spPr>
        <a:xfrm>
          <a:off x="0" y="1133547"/>
          <a:ext cx="8280919" cy="105934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        Рассмотрение и утверждение проекта районного бюджета на очередной год и на плановый период  Думой Балаганского района : ноябрь – декабрь 2019 года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rgbClr val="0070C0"/>
              </a:solidFill>
            </a:rPr>
            <a:t>        Рассмотрение и утверждение проекта районного бюджета осуществляется в соответствии  со ст. 19  Положения о бюджетном процессе в муниципальном образовании Балаганский район, утвержденного решением Думы Балаганского района от 27.06.2016г. № 7/6-рд : мэром Балаганского района в срок не позднее 15 ноября 2019 года проект решения Думы Балаганского района вынесен  на рассмотрение Думы Балаганского района после проведения публичных слушаний о проекте  районного бюджета, Проект  районного бюджета  на 2020 год и плановый период 2021 и 2022 годов утвержден Думой Балаганского района 20.12.2019 года во втором чтении.</a:t>
          </a:r>
          <a:endParaRPr lang="ru-RU" sz="800" kern="1200" dirty="0">
            <a:solidFill>
              <a:srgbClr val="0070C0"/>
            </a:solidFill>
          </a:endParaRPr>
        </a:p>
      </dsp:txBody>
      <dsp:txXfrm>
        <a:off x="1762118" y="1133547"/>
        <a:ext cx="6518801" cy="1059340"/>
      </dsp:txXfrm>
    </dsp:sp>
    <dsp:sp modelId="{92F789A2-E900-4953-8B17-457753F76C89}">
      <dsp:nvSpPr>
        <dsp:cNvPr id="0" name=""/>
        <dsp:cNvSpPr/>
      </dsp:nvSpPr>
      <dsp:spPr>
        <a:xfrm>
          <a:off x="291169" y="1271208"/>
          <a:ext cx="1285712" cy="8474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83B4C-8934-444B-8216-E07F047DCDC5}">
      <dsp:nvSpPr>
        <dsp:cNvPr id="0" name=""/>
        <dsp:cNvSpPr/>
      </dsp:nvSpPr>
      <dsp:spPr>
        <a:xfrm>
          <a:off x="0" y="2359034"/>
          <a:ext cx="8280919" cy="125446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just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        Исполнение районного бюджета осуществляется в соответствии со ст. 21  Положения о бюджетном процессе в муниципальном образовании Балаганский район, утвержденного решением Думы Балаганского района от 27.06.2016г. № 7/6-рд.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rgbClr val="0070C0"/>
              </a:solidFill>
            </a:rPr>
            <a:t>         В течение текущего финансового года  в решение о бюджете возможно </a:t>
          </a:r>
          <a:r>
            <a:rPr lang="ru-RU" sz="800" b="0" i="0" kern="1200" dirty="0" smtClean="0">
              <a:solidFill>
                <a:srgbClr val="0070C0"/>
              </a:solidFill>
            </a:rPr>
            <a:t>внесение изменений на текущий финансовый год и плановый период по  вопросам, являющимся предметом правового регулирования указанного решения, обусловленные сверхплановым поступлением финансовых средств из областного бюджета, поступлением налоговых и неналоговых доходов сверх плановых показателей и иными основаниями, предусмотренными бюджетным законодательством Российской Федерации</a:t>
          </a:r>
          <a:endParaRPr lang="ru-RU" sz="800" kern="1200" dirty="0">
            <a:solidFill>
              <a:srgbClr val="0070C0"/>
            </a:solidFill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/>
        </a:p>
      </dsp:txBody>
      <dsp:txXfrm>
        <a:off x="1762118" y="2359034"/>
        <a:ext cx="6518801" cy="1254460"/>
      </dsp:txXfrm>
    </dsp:sp>
    <dsp:sp modelId="{23F29CA1-40C7-4205-AC3D-548F50D019F7}">
      <dsp:nvSpPr>
        <dsp:cNvPr id="0" name=""/>
        <dsp:cNvSpPr/>
      </dsp:nvSpPr>
      <dsp:spPr>
        <a:xfrm>
          <a:off x="291169" y="2520279"/>
          <a:ext cx="1285712" cy="8749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612DF-3F55-4D1F-9B51-8430E5B7C660}">
      <dsp:nvSpPr>
        <dsp:cNvPr id="0" name=""/>
        <dsp:cNvSpPr/>
      </dsp:nvSpPr>
      <dsp:spPr>
        <a:xfrm>
          <a:off x="0" y="3690943"/>
          <a:ext cx="8280919" cy="1059340"/>
        </a:xfrm>
        <a:prstGeom prst="roundRect">
          <a:avLst>
            <a:gd name="adj" fmla="val 10000"/>
          </a:avLst>
        </a:prstGeom>
        <a:solidFill>
          <a:srgbClr val="F8A7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/>
        </a:p>
      </dsp:txBody>
      <dsp:txXfrm>
        <a:off x="1762118" y="3690943"/>
        <a:ext cx="6518801" cy="1059340"/>
      </dsp:txXfrm>
    </dsp:sp>
    <dsp:sp modelId="{BF43E930-E2BA-4DA1-B131-DAB19E543245}">
      <dsp:nvSpPr>
        <dsp:cNvPr id="0" name=""/>
        <dsp:cNvSpPr/>
      </dsp:nvSpPr>
      <dsp:spPr>
        <a:xfrm>
          <a:off x="283874" y="3796877"/>
          <a:ext cx="1300303" cy="8474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2FEB3-EE3A-4230-9DA3-640E93F508D7}">
      <dsp:nvSpPr>
        <dsp:cNvPr id="0" name=""/>
        <dsp:cNvSpPr/>
      </dsp:nvSpPr>
      <dsp:spPr>
        <a:xfrm>
          <a:off x="0" y="109192"/>
          <a:ext cx="8320797" cy="230294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6">
              <a:shade val="60000"/>
              <a:satMod val="11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Норм Бюджетного кодекса Российской Федерации</a:t>
          </a:r>
          <a:endParaRPr lang="ru-RU" sz="1200" b="1" kern="1200" cap="none" spc="0" dirty="0">
            <a:ln w="1905"/>
            <a:solidFill>
              <a:srgbClr val="00206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1242" y="120434"/>
        <a:ext cx="8298313" cy="207810"/>
      </dsp:txXfrm>
    </dsp:sp>
    <dsp:sp modelId="{381202CB-6FF7-492A-9F23-A9351D7DB14E}">
      <dsp:nvSpPr>
        <dsp:cNvPr id="0" name=""/>
        <dsp:cNvSpPr/>
      </dsp:nvSpPr>
      <dsp:spPr>
        <a:xfrm>
          <a:off x="8127" y="391099"/>
          <a:ext cx="8320797" cy="281862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6">
              <a:shade val="60000"/>
              <a:satMod val="11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Майских Указов Президента Российской Федерации</a:t>
          </a:r>
          <a:endParaRPr lang="ru-RU" sz="1200" b="1" kern="1200" cap="none" spc="0" dirty="0">
            <a:ln w="1905"/>
            <a:solidFill>
              <a:srgbClr val="00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1886" y="404858"/>
        <a:ext cx="8293279" cy="254344"/>
      </dsp:txXfrm>
    </dsp:sp>
    <dsp:sp modelId="{DCBA44BD-9C5F-4C18-8ADA-1F727CD5B569}">
      <dsp:nvSpPr>
        <dsp:cNvPr id="0" name=""/>
        <dsp:cNvSpPr/>
      </dsp:nvSpPr>
      <dsp:spPr>
        <a:xfrm>
          <a:off x="0" y="765614"/>
          <a:ext cx="8320797" cy="284672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Положения о бюджетном процессе в муниципальном образовании Балаганский район</a:t>
          </a:r>
          <a:endParaRPr lang="ru-RU" sz="1200" b="1" kern="1200" cap="none" spc="0" dirty="0">
            <a:ln w="1905"/>
            <a:solidFill>
              <a:srgbClr val="00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3897" y="779511"/>
        <a:ext cx="8293003" cy="256878"/>
      </dsp:txXfrm>
    </dsp:sp>
    <dsp:sp modelId="{73A71DB6-8EEF-4DF9-860C-6BBB86263DF8}">
      <dsp:nvSpPr>
        <dsp:cNvPr id="0" name=""/>
        <dsp:cNvSpPr/>
      </dsp:nvSpPr>
      <dsp:spPr>
        <a:xfrm>
          <a:off x="0" y="1136940"/>
          <a:ext cx="8320797" cy="496744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Прогноза социально-экономического развития муниципального образования Балаганский район на среднесрочный период 2020-2022 годов, утвержденного постановлением администрации Балаганского района от 10.07.2019г. № 282</a:t>
          </a:r>
          <a:endParaRPr lang="ru-RU" sz="1200" b="1" kern="1200" cap="none" spc="0" dirty="0">
            <a:ln w="1905"/>
            <a:solidFill>
              <a:srgbClr val="00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4249" y="1161189"/>
        <a:ext cx="8272299" cy="448246"/>
      </dsp:txXfrm>
    </dsp:sp>
    <dsp:sp modelId="{240493B1-8A02-48F4-8EC5-6F4F27EB54E1}">
      <dsp:nvSpPr>
        <dsp:cNvPr id="0" name=""/>
        <dsp:cNvSpPr/>
      </dsp:nvSpPr>
      <dsp:spPr>
        <a:xfrm>
          <a:off x="8127" y="1730664"/>
          <a:ext cx="8320797" cy="537828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Основных направлений бюджетной и налоговой политики муниципального образования Балаганский район на 2020 год и на плановый период 2021 и 2022 годов, утвержденных постановлением администрации Балаганского района от 11.10.2019г. №446</a:t>
          </a:r>
          <a:endParaRPr lang="ru-RU" sz="1200" b="1" kern="1200" cap="none" spc="0" dirty="0">
            <a:ln w="1905"/>
            <a:solidFill>
              <a:srgbClr val="00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4382" y="1756919"/>
        <a:ext cx="8268287" cy="485318"/>
      </dsp:txXfrm>
    </dsp:sp>
    <dsp:sp modelId="{2D0AD63B-93A7-4A01-BD51-DA0360395F41}">
      <dsp:nvSpPr>
        <dsp:cNvPr id="0" name=""/>
        <dsp:cNvSpPr/>
      </dsp:nvSpPr>
      <dsp:spPr>
        <a:xfrm>
          <a:off x="0" y="2362886"/>
          <a:ext cx="8320797" cy="342173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99"/>
              </a:solidFill>
            </a:rPr>
            <a:t>Муниципальных программ муниципального образования Балаганский район</a:t>
          </a:r>
          <a:endParaRPr lang="ru-RU" sz="1200" b="1" kern="1200" dirty="0">
            <a:solidFill>
              <a:srgbClr val="000099"/>
            </a:solidFill>
          </a:endParaRPr>
        </a:p>
      </dsp:txBody>
      <dsp:txXfrm>
        <a:off x="16704" y="2379590"/>
        <a:ext cx="8287389" cy="308765"/>
      </dsp:txXfrm>
    </dsp:sp>
    <dsp:sp modelId="{68DDBB28-A9B9-42E3-BBD5-4625E3F498AE}">
      <dsp:nvSpPr>
        <dsp:cNvPr id="0" name=""/>
        <dsp:cNvSpPr/>
      </dsp:nvSpPr>
      <dsp:spPr>
        <a:xfrm>
          <a:off x="8127" y="2841407"/>
          <a:ext cx="8320797" cy="314426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Ожидаемых параметров исполнения бюджета муниципального образования Балаганский район в 2019 году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23476" y="2856756"/>
        <a:ext cx="8290099" cy="2837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04F70-5BDF-4BAA-B8B8-306C98F582D1}">
      <dsp:nvSpPr>
        <dsp:cNvPr id="0" name=""/>
        <dsp:cNvSpPr/>
      </dsp:nvSpPr>
      <dsp:spPr>
        <a:xfrm>
          <a:off x="1512164" y="-156354"/>
          <a:ext cx="5366592" cy="5366592"/>
        </a:xfrm>
        <a:prstGeom prst="circularArrow">
          <a:avLst>
            <a:gd name="adj1" fmla="val 5544"/>
            <a:gd name="adj2" fmla="val 330680"/>
            <a:gd name="adj3" fmla="val 13936768"/>
            <a:gd name="adj4" fmla="val 17288834"/>
            <a:gd name="adj5" fmla="val 5757"/>
          </a:avLst>
        </a:prstGeom>
        <a:solidFill>
          <a:srgbClr val="572CC2"/>
        </a:solidFill>
        <a:ln w="381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82EC0-1DCB-4E18-865D-3A7EE4B64A19}">
      <dsp:nvSpPr>
        <dsp:cNvPr id="0" name=""/>
        <dsp:cNvSpPr/>
      </dsp:nvSpPr>
      <dsp:spPr>
        <a:xfrm>
          <a:off x="2664303" y="-84319"/>
          <a:ext cx="2336536" cy="1256905"/>
        </a:xfrm>
        <a:prstGeom prst="roundRect">
          <a:avLst/>
        </a:prstGeom>
        <a:solidFill>
          <a:srgbClr val="CCCCFF"/>
        </a:solidFill>
        <a:ln w="254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50" u="sng" kern="1200" dirty="0" smtClean="0">
              <a:solidFill>
                <a:srgbClr val="002060"/>
              </a:solidFill>
            </a:rPr>
            <a:t>Резервный фонд администрации Балаганского района</a:t>
          </a:r>
          <a:r>
            <a:rPr lang="ru-RU" sz="1050" kern="1200" dirty="0" smtClean="0">
              <a:solidFill>
                <a:srgbClr val="002060"/>
              </a:solidFill>
            </a:rPr>
            <a:t>:</a:t>
          </a:r>
        </a:p>
        <a:p>
          <a:pPr lvl="0" algn="ctr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 smtClean="0">
              <a:solidFill>
                <a:srgbClr val="002060"/>
              </a:solidFill>
            </a:rPr>
            <a:t> 2020г</a:t>
          </a:r>
          <a:r>
            <a:rPr lang="ru-RU" sz="1050" kern="1200" dirty="0" smtClean="0">
              <a:solidFill>
                <a:srgbClr val="002060"/>
              </a:solidFill>
            </a:rPr>
            <a:t>. 400 тыс</a:t>
          </a:r>
          <a:r>
            <a:rPr lang="ru-RU" sz="1050" kern="1200" dirty="0" smtClean="0">
              <a:solidFill>
                <a:srgbClr val="002060"/>
              </a:solidFill>
            </a:rPr>
            <a:t>. рублей</a:t>
          </a:r>
          <a:r>
            <a:rPr lang="ru-RU" sz="1050" kern="1200" dirty="0" smtClean="0">
              <a:solidFill>
                <a:srgbClr val="002060"/>
              </a:solidFill>
            </a:rPr>
            <a:t>;</a:t>
          </a:r>
        </a:p>
        <a:p>
          <a:pPr lvl="0" algn="ctr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 smtClean="0">
              <a:solidFill>
                <a:srgbClr val="002060"/>
              </a:solidFill>
            </a:rPr>
            <a:t> 2021г</a:t>
          </a:r>
          <a:r>
            <a:rPr lang="ru-RU" sz="1050" kern="1200" dirty="0" smtClean="0">
              <a:solidFill>
                <a:srgbClr val="002060"/>
              </a:solidFill>
            </a:rPr>
            <a:t>. 400 </a:t>
          </a:r>
          <a:r>
            <a:rPr lang="ru-RU" sz="1050" kern="1200" dirty="0" smtClean="0">
              <a:solidFill>
                <a:srgbClr val="002060"/>
              </a:solidFill>
            </a:rPr>
            <a:t>тыс. рублей;</a:t>
          </a:r>
        </a:p>
        <a:p>
          <a:pPr lvl="0" algn="ctr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 smtClean="0">
              <a:solidFill>
                <a:srgbClr val="002060"/>
              </a:solidFill>
            </a:rPr>
            <a:t>2022г</a:t>
          </a:r>
          <a:r>
            <a:rPr lang="ru-RU" sz="1050" kern="1200" dirty="0" smtClean="0">
              <a:solidFill>
                <a:srgbClr val="002060"/>
              </a:solidFill>
            </a:rPr>
            <a:t>. 400 тыс</a:t>
          </a:r>
          <a:r>
            <a:rPr lang="ru-RU" sz="1050" kern="1200" dirty="0" smtClean="0">
              <a:solidFill>
                <a:srgbClr val="002060"/>
              </a:solidFill>
            </a:rPr>
            <a:t>. рублей</a:t>
          </a:r>
          <a:endParaRPr lang="ru-RU" sz="1050" kern="1200" dirty="0">
            <a:solidFill>
              <a:srgbClr val="002060"/>
            </a:solidFill>
          </a:endParaRPr>
        </a:p>
      </dsp:txBody>
      <dsp:txXfrm>
        <a:off x="2725660" y="-22962"/>
        <a:ext cx="2213822" cy="1134191"/>
      </dsp:txXfrm>
    </dsp:sp>
    <dsp:sp modelId="{113AE43C-9C9A-4311-A7F0-0D7A58AC50C8}">
      <dsp:nvSpPr>
        <dsp:cNvPr id="0" name=""/>
        <dsp:cNvSpPr/>
      </dsp:nvSpPr>
      <dsp:spPr>
        <a:xfrm>
          <a:off x="5450432" y="1499862"/>
          <a:ext cx="2326431" cy="1330723"/>
        </a:xfrm>
        <a:prstGeom prst="roundRect">
          <a:avLst/>
        </a:prstGeom>
        <a:solidFill>
          <a:srgbClr val="FFFFCC"/>
        </a:solidFill>
        <a:ln w="254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u="sng" kern="1200" dirty="0" smtClean="0">
              <a:solidFill>
                <a:srgbClr val="002060"/>
              </a:solidFill>
            </a:rPr>
            <a:t>Дотация на выравнивание бюджетной обеспеченности поселений: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solidFill>
                <a:srgbClr val="002060"/>
              </a:solidFill>
            </a:rPr>
            <a:t>  2020г. 36902,4  тыс.рублей;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solidFill>
                <a:srgbClr val="002060"/>
              </a:solidFill>
            </a:rPr>
            <a:t>  2021г. 42538,7 тыс.рублей;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solidFill>
                <a:srgbClr val="002060"/>
              </a:solidFill>
            </a:rPr>
            <a:t>2022г. 42739,3 тыс.рублей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5515393" y="1564823"/>
        <a:ext cx="2196509" cy="1200801"/>
      </dsp:txXfrm>
    </dsp:sp>
    <dsp:sp modelId="{37CC5AC4-2928-451C-9489-FAE738D7219B}">
      <dsp:nvSpPr>
        <dsp:cNvPr id="0" name=""/>
        <dsp:cNvSpPr/>
      </dsp:nvSpPr>
      <dsp:spPr>
        <a:xfrm>
          <a:off x="4392483" y="3516073"/>
          <a:ext cx="2369794" cy="168892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u="sng" kern="1200" dirty="0" smtClean="0">
              <a:solidFill>
                <a:srgbClr val="002060"/>
              </a:solidFill>
            </a:rPr>
            <a:t>Верхний предел муниципального внутреннего долга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u="sng" kern="1200" dirty="0" smtClean="0">
              <a:solidFill>
                <a:srgbClr val="002060"/>
              </a:solidFill>
            </a:rPr>
            <a:t> (п.2 ст.107 БК РФ):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u="none" kern="1200" dirty="0" smtClean="0">
              <a:solidFill>
                <a:srgbClr val="002060"/>
              </a:solidFill>
            </a:rPr>
            <a:t>на 01.01.2021г. 3254 тыс.рублей;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u="none" kern="1200" dirty="0" smtClean="0">
              <a:solidFill>
                <a:srgbClr val="002060"/>
              </a:solidFill>
            </a:rPr>
            <a:t>на 01.01.2022г. 3290 тыс.рублей;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u="none" kern="1200" dirty="0" smtClean="0">
              <a:solidFill>
                <a:srgbClr val="002060"/>
              </a:solidFill>
            </a:rPr>
            <a:t>на 01.01.2023г. 3357 тыс.рублей</a:t>
          </a:r>
          <a:endParaRPr lang="ru-RU" sz="1000" u="none" kern="1200" dirty="0">
            <a:solidFill>
              <a:srgbClr val="002060"/>
            </a:solidFill>
          </a:endParaRPr>
        </a:p>
      </dsp:txBody>
      <dsp:txXfrm>
        <a:off x="4474930" y="3598520"/>
        <a:ext cx="2204900" cy="1524034"/>
      </dsp:txXfrm>
    </dsp:sp>
    <dsp:sp modelId="{F750E227-5986-43F9-AF81-87AC14262469}">
      <dsp:nvSpPr>
        <dsp:cNvPr id="0" name=""/>
        <dsp:cNvSpPr/>
      </dsp:nvSpPr>
      <dsp:spPr>
        <a:xfrm>
          <a:off x="827836" y="3444065"/>
          <a:ext cx="2268512" cy="1351613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u="sng" kern="1200" dirty="0" smtClean="0">
              <a:solidFill>
                <a:srgbClr val="002060"/>
              </a:solidFill>
            </a:rPr>
            <a:t> Объем муниципального долга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u="sng" kern="1200" dirty="0" smtClean="0">
              <a:solidFill>
                <a:srgbClr val="002060"/>
              </a:solidFill>
            </a:rPr>
            <a:t>(п.5 ст.107 БК РФ):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solidFill>
                <a:srgbClr val="002060"/>
              </a:solidFill>
            </a:rPr>
            <a:t>2020г. 27310 тыс.рублей;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solidFill>
                <a:srgbClr val="002060"/>
              </a:solidFill>
            </a:rPr>
            <a:t>2021г. 27310 тыс.рублей;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solidFill>
                <a:srgbClr val="002060"/>
              </a:solidFill>
            </a:rPr>
            <a:t>2022г. 27310 </a:t>
          </a:r>
          <a:r>
            <a:rPr lang="ru-RU" sz="1100" kern="1200" dirty="0" smtClean="0">
              <a:solidFill>
                <a:srgbClr val="002060"/>
              </a:solidFill>
            </a:rPr>
            <a:t>тыс.рублей</a:t>
          </a:r>
          <a:endParaRPr lang="ru-RU" sz="1100" u="sng" kern="1200" dirty="0" smtClean="0">
            <a:solidFill>
              <a:srgbClr val="002060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u="none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893816" y="3510045"/>
        <a:ext cx="2136552" cy="1219653"/>
      </dsp:txXfrm>
    </dsp:sp>
    <dsp:sp modelId="{A6543DC2-0255-4B01-9DB7-41815EA05F24}">
      <dsp:nvSpPr>
        <dsp:cNvPr id="0" name=""/>
        <dsp:cNvSpPr/>
      </dsp:nvSpPr>
      <dsp:spPr>
        <a:xfrm>
          <a:off x="0" y="1476169"/>
          <a:ext cx="2217407" cy="133071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050" u="sng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u="sng" kern="1200" dirty="0" smtClean="0">
              <a:solidFill>
                <a:srgbClr val="002060"/>
              </a:solidFill>
            </a:rPr>
            <a:t>Предоставление бюджетных кредитов бюджетам поселений Балаганского района:</a:t>
          </a:r>
        </a:p>
        <a:p>
          <a:pPr lvl="0" algn="ctr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 smtClean="0">
              <a:solidFill>
                <a:srgbClr val="002060"/>
              </a:solidFill>
            </a:rPr>
            <a:t> 2020г. 600 тыс.рублей;</a:t>
          </a:r>
        </a:p>
        <a:p>
          <a:pPr lvl="0" algn="ctr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 smtClean="0">
              <a:solidFill>
                <a:srgbClr val="002060"/>
              </a:solidFill>
            </a:rPr>
            <a:t> 2021г. 600 тыс.рублей;</a:t>
          </a:r>
        </a:p>
        <a:p>
          <a:pPr lvl="0" algn="ctr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 smtClean="0">
              <a:solidFill>
                <a:srgbClr val="002060"/>
              </a:solidFill>
            </a:rPr>
            <a:t>2022г. 600 тыс.рублей</a:t>
          </a:r>
          <a:endParaRPr lang="ru-RU" sz="1050" u="sng" kern="1200" dirty="0" smtClean="0">
            <a:solidFill>
              <a:srgbClr val="002060"/>
            </a:solidFill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u="sng" kern="1200" dirty="0"/>
        </a:p>
      </dsp:txBody>
      <dsp:txXfrm>
        <a:off x="64960" y="1541129"/>
        <a:ext cx="2087487" cy="1200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0.87755</cdr:y>
    </cdr:from>
    <cdr:to>
      <cdr:x>0.95</cdr:x>
      <cdr:y>0.93878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160240" y="3096344"/>
          <a:ext cx="1944216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Всего 476012,6 тыс.рублей</a:t>
          </a:r>
          <a:endParaRPr lang="ru-RU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09E65-B055-4B8A-AC7A-440B02BEDE0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085E4-8500-4581-8D1D-AE1F421A2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748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085E4-8500-4581-8D1D-AE1F421A29A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1BB30-C0BD-40C2-A51B-B80124F0DAF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1BB30-C0BD-40C2-A51B-B80124F0DAF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1BB30-C0BD-40C2-A51B-B80124F0DAF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1BB30-C0BD-40C2-A51B-B80124F0DAF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35C19-A9BD-4D86-9F5C-81A76F496B5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085E4-8500-4581-8D1D-AE1F421A29A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562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35C19-A9BD-4D86-9F5C-81A76F496B53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F82D-13E2-43B0-A5D4-798493887C87}" type="datetime1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D84D-92E1-491A-B1E6-6CE61EA72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432E-58CF-43F2-A27F-A813295200AC}" type="datetime1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D84D-92E1-491A-B1E6-6CE61EA72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C350-DAF6-4ABD-BAD0-22A848B4AB46}" type="datetime1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D84D-92E1-491A-B1E6-6CE61EA72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44C1-BE78-4633-9832-43AB61441B93}" type="datetime1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D84D-92E1-491A-B1E6-6CE61EA72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7091-5C2B-4161-BFB1-7E372950813C}" type="datetime1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D84D-92E1-491A-B1E6-6CE61EA72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6995-B139-4CEE-82E3-C949011956EA}" type="datetime1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D84D-92E1-491A-B1E6-6CE61EA72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82B8-3CF9-402A-A1E2-B6CE6849B454}" type="datetime1">
              <a:rPr lang="ru-RU" smtClean="0"/>
              <a:pPr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D84D-92E1-491A-B1E6-6CE61EA72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E605-0410-474E-BC84-2C32DA57BF2C}" type="datetime1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D84D-92E1-491A-B1E6-6CE61EA72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CAD1-ABF7-4F02-8B61-D2660EDE163C}" type="datetime1">
              <a:rPr lang="ru-RU" smtClean="0"/>
              <a:pPr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D84D-92E1-491A-B1E6-6CE61EA72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2DAA-A1D2-4F88-9201-46802F197BF2}" type="datetime1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D84D-92E1-491A-B1E6-6CE61EA72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015C-B161-4937-BA84-D38AF1F13161}" type="datetime1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D84D-92E1-491A-B1E6-6CE61EA72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3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808BD-05B9-4ACB-A452-F39E4A0795B7}" type="datetime1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CD84D-92E1-491A-B1E6-6CE61EA72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dminbalagansk.ru/index.php?main_id=5&amp;part_id=9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&#1044;&#1086;&#1087;&#1086;&#1083;&#1085;&#1080;&#1090;&#1077;&#1083;&#1100;&#1085;&#1091;&#1102;%20&#1080;&#1085;&#1092;&#1086;&#1088;&#1084;&#1072;&#1094;&#1080;&#1102;%20&#1086;%20&#1073;&#1102;&#1076;&#1078;&#1077;&#1090;&#1085;&#1086;&#1084;%20&#1087;&#1088;&#1086;&#1094;&#1077;&#1089;&#1089;&#1077;%20%20&#1089;&#1084;&#1086;&#1090;&#1088;&#1077;&#1090;&#1100;%20&#1087;&#1086;%20&#1089;&#1089;&#1099;&#1083;&#1082;&#1077;: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dminbalagansk.ru/index.php?main_id=35&amp;part_id=328&amp;type=rd&amp;year=2019" TargetMode="External"/><Relationship Id="rId4" Type="http://schemas.openxmlformats.org/officeDocument/2006/relationships/hyperlink" Target="http://www.adminbalagansk.ru/index.php?main_id=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dminbalagansk.ru/index.php?main_id=35&amp;part_id=328&amp;type=post&amp;year=2019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61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60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hart" Target="../charts/chart1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://www.adminbalagansk.ru/index.php?main_id=35&amp;part_id=328&amp;type=post&amp;year=201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image" Target="../media/image2.png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5352529" cy="3240360"/>
          </a:xfrm>
        </p:spPr>
        <p:txBody>
          <a:bodyPr>
            <a:normAutofit fontScale="90000"/>
          </a:bodyPr>
          <a:lstStyle/>
          <a:p>
            <a:r>
              <a:rPr lang="ru-RU" sz="1800" b="1" i="1" u="sng" dirty="0" smtClean="0">
                <a:solidFill>
                  <a:srgbClr val="C00000"/>
                </a:solidFill>
                <a:cs typeface="Aparajita" pitchFamily="34" charset="0"/>
              </a:rPr>
              <a:t>Конкурсный проект</a:t>
            </a:r>
            <a:br>
              <a:rPr lang="ru-RU" sz="1800" b="1" i="1" u="sng" dirty="0" smtClean="0">
                <a:solidFill>
                  <a:srgbClr val="C00000"/>
                </a:solidFill>
                <a:cs typeface="Aparajita" pitchFamily="34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cs typeface="Aparajita" pitchFamily="34" charset="0"/>
              </a:rPr>
              <a:t>«Бюджет для граждан»</a:t>
            </a:r>
            <a:r>
              <a:rPr lang="ru-RU" sz="1600" b="1" i="1" dirty="0" smtClean="0">
                <a:solidFill>
                  <a:srgbClr val="C00000"/>
                </a:solidFill>
                <a:cs typeface="Aparajita" pitchFamily="34" charset="0"/>
              </a:rPr>
              <a:t/>
            </a:r>
            <a:br>
              <a:rPr lang="ru-RU" sz="1600" b="1" i="1" dirty="0" smtClean="0">
                <a:solidFill>
                  <a:srgbClr val="C00000"/>
                </a:solidFill>
                <a:cs typeface="Aparajita" pitchFamily="34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cs typeface="Aparajita" pitchFamily="34" charset="0"/>
              </a:rPr>
              <a:t>«</a:t>
            </a:r>
            <a:r>
              <a:rPr lang="ru-RU" sz="2800" b="1" i="1" dirty="0" smtClean="0">
                <a:solidFill>
                  <a:srgbClr val="C00000"/>
                </a:solidFill>
                <a:cs typeface="Aparajita" pitchFamily="34" charset="0"/>
              </a:rPr>
              <a:t>Бюджет </a:t>
            </a:r>
            <a:br>
              <a:rPr lang="ru-RU" sz="2800" b="1" i="1" dirty="0" smtClean="0">
                <a:solidFill>
                  <a:srgbClr val="C00000"/>
                </a:solidFill>
                <a:cs typeface="Aparajita" pitchFamily="34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cs typeface="Aparajita" pitchFamily="34" charset="0"/>
              </a:rPr>
              <a:t>муниципального образования </a:t>
            </a:r>
            <a:br>
              <a:rPr lang="ru-RU" sz="2800" b="1" i="1" dirty="0" smtClean="0">
                <a:solidFill>
                  <a:srgbClr val="C00000"/>
                </a:solidFill>
                <a:cs typeface="Aparajita" pitchFamily="34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cs typeface="Aparajita" pitchFamily="34" charset="0"/>
              </a:rPr>
              <a:t>Балаганский район на 2020 год и на плановый период </a:t>
            </a:r>
            <a:br>
              <a:rPr lang="ru-RU" sz="2800" b="1" i="1" dirty="0" smtClean="0">
                <a:solidFill>
                  <a:srgbClr val="C00000"/>
                </a:solidFill>
                <a:cs typeface="Aparajita" pitchFamily="34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cs typeface="Aparajita" pitchFamily="34" charset="0"/>
              </a:rPr>
              <a:t>2021 и 2022 годов»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013176"/>
            <a:ext cx="7848872" cy="864096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Подготовлен в соответствии с решением Думы Балаганского района от 20.12.2019г. №10/1-РД 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«О бюджете муниципального образования Балаганский район на 2020 год и на плановый период 2021 и 2022 годов»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030" name="AutoShape 6" descr="https://cdn.wallpapersafari.com/33/58/BtJQY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cdn.wallpapersafari.com/33/58/BtJQY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404664"/>
            <a:ext cx="691276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dirty="0"/>
          </a:p>
        </p:txBody>
      </p:sp>
      <p:pic>
        <p:nvPicPr>
          <p:cNvPr id="10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89511" cy="10801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6"/>
            </a:avLst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D84D-92E1-491A-B1E6-6CE61EA72AFC}" type="slidenum">
              <a:rPr lang="ru-RU" smtClean="0">
                <a:solidFill>
                  <a:srgbClr val="002060"/>
                </a:solidFill>
              </a:rPr>
              <a:pPr/>
              <a:t>1</a:t>
            </a:fld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855">
            <a:off x="6058771" y="1046298"/>
            <a:ext cx="2926557" cy="281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309320"/>
            <a:ext cx="514400" cy="365125"/>
          </a:xfrm>
        </p:spPr>
        <p:txBody>
          <a:bodyPr/>
          <a:lstStyle/>
          <a:p>
            <a:fld id="{A25CD84D-92E1-491A-B1E6-6CE61EA72AFC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60648"/>
            <a:ext cx="74168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4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792088" cy="8640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3707904" y="1700808"/>
          <a:ext cx="518457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5690" y="1729529"/>
            <a:ext cx="2029347" cy="171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419006">
            <a:off x="255617" y="3198621"/>
            <a:ext cx="2240314" cy="186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43573" y="3465152"/>
            <a:ext cx="2160240" cy="165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Прямоугольник 12"/>
          <p:cNvSpPr/>
          <p:nvPr/>
        </p:nvSpPr>
        <p:spPr>
          <a:xfrm>
            <a:off x="467544" y="1052736"/>
            <a:ext cx="8280920" cy="60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100" i="1" dirty="0" smtClean="0"/>
              <a:t>Бюджетная система Российской Федерации  - это </a:t>
            </a:r>
            <a:r>
              <a:rPr lang="ru-RU" sz="1100" i="1" dirty="0"/>
              <a:t>совокупность бюджетов государства, административно-территориальных образований, самостоятельных в бюджетном отношении государственных учреждений и фондов, основанная на экономических отношениях, государственном устройстве и правовых </a:t>
            </a:r>
            <a:r>
              <a:rPr lang="ru-RU" sz="1100" i="1" dirty="0" smtClean="0"/>
              <a:t>нормах</a:t>
            </a:r>
            <a:endParaRPr lang="ru-RU" sz="1100" i="1" dirty="0"/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251520" y="5445224"/>
            <a:ext cx="8352928" cy="1224136"/>
          </a:xfrm>
          <a:prstGeom prst="round2DiagRect">
            <a:avLst/>
          </a:prstGeom>
          <a:solidFill>
            <a:srgbClr val="9AFCEC"/>
          </a:solidFill>
          <a:ln>
            <a:solidFill>
              <a:srgbClr val="9AFCE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5445225"/>
            <a:ext cx="8136904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100" dirty="0" smtClean="0"/>
              <a:t> </a:t>
            </a:r>
            <a:r>
              <a:rPr lang="ru-RU" sz="1050" b="1" dirty="0" smtClean="0"/>
              <a:t>Федеральный бюджет и бюджеты государственных внебюджетных фондов Российской Федерации разрабатываются и утверждаются в форме федеральных  законов;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50" b="1" dirty="0" smtClean="0"/>
              <a:t> бюджеты субъектов Российской Федерации и бюджеты территориальных государственных внебюджетных фондов разрабатываются и утверждаются в форме законов субъектов Российской Федерации;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50" b="1" dirty="0" smtClean="0"/>
              <a:t> местные бюджеты разрабатываются и утверждаются в форме муниципальных правовых актов представительных органов муниципальных образований  (ст.10 Бюджетного кодекса РФ</a:t>
            </a:r>
            <a:r>
              <a:rPr lang="ru-RU" sz="1100" b="1" dirty="0" smtClean="0"/>
              <a:t>)</a:t>
            </a:r>
            <a:endParaRPr lang="ru-RU" sz="11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69269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бюджетной системы Российской Федерации</a:t>
            </a:r>
            <a:endParaRPr lang="ru-RU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692696"/>
            <a:ext cx="7968885" cy="1062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Бюджет муниципального района  (бюджет муниципального образования Балаганский район, далее – районный бюджет) и свод сельских поселений Балаганского района, входящих в состав муниципального района (без учета межбюджетных трансфертов между этими бюджетами), образуют консолидированный бюджет муниципального образования </a:t>
            </a:r>
            <a:r>
              <a:rPr lang="ru-RU" sz="1100" b="1" dirty="0">
                <a:solidFill>
                  <a:srgbClr val="002060"/>
                </a:solidFill>
              </a:rPr>
              <a:t>Б</a:t>
            </a:r>
            <a:r>
              <a:rPr lang="ru-RU" sz="1100" b="1" dirty="0" smtClean="0">
                <a:solidFill>
                  <a:srgbClr val="002060"/>
                </a:solidFill>
              </a:rPr>
              <a:t>алаганский район 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(ст.15 Бюджетного кодекса РФ)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06923146"/>
              </p:ext>
            </p:extLst>
          </p:nvPr>
        </p:nvGraphicFramePr>
        <p:xfrm>
          <a:off x="467544" y="1628800"/>
          <a:ext cx="741682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55576" y="260648"/>
            <a:ext cx="74168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6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188640"/>
            <a:ext cx="792088" cy="8640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Рамка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16016" y="4437112"/>
            <a:ext cx="3960440" cy="2016224"/>
          </a:xfrm>
          <a:prstGeom prst="roundRect">
            <a:avLst/>
          </a:prstGeom>
          <a:solidFill>
            <a:srgbClr val="3ECE78"/>
          </a:solidFill>
          <a:ln>
            <a:solidFill>
              <a:srgbClr val="3ECE7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         </a:t>
            </a:r>
            <a:r>
              <a:rPr lang="ru-RU" sz="1400" b="1" dirty="0" smtClean="0">
                <a:solidFill>
                  <a:schemeClr val="tx1"/>
                </a:solidFill>
              </a:rPr>
              <a:t>Каждое муниципальное образование имеет собственный бюджет.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         Бюджет муниципального образования (местный бюджет) предназначен для исполнения расходных обязательств муниципального образования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(ст.15 Бюджетного кодекса РФ)</a:t>
            </a:r>
          </a:p>
          <a:p>
            <a:pPr algn="ctr"/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066" y="2924944"/>
            <a:ext cx="2057400" cy="153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28384" y="6453336"/>
            <a:ext cx="658416" cy="404664"/>
          </a:xfrm>
        </p:spPr>
        <p:txBody>
          <a:bodyPr/>
          <a:lstStyle/>
          <a:p>
            <a:fld id="{55E6FC7B-EE36-47FF-94DB-C92BBF139E1E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43608" y="620688"/>
            <a:ext cx="7848872" cy="1134126"/>
          </a:xfrm>
          <a:prstGeom prst="round2DiagRect">
            <a:avLst/>
          </a:prstGeom>
          <a:solidFill>
            <a:srgbClr val="D8C8B0"/>
          </a:solidFill>
          <a:ln>
            <a:solidFill>
              <a:srgbClr val="B99D7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Бюджетный процесс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77936185"/>
              </p:ext>
            </p:extLst>
          </p:nvPr>
        </p:nvGraphicFramePr>
        <p:xfrm>
          <a:off x="395537" y="1844824"/>
          <a:ext cx="8424936" cy="471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419872" y="3933056"/>
            <a:ext cx="2088232" cy="115212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Бюджетный процесс муниципального  образования Балаганский район                      (районный бюджет)</a:t>
            </a:r>
            <a:endParaRPr lang="ru-RU" sz="11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260648"/>
            <a:ext cx="74168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9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16632"/>
            <a:ext cx="792088" cy="9361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D84D-92E1-491A-B1E6-6CE61EA72AFC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52736"/>
            <a:ext cx="7920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       В </a:t>
            </a:r>
            <a:r>
              <a:rPr lang="ru-RU" sz="1600" dirty="0"/>
              <a:t>соответствии с  Положением о бюджетном процессе, утвержденного решением Думы Балаганского района от 27.06.2016г.  № 7/6 – </a:t>
            </a:r>
            <a:r>
              <a:rPr lang="ru-RU" sz="1600" dirty="0" err="1"/>
              <a:t>рд</a:t>
            </a:r>
            <a:r>
              <a:rPr lang="ru-RU" sz="1600" dirty="0"/>
              <a:t>  участниками бюджетного процесса муниципального образования Балаганский район (районного бюджета) являются:</a:t>
            </a:r>
          </a:p>
          <a:p>
            <a:pPr algn="just"/>
            <a:r>
              <a:rPr lang="ru-RU" sz="1600" dirty="0"/>
              <a:t>-мэр района;</a:t>
            </a:r>
          </a:p>
          <a:p>
            <a:pPr algn="just"/>
            <a:r>
              <a:rPr lang="ru-RU" sz="1600" dirty="0"/>
              <a:t>-Дума Балаганского района;</a:t>
            </a:r>
          </a:p>
          <a:p>
            <a:pPr algn="just"/>
            <a:r>
              <a:rPr lang="ru-RU" sz="1600" dirty="0"/>
              <a:t>-администрация района;</a:t>
            </a:r>
          </a:p>
          <a:p>
            <a:pPr algn="just"/>
            <a:r>
              <a:rPr lang="ru-RU" sz="1600" dirty="0"/>
              <a:t>-финансовое управление Балаганского района;</a:t>
            </a:r>
          </a:p>
          <a:p>
            <a:pPr algn="just"/>
            <a:r>
              <a:rPr lang="ru-RU" sz="1600" dirty="0"/>
              <a:t>-контрольно-счетная палата муниципального образования Балаганский район;</a:t>
            </a:r>
          </a:p>
          <a:p>
            <a:pPr algn="just"/>
            <a:r>
              <a:rPr lang="ru-RU" sz="1600" dirty="0"/>
              <a:t>-главные распорядители (распорядители) бюджетных </a:t>
            </a:r>
            <a:r>
              <a:rPr lang="ru-RU" sz="1600" dirty="0" smtClean="0"/>
              <a:t>средств;</a:t>
            </a:r>
            <a:endParaRPr lang="ru-RU" sz="1600" dirty="0"/>
          </a:p>
          <a:p>
            <a:pPr algn="just"/>
            <a:r>
              <a:rPr lang="ru-RU" sz="1600" dirty="0"/>
              <a:t>-главные администраторы (администраторы) доходов районного бюджета;</a:t>
            </a:r>
          </a:p>
          <a:p>
            <a:pPr algn="just"/>
            <a:r>
              <a:rPr lang="ru-RU" sz="1600" dirty="0"/>
              <a:t>-главные администраторы (администраторы) источников финансирования дефицита районного бюджета;</a:t>
            </a:r>
          </a:p>
          <a:p>
            <a:pPr algn="just"/>
            <a:r>
              <a:rPr lang="ru-RU" sz="1600" dirty="0"/>
              <a:t>-получатели бюджетных </a:t>
            </a:r>
            <a:r>
              <a:rPr lang="ru-RU" sz="1600" dirty="0" smtClean="0"/>
              <a:t>средств.</a:t>
            </a:r>
            <a:endParaRPr lang="ru-RU" sz="1600" dirty="0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60648"/>
            <a:ext cx="74168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6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792088" cy="9361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874" y="4797152"/>
            <a:ext cx="3240360" cy="1800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9633" y="5084609"/>
            <a:ext cx="432048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Все участники бюджетного процесса муниципального образования Балаганский район имеют </a:t>
            </a:r>
            <a:r>
              <a:rPr lang="ru-RU" sz="1600" i="1" dirty="0" smtClean="0"/>
              <a:t>бюджетные </a:t>
            </a:r>
            <a:r>
              <a:rPr lang="ru-RU" sz="1600" i="1" dirty="0"/>
              <a:t>полномочия.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9633" y="6277962"/>
            <a:ext cx="494400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900" dirty="0" smtClean="0"/>
              <a:t>Дополнительную информацию </a:t>
            </a:r>
            <a:r>
              <a:rPr lang="ru-RU" sz="900" dirty="0"/>
              <a:t>о бюджетном процессе </a:t>
            </a:r>
            <a:r>
              <a:rPr lang="ru-RU" sz="900" dirty="0" smtClean="0"/>
              <a:t> смотреть по ссылке:</a:t>
            </a:r>
          </a:p>
          <a:p>
            <a:r>
              <a:rPr lang="en-US" sz="900" dirty="0">
                <a:hlinkClick r:id="rId4"/>
              </a:rPr>
              <a:t>http://www.adminbalagansk.ru/index.php?main_id=5&amp;part_id=9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220876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D84D-92E1-491A-B1E6-6CE61EA72AFC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729570"/>
            <a:ext cx="62646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u="sng" dirty="0" smtClean="0">
                <a:solidFill>
                  <a:srgbClr val="0070C0"/>
                </a:solidFill>
              </a:rPr>
              <a:t>Этапы составления,</a:t>
            </a:r>
          </a:p>
          <a:p>
            <a:pPr algn="ctr"/>
            <a:r>
              <a:rPr lang="ru-RU" sz="1400" b="1" i="1" u="sng" dirty="0" smtClean="0">
                <a:solidFill>
                  <a:srgbClr val="0070C0"/>
                </a:solidFill>
              </a:rPr>
              <a:t> утверждения и исполнения бюджета муниципального образования Балаганский район</a:t>
            </a:r>
            <a:endParaRPr lang="ru-RU" sz="1400" b="1" i="1" u="sng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60648"/>
            <a:ext cx="74168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6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792088" cy="9361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33526197"/>
              </p:ext>
            </p:extLst>
          </p:nvPr>
        </p:nvGraphicFramePr>
        <p:xfrm>
          <a:off x="395536" y="1556792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67744" y="5013176"/>
            <a:ext cx="633670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    </a:t>
            </a:r>
          </a:p>
          <a:p>
            <a:r>
              <a:rPr lang="ru-RU" sz="1100" dirty="0" smtClean="0"/>
              <a:t>Годовой отчет об исполнении районного бюджета  представляется в Думу Балаганского района для рассмотрения и утверждения не позднее 15 мая текущего года (ст.35 Положения о бюджетном процессе в муниципальном образовании Балаганский район).</a:t>
            </a:r>
          </a:p>
          <a:p>
            <a:endParaRPr lang="ru-RU" sz="1100" dirty="0" smtClean="0"/>
          </a:p>
          <a:p>
            <a:r>
              <a:rPr lang="ru-RU" sz="800" dirty="0" smtClean="0">
                <a:solidFill>
                  <a:srgbClr val="0070C0"/>
                </a:solidFill>
              </a:rPr>
              <a:t>Отчет </a:t>
            </a:r>
            <a:r>
              <a:rPr lang="ru-RU" sz="800" dirty="0" smtClean="0">
                <a:solidFill>
                  <a:srgbClr val="0070C0"/>
                </a:solidFill>
              </a:rPr>
              <a:t>об</a:t>
            </a:r>
            <a:r>
              <a:rPr lang="ru-RU" sz="800" dirty="0" smtClean="0">
                <a:solidFill>
                  <a:srgbClr val="0070C0"/>
                </a:solidFill>
              </a:rPr>
              <a:t> исполнении бюджета </a:t>
            </a:r>
            <a:r>
              <a:rPr lang="ru-RU" sz="800" dirty="0" smtClean="0">
                <a:solidFill>
                  <a:srgbClr val="0070C0"/>
                </a:solidFill>
              </a:rPr>
              <a:t>муниципального образования Балаганский район за 2020 год будет направлен в Думу Балаганского района в срок не позднее </a:t>
            </a:r>
            <a:r>
              <a:rPr lang="ru-RU" sz="800" dirty="0" smtClean="0">
                <a:solidFill>
                  <a:srgbClr val="0070C0"/>
                </a:solidFill>
              </a:rPr>
              <a:t>01.</a:t>
            </a:r>
            <a:r>
              <a:rPr lang="ru-RU" sz="800" dirty="0" smtClean="0">
                <a:solidFill>
                  <a:srgbClr val="0070C0"/>
                </a:solidFill>
              </a:rPr>
              <a:t>05.2021 </a:t>
            </a:r>
            <a:r>
              <a:rPr lang="ru-RU" sz="800" dirty="0" smtClean="0">
                <a:solidFill>
                  <a:srgbClr val="0070C0"/>
                </a:solidFill>
              </a:rPr>
              <a:t>года.</a:t>
            </a:r>
          </a:p>
          <a:p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6352004"/>
            <a:ext cx="712879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900" dirty="0"/>
              <a:t>Дополнительную информацию </a:t>
            </a:r>
            <a:r>
              <a:rPr lang="ru-RU" sz="900" dirty="0" smtClean="0"/>
              <a:t>об этапах составления, утверждения и исполнения бюджета  </a:t>
            </a:r>
            <a:r>
              <a:rPr lang="ru-RU" sz="900" dirty="0"/>
              <a:t>смотреть по ссылке:</a:t>
            </a:r>
          </a:p>
          <a:p>
            <a:r>
              <a:rPr lang="ru-RU" sz="900" dirty="0">
                <a:hlinkClick r:id="rId8" action="ppaction://hlinkfile"/>
              </a:rPr>
              <a:t>http://www.adminbalagansk.ru/index.php?main_id=5&amp;part_id=9</a:t>
            </a:r>
            <a:endParaRPr lang="ru-RU" sz="9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 со стрелкой вниз 4"/>
          <p:cNvSpPr/>
          <p:nvPr/>
        </p:nvSpPr>
        <p:spPr>
          <a:xfrm>
            <a:off x="353785" y="2197894"/>
            <a:ext cx="8544949" cy="702078"/>
          </a:xfrm>
          <a:prstGeom prst="downArrowCallout">
            <a:avLst>
              <a:gd name="adj1" fmla="val 92799"/>
              <a:gd name="adj2" fmla="val 62564"/>
              <a:gd name="adj3" fmla="val 25000"/>
              <a:gd name="adj4" fmla="val 64977"/>
            </a:avLst>
          </a:prstGeom>
          <a:solidFill>
            <a:srgbClr val="F3DED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Составление бюджета  муниципального образования Балаганский район осуществлялось с учетом:</a:t>
            </a:r>
            <a:endParaRPr lang="ru-RU" sz="1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00283831"/>
              </p:ext>
            </p:extLst>
          </p:nvPr>
        </p:nvGraphicFramePr>
        <p:xfrm>
          <a:off x="461796" y="2996952"/>
          <a:ext cx="8328925" cy="315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Рамка 1"/>
          <p:cNvSpPr/>
          <p:nvPr/>
        </p:nvSpPr>
        <p:spPr>
          <a:xfrm>
            <a:off x="0" y="0"/>
            <a:ext cx="9252520" cy="6858000"/>
          </a:xfrm>
          <a:prstGeom prst="frame">
            <a:avLst>
              <a:gd name="adj1" fmla="val 5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751344"/>
            <a:ext cx="7968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1100" b="1" dirty="0">
                <a:solidFill>
                  <a:srgbClr val="002060"/>
                </a:solidFill>
              </a:rPr>
              <a:t>Правовым основанием принятия проекта решения Думы о бюджете муниципального </a:t>
            </a:r>
            <a:r>
              <a:rPr lang="ru-RU" sz="1100" b="1" dirty="0" smtClean="0">
                <a:solidFill>
                  <a:srgbClr val="002060"/>
                </a:solidFill>
              </a:rPr>
              <a:t>     </a:t>
            </a:r>
          </a:p>
          <a:p>
            <a:pPr indent="534988" algn="just"/>
            <a:r>
              <a:rPr lang="ru-RU" sz="1100" b="1" dirty="0" smtClean="0">
                <a:solidFill>
                  <a:srgbClr val="002060"/>
                </a:solidFill>
              </a:rPr>
              <a:t>образования </a:t>
            </a:r>
            <a:r>
              <a:rPr lang="ru-RU" sz="1100" b="1" dirty="0">
                <a:solidFill>
                  <a:srgbClr val="002060"/>
                </a:solidFill>
              </a:rPr>
              <a:t>Балаганский район  на </a:t>
            </a:r>
            <a:r>
              <a:rPr lang="ru-RU" sz="1100" b="1" dirty="0" smtClean="0">
                <a:solidFill>
                  <a:srgbClr val="002060"/>
                </a:solidFill>
              </a:rPr>
              <a:t>2020 </a:t>
            </a:r>
            <a:r>
              <a:rPr lang="ru-RU" sz="1100" b="1" dirty="0">
                <a:solidFill>
                  <a:srgbClr val="002060"/>
                </a:solidFill>
              </a:rPr>
              <a:t>год и на плановый период </a:t>
            </a:r>
            <a:r>
              <a:rPr lang="ru-RU" sz="1100" b="1" dirty="0" smtClean="0">
                <a:solidFill>
                  <a:srgbClr val="002060"/>
                </a:solidFill>
              </a:rPr>
              <a:t>2021 </a:t>
            </a:r>
            <a:r>
              <a:rPr lang="ru-RU" sz="1100" b="1" dirty="0">
                <a:solidFill>
                  <a:srgbClr val="002060"/>
                </a:solidFill>
              </a:rPr>
              <a:t>и </a:t>
            </a:r>
            <a:r>
              <a:rPr lang="ru-RU" sz="1100" b="1" dirty="0" smtClean="0">
                <a:solidFill>
                  <a:srgbClr val="002060"/>
                </a:solidFill>
              </a:rPr>
              <a:t>2022 </a:t>
            </a:r>
            <a:r>
              <a:rPr lang="ru-RU" sz="1100" b="1" dirty="0">
                <a:solidFill>
                  <a:srgbClr val="002060"/>
                </a:solidFill>
              </a:rPr>
              <a:t>годов  являются:</a:t>
            </a:r>
          </a:p>
          <a:p>
            <a:pPr indent="355600" algn="just">
              <a:buFont typeface="Wingdings" pitchFamily="2" charset="2"/>
              <a:buChar char="ü"/>
            </a:pPr>
            <a:r>
              <a:rPr lang="ru-RU" sz="1100" b="1" dirty="0">
                <a:solidFill>
                  <a:srgbClr val="002060"/>
                </a:solidFill>
              </a:rPr>
              <a:t>статья 11 Бюджетного кодекса Российской Федерации;</a:t>
            </a:r>
          </a:p>
          <a:p>
            <a:pPr indent="355600" algn="just">
              <a:buFont typeface="Wingdings" pitchFamily="2" charset="2"/>
              <a:buChar char="ü"/>
            </a:pPr>
            <a:r>
              <a:rPr lang="ru-RU" sz="1100" b="1" dirty="0">
                <a:solidFill>
                  <a:srgbClr val="002060"/>
                </a:solidFill>
              </a:rPr>
              <a:t>статья 74 Устава муниципального образования Балаганский район;</a:t>
            </a:r>
          </a:p>
          <a:p>
            <a:pPr indent="355600" algn="just">
              <a:buFont typeface="Wingdings" pitchFamily="2" charset="2"/>
              <a:buChar char="ü"/>
            </a:pPr>
            <a:r>
              <a:rPr lang="ru-RU" sz="1100" b="1" dirty="0">
                <a:solidFill>
                  <a:srgbClr val="002060"/>
                </a:solidFill>
              </a:rPr>
              <a:t>статьи 18, 19, 20 Положения о бюджетном процессе в муниципальном образовании Балаганский район, утвержденного решением Думы Балаганского района от 27 июня 2016 года </a:t>
            </a:r>
            <a:r>
              <a:rPr lang="ru-RU" sz="1100" b="1" dirty="0" smtClean="0">
                <a:solidFill>
                  <a:srgbClr val="002060"/>
                </a:solidFill>
              </a:rPr>
              <a:t>7/6-РД.</a:t>
            </a:r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260648"/>
            <a:ext cx="74168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9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16632"/>
            <a:ext cx="792088" cy="9361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11775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D84D-92E1-491A-B1E6-6CE61EA72AFC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60648"/>
            <a:ext cx="74168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4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792088" cy="9361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323528" y="1030688"/>
            <a:ext cx="8424935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Районный бюджет сформирован на трехлетний бюджетный цикл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 и на плановый период 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2021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годов, что обеспечит стабильность и предсказуемость развития бюджетной системы муниципального образования Балаганский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район.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Основными целями районного бюджета в  реализации бюджетной и налоговой политики на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 и на плановый период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2021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2022 годов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является: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сохранение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сбалансированности и устойчивости бюджетной системы Балаганского района при безусловном исполнение принятых расходных обязательств районным бюджетом наиболее эффективным способом;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целенаправленная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работа органов местного самоуправления по увеличению налогового потенциала территории и задействование всех имеющихся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резервов.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Бюджетная политика в сфере расходов направлена на безусловное исполнение действующих расходных обязательств, в том числе с учетом их приоритизации и повышения эффективности использования финансовых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ресурсов.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 и на плановый период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2021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годов приоритетными направлениями являются следующие расходы районного бюджета: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заработная плата и начисления на выплаты по оплате труда;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оплата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коммунальных услуг;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социальное обеспечение населения.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Первоочередными направлениями финансирования являются: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прочие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выплаты по заработной плате;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приобретение услуг связи;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приобретение продуктов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питания;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приобретение горюче-смазочных материалов;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подготовке к предстоящему отопительному сезону;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расходы по финансированию для участия в государственных программах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Иркутской области.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2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3E84-108B-412E-A104-F475534BA09B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949165"/>
              </p:ext>
            </p:extLst>
          </p:nvPr>
        </p:nvGraphicFramePr>
        <p:xfrm>
          <a:off x="179512" y="1268760"/>
          <a:ext cx="4824536" cy="4721306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512168"/>
                <a:gridCol w="648072"/>
                <a:gridCol w="648072"/>
                <a:gridCol w="720080"/>
                <a:gridCol w="648072"/>
                <a:gridCol w="648072"/>
              </a:tblGrid>
              <a:tr h="610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Основные параметры районного бюджета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 год оценка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2020г</a:t>
                      </a:r>
                      <a:r>
                        <a:rPr lang="ru-RU" sz="9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Отклонение </a:t>
                      </a:r>
                      <a:r>
                        <a:rPr lang="ru-RU" sz="9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 года от 2019 года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2021г</a:t>
                      </a:r>
                      <a:r>
                        <a:rPr lang="ru-RU" sz="9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2022г</a:t>
                      </a:r>
                      <a:r>
                        <a:rPr lang="ru-RU" sz="9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5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6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6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Доходы,</a:t>
                      </a:r>
                      <a:r>
                        <a:rPr lang="ru-RU" sz="9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всего</a:t>
                      </a:r>
                      <a:endParaRPr lang="ru-RU" sz="9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595450,7</a:t>
                      </a:r>
                      <a:endParaRPr lang="ru-RU" sz="9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476012,6</a:t>
                      </a:r>
                      <a:endParaRPr lang="ru-RU" sz="9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-119438,1</a:t>
                      </a:r>
                      <a:endParaRPr lang="ru-RU" sz="9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460608,0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544819,7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3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числе:</a:t>
                      </a:r>
                      <a:endParaRPr lang="ru-RU" sz="9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1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-налоговые </a:t>
                      </a:r>
                      <a:r>
                        <a:rPr lang="ru-RU" sz="9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и неналоговые доходы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42436,6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43397,6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+961,0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43868,4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44772,0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22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-безвозмездные поступления,</a:t>
                      </a:r>
                      <a:r>
                        <a:rPr lang="ru-RU" sz="900" baseline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 всего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553014,1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432615,0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-120399,1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416739,6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500047,7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9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числе:</a:t>
                      </a:r>
                      <a:endParaRPr lang="ru-RU" sz="9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6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-МБТ из областного бюджета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552841,9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431869,3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-120972,6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416078,0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499386,1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6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-МБТ из</a:t>
                      </a:r>
                      <a:r>
                        <a:rPr lang="ru-RU" sz="9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бюджетов поселений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589,1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745,7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+156,6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661,6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661,6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6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-прочие безвозмездные поступления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566,9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-566,9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2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-возврат целевых</a:t>
                      </a:r>
                      <a:r>
                        <a:rPr lang="ru-RU" sz="9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субсидий, субвенций прошлых лет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-983,8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+983,8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30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Расходы, всего</a:t>
                      </a:r>
                      <a:endParaRPr lang="ru-RU" sz="9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605435,6</a:t>
                      </a:r>
                      <a:endParaRPr lang="ru-RU" sz="9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479266,6</a:t>
                      </a:r>
                      <a:endParaRPr lang="ru-RU" sz="9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-126169,0</a:t>
                      </a:r>
                      <a:endParaRPr lang="ru-RU" sz="9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463898,0</a:t>
                      </a:r>
                      <a:endParaRPr lang="ru-RU" sz="9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548176,7</a:t>
                      </a:r>
                      <a:endParaRPr lang="ru-RU" sz="9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6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Дефицит (-) /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профицит</a:t>
                      </a:r>
                      <a:r>
                        <a:rPr lang="ru-RU" sz="900" b="1" baseline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 (+)</a:t>
                      </a:r>
                      <a:endParaRPr lang="ru-RU" sz="9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-9984,9</a:t>
                      </a:r>
                      <a:endParaRPr lang="ru-RU" sz="9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-3254,0</a:t>
                      </a:r>
                      <a:endParaRPr lang="ru-RU" sz="9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-6730,9</a:t>
                      </a:r>
                      <a:endParaRPr lang="ru-RU" sz="9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-3290,0</a:t>
                      </a:r>
                      <a:endParaRPr lang="ru-RU" sz="9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-3357,0</a:t>
                      </a:r>
                      <a:endParaRPr lang="ru-RU" sz="9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52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Процент дефицита (к доходам без учета безвозмездных поступлений)</a:t>
                      </a:r>
                      <a:endParaRPr lang="ru-RU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23,5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7,5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7,5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7,5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395536" y="764704"/>
            <a:ext cx="8424936" cy="432048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Основные параметры  бюджета  муниципального образования Балаганский район на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2020 год и на плановый период 2021 и 2022 годов (тыс.рублей)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076056" y="1412776"/>
          <a:ext cx="3816424" cy="403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55576" y="260648"/>
            <a:ext cx="74168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7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720080" cy="8367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Прямоугольник 7"/>
          <p:cNvSpPr/>
          <p:nvPr/>
        </p:nvSpPr>
        <p:spPr>
          <a:xfrm>
            <a:off x="417173" y="6165304"/>
            <a:ext cx="7056784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900" dirty="0"/>
              <a:t>Дополнительную информацию о </a:t>
            </a:r>
            <a:r>
              <a:rPr lang="ru-RU" sz="900" dirty="0" smtClean="0"/>
              <a:t>бюджете муниципального образования Балаганский район </a:t>
            </a:r>
            <a:r>
              <a:rPr lang="ru-RU" sz="900" dirty="0"/>
              <a:t>смотреть по </a:t>
            </a:r>
            <a:r>
              <a:rPr lang="ru-RU" sz="900" dirty="0" smtClean="0"/>
              <a:t>ссылкам:</a:t>
            </a:r>
            <a:endParaRPr lang="ru-RU" sz="900" dirty="0"/>
          </a:p>
          <a:p>
            <a:r>
              <a:rPr lang="en-US" sz="900" dirty="0">
                <a:hlinkClick r:id="rId4"/>
              </a:rPr>
              <a:t>http://</a:t>
            </a:r>
            <a:r>
              <a:rPr lang="en-US" sz="900" dirty="0" smtClean="0">
                <a:hlinkClick r:id="rId4"/>
              </a:rPr>
              <a:t>www.adminbalagansk.ru/index.php?main_id=5</a:t>
            </a:r>
            <a:endParaRPr lang="ru-RU" sz="900" dirty="0" smtClean="0"/>
          </a:p>
          <a:p>
            <a:r>
              <a:rPr lang="en-US" sz="900" dirty="0">
                <a:hlinkClick r:id="rId5"/>
              </a:rPr>
              <a:t>http://</a:t>
            </a:r>
            <a:r>
              <a:rPr lang="en-US" sz="900" dirty="0" smtClean="0">
                <a:hlinkClick r:id="rId5"/>
              </a:rPr>
              <a:t>www.adminbalagansk.ru/index.php?main_id=35&amp;part_id=328&amp;type=rd&amp;year=2019</a:t>
            </a:r>
            <a:endParaRPr lang="ru-RU" sz="9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3E84-108B-412E-A104-F475534BA09B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6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51520" y="1052736"/>
          <a:ext cx="432048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716016" y="908720"/>
            <a:ext cx="4032448" cy="540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Доходная часть районного бюджета включает:</a:t>
            </a:r>
          </a:p>
          <a:p>
            <a:endParaRPr lang="ru-RU" sz="1400" u="sng" dirty="0" smtClean="0">
              <a:solidFill>
                <a:schemeClr val="tx1"/>
              </a:solidFill>
            </a:endParaRPr>
          </a:p>
          <a:p>
            <a:r>
              <a:rPr lang="ru-RU" sz="1100" u="sng" dirty="0" smtClean="0">
                <a:solidFill>
                  <a:schemeClr val="tx1"/>
                </a:solidFill>
              </a:rPr>
              <a:t>2020 год, всего 476012,6 тыс.рублей, в том числе :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-налоговые и неналоговые доходы  43397,6 тыс.рублей или 9,1 %;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-областные МБТ 431869,3 тыс.рублей или 90,7 %;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-МБТ  из бюджетов поселений 745,7 тыс.рублей или 0,2% от общей суммы планируемых доходов;</a:t>
            </a:r>
          </a:p>
          <a:p>
            <a:endParaRPr lang="ru-RU" sz="1100" u="sng" dirty="0" smtClean="0">
              <a:solidFill>
                <a:schemeClr val="tx1"/>
              </a:solidFill>
            </a:endParaRPr>
          </a:p>
          <a:p>
            <a:r>
              <a:rPr lang="ru-RU" sz="1100" u="sng" dirty="0" smtClean="0">
                <a:solidFill>
                  <a:schemeClr val="tx1"/>
                </a:solidFill>
              </a:rPr>
              <a:t>2021 год, всего 460608,0 тыс.рублей, в том числе : 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-налоговые и неналоговые доходы  43868,4 тыс.рублей или 9,5 % 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-областные МБТ 416078,0 тыс.рублей или 90,3 %;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-МБТ  из бюджетов поселений 661,6 тыс.рублей или 0,2% от общей суммы планируемых доходов;</a:t>
            </a:r>
          </a:p>
          <a:p>
            <a:endParaRPr lang="ru-RU" sz="1100" u="sng" dirty="0" smtClean="0">
              <a:solidFill>
                <a:schemeClr val="tx1"/>
              </a:solidFill>
            </a:endParaRPr>
          </a:p>
          <a:p>
            <a:r>
              <a:rPr lang="ru-RU" sz="1100" u="sng" dirty="0" smtClean="0">
                <a:solidFill>
                  <a:schemeClr val="tx1"/>
                </a:solidFill>
              </a:rPr>
              <a:t>2022 год, всего 544819,7 тыс.рублей, в том числе :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-налоговые и неналоговые доходы  44772,0 тыс.рублей или 8,2 %;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-областные МБТ 499386,1 тыс.рублей или 91,7 %;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-МБТ  из бюджетов поселений 661,6 тыс.рублей или 0,1% от общей суммы планируемых доходов;</a:t>
            </a: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260648"/>
            <a:ext cx="79928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5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648072" cy="7200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12427" y="6615354"/>
            <a:ext cx="731573" cy="108012"/>
          </a:xfrm>
        </p:spPr>
        <p:txBody>
          <a:bodyPr/>
          <a:lstStyle/>
          <a:p>
            <a:fld id="{55AF1F7F-51CA-4695-97CF-AA658D96E449}" type="slidenum">
              <a:rPr lang="ru-RU" smtClean="0">
                <a:solidFill>
                  <a:srgbClr val="002060"/>
                </a:solidFill>
              </a:rPr>
              <a:pPr/>
              <a:t>19</a:t>
            </a:fld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973923"/>
              </p:ext>
            </p:extLst>
          </p:nvPr>
        </p:nvGraphicFramePr>
        <p:xfrm>
          <a:off x="323528" y="1221433"/>
          <a:ext cx="8352927" cy="4904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226"/>
                <a:gridCol w="1001183"/>
                <a:gridCol w="1713518"/>
              </a:tblGrid>
              <a:tr h="433502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endParaRPr lang="ru-RU" sz="1100" dirty="0" smtClean="0"/>
                    </a:p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sz="1100" dirty="0" smtClean="0"/>
                        <a:t>Наименование </a:t>
                      </a:r>
                      <a:endParaRPr lang="ru-RU" sz="1100" dirty="0"/>
                    </a:p>
                  </a:txBody>
                  <a:tcPr marL="121920" marR="121920" marT="34290" marB="34290">
                    <a:lnR w="12700" cap="flat" cmpd="sng" algn="ctr">
                      <a:solidFill>
                        <a:srgbClr val="F1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Норматив (%)</a:t>
                      </a:r>
                      <a:endParaRPr lang="ru-RU" sz="900" dirty="0"/>
                    </a:p>
                  </a:txBody>
                  <a:tcPr marL="121920" marR="121920" marT="34290" marB="34290">
                    <a:lnL w="12700" cap="flat" cmpd="sng" algn="ctr">
                      <a:solidFill>
                        <a:srgbClr val="F1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  <a:p>
                      <a:pPr algn="ctr"/>
                      <a:r>
                        <a:rPr lang="ru-RU" sz="900" dirty="0" smtClean="0"/>
                        <a:t>Основание</a:t>
                      </a:r>
                      <a:endParaRPr lang="ru-RU" sz="900" dirty="0"/>
                    </a:p>
                  </a:txBody>
                  <a:tcPr marL="121920" marR="121920" marT="34290" marB="34290"/>
                </a:tc>
              </a:tr>
              <a:tr h="553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303" marR="54303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34,25/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31,25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Ст. 61.1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Бюджетного кодекса РФ, Закон Иркутской области №74-ОЗ от 22.10.2013г. «О межбюджетных трансфертах и нормативах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отчислений доходов  в местные бюджеты»</a:t>
                      </a:r>
                      <a:endParaRPr lang="ru-RU" sz="8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связи 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применением упрощенной системы налогообложения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303" marR="54303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</a:t>
                      </a:r>
                      <a:r>
                        <a:rPr lang="ru-RU" sz="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303" marR="54303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303" marR="54303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</a:t>
                      </a:r>
                      <a:r>
                        <a:rPr lang="ru-RU" sz="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пошлина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303" marR="54303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17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сельских поселений и межселенных территорий муниципальных районов, а также средства от продажи права на заключение договоров аренды указанных земельных участков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303" marR="54303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Ст. 62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Бюджетного кодекса РФ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3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Доходы от сдачи в аренду имущества, находящегося в оперативном управлении органов управления муниципальных районов и созданных ими учреждений (за исключением имущества муниципальных бюджетных и автономных учреждений)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303" marR="54303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303" marR="54303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5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Доходы от оказания платных услуг (работ)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303" marR="54303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5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 и которые расположены в границах сельских поселений и межселенных территорий муниципальных районов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303" marR="54303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3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303" marR="54303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50/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Ст.46</a:t>
                      </a:r>
                      <a:endParaRPr lang="ru-RU" sz="8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Бюджетного кодекса РФ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5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303" marR="54303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Ст. 62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Бюджетного кодекса РФ</a:t>
                      </a:r>
                      <a:endParaRPr lang="ru-RU" sz="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60648"/>
            <a:ext cx="79928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7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48072" cy="7200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1331640" y="57510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Формирование доходной части по налоговым и неналоговым доходам </a:t>
            </a:r>
            <a:r>
              <a:rPr lang="ru-RU" sz="1200" b="1" dirty="0">
                <a:solidFill>
                  <a:srgbClr val="FF0000"/>
                </a:solidFill>
              </a:rPr>
              <a:t>бюджета муниципального образования Балаганский район </a:t>
            </a:r>
            <a:r>
              <a:rPr lang="ru-RU" sz="1200" b="1" dirty="0" smtClean="0">
                <a:solidFill>
                  <a:srgbClr val="FF0000"/>
                </a:solidFill>
              </a:rPr>
              <a:t>осуществлялось с учетом следующих нормативов: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28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54109">
            <a:off x="178268" y="908489"/>
            <a:ext cx="2520280" cy="17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b="1" smtClean="0"/>
              <a:pPr/>
              <a:t>2</a:t>
            </a:fld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665693"/>
            <a:ext cx="6408712" cy="91810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002060"/>
                </a:solidFill>
              </a:rPr>
              <a:t>Бюджет для граждан </a:t>
            </a:r>
          </a:p>
          <a:p>
            <a:pPr algn="ctr"/>
            <a:r>
              <a:rPr lang="ru-RU" sz="1600" i="1" dirty="0" smtClean="0">
                <a:solidFill>
                  <a:srgbClr val="002060"/>
                </a:solidFill>
              </a:rPr>
              <a:t>«Бюджет муниципального образования Балаганский район на 2020 год и на плановый период 2021 и 2022 годов»</a:t>
            </a: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933" y="404664"/>
            <a:ext cx="8458539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 algn="ctr"/>
            <a:endParaRPr lang="ru-RU" dirty="0" smtClean="0"/>
          </a:p>
          <a:p>
            <a:pPr indent="177800" algn="ctr"/>
            <a:r>
              <a:rPr lang="ru-RU" b="1" dirty="0" smtClean="0">
                <a:solidFill>
                  <a:srgbClr val="FF0000"/>
                </a:solidFill>
              </a:rPr>
              <a:t>                             </a:t>
            </a:r>
          </a:p>
          <a:p>
            <a:pPr indent="177800" algn="ctr"/>
            <a:endParaRPr lang="ru-RU" b="1" dirty="0">
              <a:solidFill>
                <a:srgbClr val="FF0000"/>
              </a:solidFill>
            </a:endParaRPr>
          </a:p>
          <a:p>
            <a:pPr indent="177800" algn="ctr"/>
            <a:endParaRPr lang="ru-RU" b="1" dirty="0" smtClean="0">
              <a:solidFill>
                <a:srgbClr val="FF0000"/>
              </a:solidFill>
            </a:endParaRPr>
          </a:p>
          <a:p>
            <a:pPr indent="177800" algn="ctr"/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              Что такое «Бюджет для граждан?»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indent="355600" algn="just"/>
            <a:endParaRPr lang="ru-RU" sz="1400" i="1" dirty="0" smtClean="0"/>
          </a:p>
          <a:p>
            <a:pPr indent="355600" algn="just"/>
            <a:endParaRPr lang="ru-RU" sz="1400" i="1" dirty="0" smtClean="0"/>
          </a:p>
          <a:p>
            <a:pPr indent="355600" algn="just"/>
            <a:r>
              <a:rPr lang="ru-RU" sz="1400" i="1" dirty="0" smtClean="0"/>
              <a:t>                                    </a:t>
            </a:r>
            <a:r>
              <a:rPr lang="ru-RU" sz="1350" i="1" dirty="0" smtClean="0"/>
              <a:t>1.«Бюджет для граждан» по своему составу и структуре содержит основные положения решения Думы Балаганского района о бюджете муниципального образования Балаганский район на 2020 год и на плановый период 2021 и 2022 годов, в понятной форме  для широкого круга граждан (заинтересованных пользователей): школьников </a:t>
            </a:r>
            <a:r>
              <a:rPr lang="ru-RU" sz="1350" i="1" dirty="0"/>
              <a:t>и граждан пожилого возраста, врачей, педагогов и жителей с рабочими профессиями, студентов и молодых </a:t>
            </a:r>
            <a:r>
              <a:rPr lang="ru-RU" sz="1350" i="1" dirty="0" smtClean="0"/>
              <a:t>специалистов, работников культуры и образования. </a:t>
            </a:r>
          </a:p>
          <a:p>
            <a:pPr indent="355600" algn="just"/>
            <a:r>
              <a:rPr lang="ru-RU" sz="1350" i="1" dirty="0" smtClean="0"/>
              <a:t>2.Разработан для ознакомления граждан с:</a:t>
            </a:r>
          </a:p>
          <a:p>
            <a:pPr indent="355600" algn="just"/>
            <a:r>
              <a:rPr lang="ru-RU" sz="1350" i="1" dirty="0" smtClean="0"/>
              <a:t>-источниками доходов и обоснованием бюджетных расходов;</a:t>
            </a:r>
          </a:p>
          <a:p>
            <a:pPr indent="355600" algn="just"/>
            <a:r>
              <a:rPr lang="ru-RU" sz="1350" i="1" dirty="0" smtClean="0"/>
              <a:t>-основными и приоритетными направлениями бюджетной и налоговой политики  муниципального образования Балаганский район на указанный период, а также с целью вовлечения населения в обсуждение бюджетных решений.</a:t>
            </a:r>
          </a:p>
          <a:p>
            <a:pPr indent="355600" algn="just"/>
            <a:r>
              <a:rPr lang="ru-RU" sz="1350" i="1" dirty="0" smtClean="0"/>
              <a:t>3.Авторы при составлении презентации «Бюджет для граждан»  руководствовались достаточностью состава сведений для формирования у граждан представления о бюджете муниципального образования Балаганский район.</a:t>
            </a:r>
          </a:p>
          <a:p>
            <a:pPr indent="355600" algn="just"/>
            <a:r>
              <a:rPr lang="ru-RU" sz="1350" i="1" dirty="0" smtClean="0"/>
              <a:t>4. В данном проекте  в максимально  открытой и доступной форме для населения предлагается информация  о местонахождении </a:t>
            </a:r>
            <a:r>
              <a:rPr lang="ru-RU" sz="1350" i="1" dirty="0"/>
              <a:t>Б</a:t>
            </a:r>
            <a:r>
              <a:rPr lang="ru-RU" sz="1350" i="1" dirty="0" smtClean="0"/>
              <a:t>алаганского района и показателях его социально – экономического развития, формировании  бюджета муниципального образования  Балаганский район на период  очередной финансовый 2020 год и на плановый период  2021 и 2022  годов и планируемом использовании бюджетных средств в данном периоде.</a:t>
            </a:r>
          </a:p>
          <a:p>
            <a:pPr algn="just"/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260648"/>
            <a:ext cx="74168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8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798" y="173243"/>
            <a:ext cx="792088" cy="8640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12428" y="6615354"/>
            <a:ext cx="731573" cy="108012"/>
          </a:xfrm>
        </p:spPr>
        <p:txBody>
          <a:bodyPr/>
          <a:lstStyle/>
          <a:p>
            <a:fld id="{55AF1F7F-51CA-4695-97CF-AA658D96E449}" type="slidenum">
              <a:rPr lang="ru-RU" smtClean="0">
                <a:solidFill>
                  <a:srgbClr val="002060"/>
                </a:solidFill>
              </a:rPr>
              <a:pPr/>
              <a:t>20</a:t>
            </a:fld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764704"/>
            <a:ext cx="7920880" cy="2880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1D3DE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поступлений  по налоговым и неналоговым доходам в 2019 - 2022 годах  (тыс.рублей)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0" y="1268760"/>
          <a:ext cx="5640288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779912" y="1124744"/>
          <a:ext cx="5191778" cy="537926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657327"/>
                <a:gridCol w="764795"/>
                <a:gridCol w="708600"/>
                <a:gridCol w="764912"/>
                <a:gridCol w="610440"/>
                <a:gridCol w="685704"/>
              </a:tblGrid>
              <a:tr h="212389">
                <a:tc rowSpan="2">
                  <a:txBody>
                    <a:bodyPr/>
                    <a:lstStyle/>
                    <a:p>
                      <a:pPr algn="ctr"/>
                      <a:endParaRPr lang="ru-RU" sz="9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9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9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8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Оценка </a:t>
                      </a:r>
                      <a:r>
                        <a:rPr lang="ru-RU" sz="7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</a:t>
                      </a: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2019 </a:t>
                      </a: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года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отклонение </a:t>
                      </a:r>
                      <a:r>
                        <a:rPr lang="ru-RU" sz="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2020г. от 2019г.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095"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9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9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9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latin typeface="Arial" pitchFamily="34" charset="0"/>
                          <a:cs typeface="Arial" pitchFamily="34" charset="0"/>
                        </a:rPr>
                        <a:t>4=гр.3-гр.2</a:t>
                      </a:r>
                      <a:endParaRPr lang="ru-RU" sz="9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9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9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0631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Налоговые и неналоговые доходы,</a:t>
                      </a:r>
                      <a:r>
                        <a:rPr lang="ru-RU" sz="900" b="1" baseline="0" dirty="0" smtClean="0">
                          <a:latin typeface="Arial" pitchFamily="34" charset="0"/>
                          <a:cs typeface="Arial" pitchFamily="34" charset="0"/>
                        </a:rPr>
                        <a:t> всего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42436,6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43397,6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+961,0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43868,4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44772,0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2389">
                <a:tc gridSpan="6">
                  <a:txBody>
                    <a:bodyPr/>
                    <a:lstStyle/>
                    <a:p>
                      <a:pPr algn="l"/>
                      <a:r>
                        <a:rPr lang="ru-RU" sz="800" i="1" dirty="0" smtClean="0"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8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409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26080,2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29603,7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+3523,5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30986,2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32451,8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409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Налоги</a:t>
                      </a:r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 на совокупный доход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5044,0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4828,7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-215,3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2962,7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2400,3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7559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Государственная пошлина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950,0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850,0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-100,0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850,0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850,0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409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от использования имущества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1882,0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2211,9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+329,9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2211,7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2211,6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2118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Платежи при пользовании природными ресурсами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25,6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16,6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-9,0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16,9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17,4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409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Доходы от оказания платных</a:t>
                      </a:r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 услуг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5024,8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5140,7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+115,9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6094,9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6094,9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5887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Доходы от продажи материальных и нематериальных</a:t>
                      </a:r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 активов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532,8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246,0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-286,8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246,0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246,0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2118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Штрафы, санкции, возмещение ущерба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2899,1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500,0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-2399,1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500,0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500,0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4095">
                <a:tc>
                  <a:txBody>
                    <a:bodyPr/>
                    <a:lstStyle/>
                    <a:p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Прочие налоговые  доходы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-1,9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+1,9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83568" y="188640"/>
            <a:ext cx="79928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9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638944" cy="7018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3E84-108B-412E-A104-F475534BA09B}" type="slidenum">
              <a:rPr lang="ru-RU" smtClean="0"/>
              <a:pPr/>
              <a:t>21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340769"/>
          <a:ext cx="5832648" cy="5262278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944216"/>
                <a:gridCol w="864096"/>
                <a:gridCol w="720080"/>
                <a:gridCol w="864096"/>
                <a:gridCol w="720080"/>
                <a:gridCol w="720080"/>
              </a:tblGrid>
              <a:tr h="607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МБТ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 год оценка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2020г</a:t>
                      </a:r>
                      <a:r>
                        <a:rPr lang="ru-RU" sz="10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Отклонение 2020 года от 2019 года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2021г</a:t>
                      </a:r>
                      <a:r>
                        <a:rPr lang="ru-RU" sz="10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2022г.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</a:t>
                      </a:r>
                      <a:endParaRPr lang="ru-RU" sz="10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0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</a:t>
                      </a:r>
                      <a:endParaRPr lang="ru-RU" sz="10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0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5</a:t>
                      </a:r>
                      <a:endParaRPr lang="ru-RU" sz="10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6</a:t>
                      </a:r>
                      <a:endParaRPr lang="ru-RU" sz="10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39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МБТ из областного бюджета, всего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552841,9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431869,3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-120972,6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416078,0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499386,1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519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числе: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1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Дотации</a:t>
                      </a:r>
                      <a:r>
                        <a:rPr lang="ru-RU" sz="10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всего, в том  числе: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113507,4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98383,5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-15123,9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93718,9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98867,8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575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-на</a:t>
                      </a:r>
                      <a:r>
                        <a:rPr lang="ru-RU" sz="1000" baseline="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 выравнивание бюджетной обеспеченности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94364,2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98383,5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+4019,3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93718,9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98867,8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7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-на</a:t>
                      </a:r>
                      <a:r>
                        <a:rPr lang="ru-RU" sz="10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поддержку мер по обеспечению сбалансированности бюджетов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19143,2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-19143,2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1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Субсидии</a:t>
                      </a:r>
                      <a:r>
                        <a:rPr lang="ru-RU" sz="10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всего, в том  числе: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193230,9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112329,9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-80901,0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101356,7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179494,0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5363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-на выравнивание уровня бюджетной обеспеченности поселений 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30137,5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26611,4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-3026,1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32574,2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32323.4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3025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-на выплату денежного содержания с начислениями на нее главам, муниципальным служащим ОМСУ, тех.обеспечению и вспомогательному персоналу, работникам учреждений, находящихся в их ведении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21289,6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23284,5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+1994,9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23423,8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20117,1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390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Субвенции </a:t>
                      </a:r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всего, в том  числе: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246103,6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221155,9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-24947,7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221002,4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221024,3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6817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-прочие субвенции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233853,9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207499,9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-26354,0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207499,9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207499,9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395536" y="764704"/>
            <a:ext cx="8568952" cy="432048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План поступлений областных межбюджетных трансфертов в районный бюджет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2020 – 2022 годах (тыс.рублей)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66936" cy="701824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 flipH="1">
            <a:off x="4211960" y="188641"/>
            <a:ext cx="4680520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417875668"/>
              </p:ext>
            </p:extLst>
          </p:nvPr>
        </p:nvGraphicFramePr>
        <p:xfrm>
          <a:off x="6012160" y="1124745"/>
          <a:ext cx="295232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43608920"/>
              </p:ext>
            </p:extLst>
          </p:nvPr>
        </p:nvGraphicFramePr>
        <p:xfrm>
          <a:off x="6012160" y="3933057"/>
          <a:ext cx="295232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55576" y="260648"/>
            <a:ext cx="79928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3E84-108B-412E-A104-F475534BA09B}" type="slidenum">
              <a:rPr lang="ru-RU" smtClean="0"/>
              <a:pPr/>
              <a:t>22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052736"/>
          <a:ext cx="4752530" cy="5617386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152129"/>
                <a:gridCol w="720080"/>
                <a:gridCol w="720080"/>
                <a:gridCol w="720080"/>
                <a:gridCol w="720080"/>
                <a:gridCol w="720081"/>
              </a:tblGrid>
              <a:tr h="822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Наименование</a:t>
                      </a:r>
                      <a:endParaRPr lang="ru-RU" sz="9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2019 год оценка</a:t>
                      </a:r>
                      <a:endParaRPr lang="ru-RU" sz="9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j-lt"/>
                          <a:ea typeface="MS Mincho"/>
                          <a:cs typeface="Arial" pitchFamily="34" charset="0"/>
                        </a:rPr>
                        <a:t>2020г</a:t>
                      </a:r>
                      <a:r>
                        <a:rPr lang="ru-RU" sz="900" dirty="0" smtClean="0">
                          <a:latin typeface="+mj-lt"/>
                          <a:ea typeface="MS Mincho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Отклонение 2020 года от 2019 года</a:t>
                      </a:r>
                      <a:endParaRPr lang="ru-RU" sz="9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j-lt"/>
                          <a:ea typeface="MS Mincho"/>
                          <a:cs typeface="Arial" pitchFamily="34" charset="0"/>
                        </a:rPr>
                        <a:t>2021г</a:t>
                      </a:r>
                      <a:r>
                        <a:rPr lang="ru-RU" sz="900" dirty="0" smtClean="0">
                          <a:latin typeface="+mj-lt"/>
                          <a:ea typeface="MS Mincho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j-lt"/>
                          <a:ea typeface="MS Mincho"/>
                          <a:cs typeface="Arial" pitchFamily="34" charset="0"/>
                        </a:rPr>
                        <a:t>2022г</a:t>
                      </a:r>
                      <a:r>
                        <a:rPr lang="ru-RU" sz="900" dirty="0" smtClean="0">
                          <a:latin typeface="+mj-lt"/>
                          <a:ea typeface="MS Mincho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0" dirty="0">
                          <a:latin typeface="+mj-lt"/>
                          <a:ea typeface="MS Mincho"/>
                          <a:cs typeface="Arial" pitchFamily="34" charset="0"/>
                        </a:rPr>
                        <a:t>1</a:t>
                      </a:r>
                      <a:endParaRPr lang="ru-RU" sz="900" i="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0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900" i="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0" dirty="0" smtClean="0">
                          <a:latin typeface="+mj-lt"/>
                          <a:ea typeface="MS Mincho"/>
                          <a:cs typeface="Arial" pitchFamily="34" charset="0"/>
                        </a:rPr>
                        <a:t>3</a:t>
                      </a:r>
                      <a:endParaRPr lang="ru-RU" sz="900" i="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0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900" i="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0" dirty="0" smtClean="0">
                          <a:latin typeface="+mj-lt"/>
                          <a:ea typeface="MS Mincho"/>
                          <a:cs typeface="Arial" pitchFamily="34" charset="0"/>
                        </a:rPr>
                        <a:t>5</a:t>
                      </a:r>
                      <a:endParaRPr lang="ru-RU" sz="900" i="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0" dirty="0" smtClean="0">
                          <a:latin typeface="+mj-lt"/>
                          <a:ea typeface="MS Mincho"/>
                          <a:cs typeface="Arial" pitchFamily="34" charset="0"/>
                        </a:rPr>
                        <a:t>6</a:t>
                      </a:r>
                      <a:endParaRPr lang="ru-RU" sz="900" i="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02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j-lt"/>
                          <a:cs typeface="Arial" pitchFamily="34" charset="0"/>
                        </a:rPr>
                        <a:t>Общегосударственные</a:t>
                      </a:r>
                      <a:r>
                        <a:rPr lang="ru-RU" sz="900" baseline="0" dirty="0" smtClean="0">
                          <a:latin typeface="+mj-lt"/>
                          <a:cs typeface="Arial" pitchFamily="34" charset="0"/>
                        </a:rPr>
                        <a:t> вопросы</a:t>
                      </a:r>
                      <a:endParaRPr lang="ru-RU" sz="900" dirty="0">
                        <a:latin typeface="+mj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66466,6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66530,1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+ 63,5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65527,1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67226,8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6037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j-lt"/>
                          <a:cs typeface="Arial" pitchFamily="34" charset="0"/>
                        </a:rPr>
                        <a:t>Национальная безопасность и  правоохранительная</a:t>
                      </a:r>
                      <a:r>
                        <a:rPr lang="ru-RU" sz="900" baseline="0" dirty="0" smtClean="0">
                          <a:latin typeface="+mj-lt"/>
                          <a:cs typeface="Arial" pitchFamily="34" charset="0"/>
                        </a:rPr>
                        <a:t> деятельность</a:t>
                      </a:r>
                      <a:endParaRPr lang="ru-RU" sz="900" dirty="0">
                        <a:latin typeface="+mj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4809,8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5127,2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+ 317,4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5315,2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5511,4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782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j-lt"/>
                          <a:cs typeface="Arial" pitchFamily="34" charset="0"/>
                        </a:rPr>
                        <a:t>Национальная экономика</a:t>
                      </a:r>
                      <a:endParaRPr lang="ru-RU" sz="900" dirty="0">
                        <a:latin typeface="+mj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235,0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166,4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- 68,6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166,4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166,4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j-lt"/>
                          <a:cs typeface="Arial" pitchFamily="34" charset="0"/>
                        </a:rPr>
                        <a:t>Жилищно – коммунальное хозяйство</a:t>
                      </a:r>
                      <a:endParaRPr lang="ru-RU" sz="900" dirty="0">
                        <a:latin typeface="+mj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5084,6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795,4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- 4289,2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2625,2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2625,2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211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j-lt"/>
                          <a:cs typeface="Arial" pitchFamily="34" charset="0"/>
                        </a:rPr>
                        <a:t>Охрана окружающей среды</a:t>
                      </a:r>
                      <a:endParaRPr lang="ru-RU" sz="900" dirty="0">
                        <a:latin typeface="+mj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670,8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276,0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- 394,8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276,0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276,0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37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j-lt"/>
                          <a:cs typeface="Arial" pitchFamily="34" charset="0"/>
                        </a:rPr>
                        <a:t>Образование</a:t>
                      </a:r>
                      <a:endParaRPr lang="ru-RU" sz="900" dirty="0">
                        <a:latin typeface="+mj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435343,7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291181,8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- 144161,9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256906,2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257425,2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j-lt"/>
                          <a:cs typeface="Arial" pitchFamily="34" charset="0"/>
                        </a:rPr>
                        <a:t>Культура,</a:t>
                      </a:r>
                      <a:r>
                        <a:rPr lang="ru-RU" sz="900" baseline="0" dirty="0" smtClean="0">
                          <a:latin typeface="+mj-lt"/>
                          <a:cs typeface="Arial" pitchFamily="34" charset="0"/>
                        </a:rPr>
                        <a:t> кинематография</a:t>
                      </a:r>
                      <a:endParaRPr lang="ru-RU" sz="900" dirty="0">
                        <a:latin typeface="+mj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32086,3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30704,6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- 1381,7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38617,2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22757,6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58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j-lt"/>
                          <a:cs typeface="Arial" pitchFamily="34" charset="0"/>
                        </a:rPr>
                        <a:t>Социальная политика</a:t>
                      </a:r>
                      <a:endParaRPr lang="ru-RU" sz="900" dirty="0">
                        <a:latin typeface="+mj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13537,0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14899,2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+1362,2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15037,2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15181,2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j-lt"/>
                          <a:cs typeface="Arial" pitchFamily="34" charset="0"/>
                        </a:rPr>
                        <a:t>Физическая культура и спорт</a:t>
                      </a:r>
                      <a:endParaRPr lang="ru-RU" sz="900" dirty="0">
                        <a:latin typeface="+mj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5046,5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30592,0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+ 25545,5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31092,0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124580,6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j-lt"/>
                          <a:cs typeface="Arial" pitchFamily="34" charset="0"/>
                        </a:rPr>
                        <a:t>Средства массовой информации</a:t>
                      </a:r>
                      <a:endParaRPr lang="ru-RU" sz="900" dirty="0">
                        <a:latin typeface="+mj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2193,5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2091,5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- 102,0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2274,9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2337,1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58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j-lt"/>
                          <a:cs typeface="Arial" pitchFamily="34" charset="0"/>
                        </a:rPr>
                        <a:t>Межбюджетные трансферты</a:t>
                      </a:r>
                      <a:endParaRPr lang="ru-RU" sz="900" dirty="0">
                        <a:latin typeface="+mj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39961,8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36902,4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-3059,4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42538,7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j-lt"/>
                        </a:rPr>
                        <a:t>42739,3</a:t>
                      </a:r>
                      <a:endParaRPr lang="ru-RU" sz="8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202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+mj-lt"/>
                          <a:cs typeface="Arial" pitchFamily="34" charset="0"/>
                        </a:rPr>
                        <a:t>Итого расходов</a:t>
                      </a:r>
                      <a:endParaRPr lang="ru-RU" sz="900" b="1" dirty="0">
                        <a:latin typeface="+mj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+mj-lt"/>
                        </a:rPr>
                        <a:t>605435,6</a:t>
                      </a:r>
                      <a:endParaRPr lang="ru-RU" sz="800" b="1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+mj-lt"/>
                        </a:rPr>
                        <a:t>479266,6</a:t>
                      </a:r>
                      <a:endParaRPr lang="ru-RU" sz="800" b="1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+mj-lt"/>
                        </a:rPr>
                        <a:t>- 126169,0</a:t>
                      </a:r>
                      <a:endParaRPr lang="ru-RU" sz="800" b="1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+mj-lt"/>
                        </a:rPr>
                        <a:t>460376,1</a:t>
                      </a:r>
                      <a:endParaRPr lang="ru-RU" sz="800" b="1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+mj-lt"/>
                        </a:rPr>
                        <a:t>540826,8</a:t>
                      </a:r>
                      <a:endParaRPr lang="ru-RU" sz="800" b="1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323528" y="692696"/>
            <a:ext cx="8568952" cy="252000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Структура районного бюджета по  расходам в 2019 – 2022 годах (тыс.рублей)</a:t>
            </a: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0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860032" y="1196752"/>
          <a:ext cx="410445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55576" y="260648"/>
            <a:ext cx="79928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7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648072" cy="7647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56335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3E84-108B-412E-A104-F475534BA09B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1412777"/>
          <a:ext cx="8280922" cy="493625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754539"/>
                <a:gridCol w="842127"/>
                <a:gridCol w="912305"/>
                <a:gridCol w="771951"/>
              </a:tblGrid>
              <a:tr h="287430">
                <a:tc rowSpan="2"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/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2022год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430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1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62">
                <a:tc>
                  <a:txBody>
                    <a:bodyPr/>
                    <a:lstStyle/>
                    <a:p>
                      <a:pPr marL="0" indent="82550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«Развитие образования в Балаганском районе на 2019-2024 годы»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263275,0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257578,8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258038,1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62">
                <a:tc>
                  <a:txBody>
                    <a:bodyPr/>
                    <a:lstStyle/>
                    <a:p>
                      <a:pPr marL="0" indent="82550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«Развитие культуры и искусства в Балаганском районе на 2019-2024 годы»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59458,4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37698,6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23958,8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62">
                <a:tc>
                  <a:txBody>
                    <a:bodyPr/>
                    <a:lstStyle/>
                    <a:p>
                      <a:pPr marL="0" indent="82550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«Молодёжь муниципального образования Балаганский район на 2019-2024 годы»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55,4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55,4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55,4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543">
                <a:tc>
                  <a:txBody>
                    <a:bodyPr/>
                    <a:lstStyle/>
                    <a:p>
                      <a:pPr marL="0" indent="82550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«Устойчивое развитие сельских территорий в муниципальном образовании Балаганский район на 2019-2024 годы»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32151,8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33981,6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127420,2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8727">
                <a:tc>
                  <a:txBody>
                    <a:bodyPr/>
                    <a:lstStyle/>
                    <a:p>
                      <a:pPr marL="0" indent="82550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«Поддержка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развитие малого и среднего предпринимательства в муниципальном образовании Балаганский район на 2019-2024 годы»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3,9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3,9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3,9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543">
                <a:tc>
                  <a:txBody>
                    <a:bodyPr/>
                    <a:lstStyle/>
                    <a:p>
                      <a:pPr marL="0" indent="82550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«Повышение безопасности дорожного движения на территории муниципального образования Балаганский район на 2019-2024 годы»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543">
                <a:tc>
                  <a:txBody>
                    <a:bodyPr/>
                    <a:lstStyle/>
                    <a:p>
                      <a:pPr marL="0" indent="82550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«Аппаратно-программный комплекс «Безопасный город» в муниципальном образовании Балаганский район на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2020-2024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годы»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4044,6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4232,6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4520,1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543">
                <a:tc>
                  <a:txBody>
                    <a:bodyPr/>
                    <a:lstStyle/>
                    <a:p>
                      <a:pPr marL="0" indent="82550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«Противодействие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коррупции в муниципальном образовании Балаганский район на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2020-2024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годы»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30,0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9,0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543">
                <a:tc>
                  <a:txBody>
                    <a:bodyPr/>
                    <a:lstStyle/>
                    <a:p>
                      <a:pPr marL="0" indent="82550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«Профилактика правонарушений на территории муниципального образования Балаганский район на 2019-2024 годы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8,4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9,0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9,0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8727">
                <a:tc>
                  <a:txBody>
                    <a:bodyPr/>
                    <a:lstStyle/>
                    <a:p>
                      <a:pPr marL="0" indent="82550">
                        <a:spcAft>
                          <a:spcPts val="0"/>
                        </a:spcAft>
                      </a:pP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«Профилактика правонарушений среди несовершеннолетних на территории муниципального образования Балаганский район на 2019-2024 годы»</a:t>
                      </a:r>
                      <a:endParaRPr lang="ru-RU" sz="11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8,4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8,4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8,4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23528" y="836712"/>
            <a:ext cx="8496944" cy="3600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Муниципальные программы  муниципального образования Балаганский район (тыс.рублей)     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260648"/>
            <a:ext cx="79928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5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48072" cy="7018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3E84-108B-412E-A104-F475534BA09B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836711"/>
            <a:ext cx="8496944" cy="2880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Муниципальные программы муниципального образования Балаганский район (тыс.рублей) (продолжение)     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570192"/>
              </p:ext>
            </p:extLst>
          </p:nvPr>
        </p:nvGraphicFramePr>
        <p:xfrm>
          <a:off x="179512" y="1196749"/>
          <a:ext cx="8784976" cy="512757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107505"/>
                <a:gridCol w="877271"/>
                <a:gridCol w="888411"/>
                <a:gridCol w="911789"/>
              </a:tblGrid>
              <a:tr h="286715">
                <a:tc rowSpan="2"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/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715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1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027"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«Улучшение условий и охраны труда в муниципальном образовании Балаганский район  на 2019-2024 годы»</a:t>
                      </a:r>
                      <a:endParaRPr lang="ru-RU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458,4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526,4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526,4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985">
                <a:tc>
                  <a:txBody>
                    <a:bodyPr/>
                    <a:lstStyle/>
                    <a:p>
                      <a:pPr marL="0" indent="82550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«Защита окружающей среды в муниципальном образовании Балаганский район на 2019-2024 годы»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276,0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276,0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276,0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027">
                <a:tc>
                  <a:txBody>
                    <a:bodyPr/>
                    <a:lstStyle/>
                    <a:p>
                      <a:pPr marL="0" indent="82550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«Энергосбережение и повышение энергетической эффективности на территории  муниципального образования Балаганский район на 2019-2024 годы»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911,6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1051,1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1051,1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027">
                <a:tc>
                  <a:txBody>
                    <a:bodyPr/>
                    <a:lstStyle/>
                    <a:p>
                      <a:pPr marL="0" indent="82550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«Улучшение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качества жизни граждан пожилого возраста в муниципальном образовании Балаганский район на период 2019-2024 годы»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40,4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40,4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40,4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027">
                <a:tc>
                  <a:txBody>
                    <a:bodyPr/>
                    <a:lstStyle/>
                    <a:p>
                      <a:pPr marL="0" indent="82550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«Доступная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среда для инвалидов и маломобильных групп населения муниципального образования Балаганский район на 2019-2024 годы»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62,4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62,4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62,4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027">
                <a:tc>
                  <a:txBody>
                    <a:bodyPr/>
                    <a:lstStyle/>
                    <a:p>
                      <a:pPr marL="0" indent="82550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«Развитие физической культуры и спорта в муниципальном образовании Балаганский район на 2019-2024 годы»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289,0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789,0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789,0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7978">
                <a:tc>
                  <a:txBody>
                    <a:bodyPr/>
                    <a:lstStyle/>
                    <a:p>
                      <a:pPr marL="0" indent="82550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«Создание благоприятных условий в целях привлечения работников бюджетной сферы для работы на территории муниципального образования Балаганский район на 2019-2024 годы»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1200,0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1200,0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027">
                <a:tc>
                  <a:txBody>
                    <a:bodyPr/>
                    <a:lstStyle/>
                    <a:p>
                      <a:pPr marL="0" indent="82550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«Управление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муниципальными финансами муниципального образования Балаганский район на 2019-2024 годы»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101536,4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105194,5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105004,7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027">
                <a:tc>
                  <a:txBody>
                    <a:bodyPr/>
                    <a:lstStyle/>
                    <a:p>
                      <a:pPr marL="0" indent="82550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«Управление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муниципальным имуществом муниципального образования Балаганский район на 2019-2024 годы»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3491,0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4229,2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4229,2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447">
                <a:tc>
                  <a:txBody>
                    <a:bodyPr/>
                    <a:lstStyle/>
                    <a:p>
                      <a:pPr marL="0" indent="363538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  по муниципальным</a:t>
                      </a:r>
                      <a:r>
                        <a:rPr lang="ru-RU" sz="11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программам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466177,7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447067,3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527352,1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1447">
                <a:tc>
                  <a:txBody>
                    <a:bodyPr/>
                    <a:lstStyle/>
                    <a:p>
                      <a:pPr marL="0" indent="355600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Непрограммные направления деятельности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13088,9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13308,8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13474,8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993">
                <a:tc>
                  <a:txBody>
                    <a:bodyPr/>
                    <a:lstStyle/>
                    <a:p>
                      <a:pPr marL="0" indent="355600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Условно утвержденные расходы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3521,9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7349,8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 бюджет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479266,6</a:t>
                      </a:r>
                      <a:endParaRPr lang="ru-RU" sz="1100" b="1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463898,0</a:t>
                      </a:r>
                      <a:endParaRPr lang="ru-RU" sz="1100" b="1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548176,7</a:t>
                      </a:r>
                      <a:endParaRPr lang="ru-RU" sz="1100" b="1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55576" y="260648"/>
            <a:ext cx="79928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5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648072" cy="7018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214974" y="6381328"/>
            <a:ext cx="810144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900" dirty="0"/>
              <a:t>Дополнительную информацию </a:t>
            </a:r>
            <a:r>
              <a:rPr lang="ru-RU" sz="900" dirty="0" smtClean="0"/>
              <a:t>по муниципальным программам муниципального </a:t>
            </a:r>
            <a:r>
              <a:rPr lang="ru-RU" sz="900" dirty="0"/>
              <a:t>образования Балаганский район смотреть по </a:t>
            </a:r>
            <a:r>
              <a:rPr lang="ru-RU" sz="900" dirty="0" smtClean="0"/>
              <a:t>ссылке:</a:t>
            </a:r>
            <a:r>
              <a:rPr lang="en-US" sz="900" dirty="0"/>
              <a:t> </a:t>
            </a:r>
            <a:r>
              <a:rPr lang="en-US" sz="900" dirty="0">
                <a:hlinkClick r:id="rId4"/>
              </a:rPr>
              <a:t>http://www.adminbalagansk.ru/index.php?main_id=35&amp;part_id=328&amp;type=post&amp;year=2019</a:t>
            </a:r>
            <a:endParaRPr lang="ru-RU" sz="9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309320"/>
            <a:ext cx="442392" cy="365125"/>
          </a:xfrm>
        </p:spPr>
        <p:txBody>
          <a:bodyPr/>
          <a:lstStyle/>
          <a:p>
            <a:fld id="{55E6FC7B-EE36-47FF-94DB-C92BBF139E1E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620688"/>
            <a:ext cx="8352928" cy="5400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7905" y="674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620688"/>
            <a:ext cx="813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Муниципальная программа </a:t>
            </a: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«Развитие образования Балаганского района на 2019 – 2024 годы»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3059832" y="1340768"/>
            <a:ext cx="5784643" cy="2430270"/>
          </a:xfrm>
          <a:prstGeom prst="round1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u="sng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u="sng" dirty="0" smtClean="0">
                <a:solidFill>
                  <a:srgbClr val="002060"/>
                </a:solidFill>
              </a:rPr>
              <a:t>Подпрограммы муниципальной программы:</a:t>
            </a:r>
          </a:p>
          <a:p>
            <a:r>
              <a:rPr lang="ru-RU" sz="1100" dirty="0" smtClean="0">
                <a:solidFill>
                  <a:srgbClr val="002060"/>
                </a:solidFill>
              </a:rPr>
              <a:t>      Подпрограмма 1 «Развитие дошкольного образования Балаганского района на 2019-2024годы»;</a:t>
            </a:r>
          </a:p>
          <a:p>
            <a:r>
              <a:rPr lang="ru-RU" sz="1100" dirty="0" smtClean="0">
                <a:solidFill>
                  <a:srgbClr val="002060"/>
                </a:solidFill>
              </a:rPr>
              <a:t>      Подпрограмма 2 «Развитие общего образования Балаганского района на 2019-2024годы»;</a:t>
            </a:r>
          </a:p>
          <a:p>
            <a:r>
              <a:rPr lang="ru-RU" sz="1100" dirty="0" smtClean="0">
                <a:solidFill>
                  <a:srgbClr val="002060"/>
                </a:solidFill>
              </a:rPr>
              <a:t>      Подпрограмма 3 «Развитие дополнительного образования детей Балаганского района на 2019-2024 годы»;     </a:t>
            </a:r>
          </a:p>
          <a:p>
            <a:r>
              <a:rPr lang="ru-RU" sz="1100" dirty="0" smtClean="0">
                <a:solidFill>
                  <a:srgbClr val="002060"/>
                </a:solidFill>
              </a:rPr>
              <a:t>      Подпрограмма 4 «Отдых и оздоровление детей в муниципальном образовании Балаганский район на 2019-2024 годы»; </a:t>
            </a:r>
          </a:p>
          <a:p>
            <a:r>
              <a:rPr lang="ru-RU" sz="1100" dirty="0" smtClean="0">
                <a:solidFill>
                  <a:srgbClr val="002060"/>
                </a:solidFill>
              </a:rPr>
              <a:t>      Подпрограмма 5 «Совершенствование государственного управления в сфере образования на 2019-2024 годы»;</a:t>
            </a:r>
          </a:p>
          <a:p>
            <a:r>
              <a:rPr lang="ru-RU" sz="1100" dirty="0" smtClean="0">
                <a:solidFill>
                  <a:srgbClr val="002060"/>
                </a:solidFill>
              </a:rPr>
              <a:t>      Подпрограмма 6 «Безопасность образовательных учреждений в муниципальном образовании Балаганский район на 2019-2024 годы»</a:t>
            </a:r>
          </a:p>
          <a:p>
            <a:pPr algn="ctr"/>
            <a:endParaRPr lang="ru-RU" sz="1400" u="sng" dirty="0" smtClean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4077072"/>
            <a:ext cx="8352928" cy="26462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99D7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u="sng" dirty="0" smtClean="0">
                <a:solidFill>
                  <a:schemeClr val="tx1"/>
                </a:solidFill>
              </a:rPr>
              <a:t>Цели муниципальной программы: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      1.Повышение </a:t>
            </a:r>
            <a:r>
              <a:rPr lang="ru-RU" sz="1000" dirty="0" smtClean="0">
                <a:solidFill>
                  <a:schemeClr val="tx1"/>
                </a:solidFill>
              </a:rPr>
              <a:t>качества и уровня доступности услуг в сфере дошкольного, начального общего, основного общего, среднего общего, дополнительного образования в муниципальном </a:t>
            </a:r>
            <a:r>
              <a:rPr lang="ru-RU" sz="1000" dirty="0" smtClean="0">
                <a:solidFill>
                  <a:schemeClr val="tx1"/>
                </a:solidFill>
              </a:rPr>
              <a:t>образовании;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      2.Организация </a:t>
            </a:r>
            <a:r>
              <a:rPr lang="ru-RU" sz="1000" dirty="0" smtClean="0">
                <a:solidFill>
                  <a:schemeClr val="tx1"/>
                </a:solidFill>
              </a:rPr>
              <a:t>отдыха, оздоровления и занятости детей в муниципальном образовании Балаганский район;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     3</a:t>
            </a:r>
            <a:r>
              <a:rPr lang="ru-RU" sz="1000" dirty="0" smtClean="0">
                <a:solidFill>
                  <a:schemeClr val="tx1"/>
                </a:solidFill>
              </a:rPr>
              <a:t>. Повышение эффективности управления в сфере образования;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     4.Обеспечение </a:t>
            </a:r>
            <a:r>
              <a:rPr lang="ru-RU" sz="1000" dirty="0" smtClean="0">
                <a:solidFill>
                  <a:schemeClr val="tx1"/>
                </a:solidFill>
              </a:rPr>
              <a:t>безопасности обучающихся, воспитанников и работников образовательных  учреждений.</a:t>
            </a:r>
          </a:p>
          <a:p>
            <a:r>
              <a:rPr lang="ru-RU" sz="1000" b="1" u="sng" dirty="0" smtClean="0">
                <a:solidFill>
                  <a:schemeClr val="tx1"/>
                </a:solidFill>
              </a:rPr>
              <a:t>Задачи муниципальной программы:</a:t>
            </a:r>
            <a:r>
              <a:rPr lang="ru-RU" sz="10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      1.Обеспечение доступности и повышение качества предоставления дошкольного образования;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      2.Обеспечение доступности и повышение качества предоставления начального общего, основного общего и среднего общего образования;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      3.Повышение качества предоставления дополнительного образования детей в сфере образования;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      4.Организация отдыха, оздоровления и занятости детей;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      5. Создание благоприятных условий для развития сферы образования;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      6. Исполнение Распоряжений Министерства образования Иркутской области «О прогнозе средней заработной платы по Иркутской области в сфере образования»;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      7.Обеспечение антитеррористической и противопожарной безопасности</a:t>
            </a:r>
          </a:p>
          <a:p>
            <a:pPr algn="ctr"/>
            <a:endParaRPr lang="ru-RU" sz="1100" u="sng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2664296" cy="170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23528" y="2924944"/>
            <a:ext cx="28083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Объем финансирования муниципальной программы по годам (тыс.рублей): </a:t>
            </a:r>
          </a:p>
          <a:p>
            <a:pPr algn="ctr" fontAlgn="ctr"/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2020г. – 263275,0</a:t>
            </a:r>
          </a:p>
          <a:p>
            <a:pPr algn="ctr" fontAlgn="ctr"/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2021г. -  257578,8</a:t>
            </a:r>
          </a:p>
          <a:p>
            <a:pPr algn="ctr" fontAlgn="ctr"/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2022г. -  258038,1</a:t>
            </a:r>
          </a:p>
        </p:txBody>
      </p: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260648"/>
            <a:ext cx="79928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13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648072" cy="7018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29914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620688"/>
            <a:ext cx="8352928" cy="5400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7905" y="674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620688"/>
            <a:ext cx="7872875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Муниципальная программа </a:t>
            </a:r>
          </a:p>
          <a:p>
            <a:pPr algn="ctr" font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«Развитие культуры и искусства в Балаганском районе на 2019 - 2024 годы»</a:t>
            </a:r>
          </a:p>
          <a:p>
            <a:pPr algn="ctr"/>
            <a:endParaRPr lang="ru-RU" sz="1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3933056"/>
            <a:ext cx="5112568" cy="28083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u="sng" dirty="0" smtClean="0"/>
          </a:p>
          <a:p>
            <a:r>
              <a:rPr lang="ru-RU" sz="1100" b="1" u="sng" dirty="0" smtClean="0">
                <a:solidFill>
                  <a:schemeClr val="accent2">
                    <a:lumMod val="75000"/>
                  </a:schemeClr>
                </a:solidFill>
              </a:rPr>
              <a:t>Цель муниципальной программы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pPr indent="177800" algn="just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</a:rPr>
              <a:t>Создание условий для реализации каждым жителем Балаганского района его творческого потенциала</a:t>
            </a:r>
            <a:endParaRPr lang="ru-RU" sz="1100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sz="1100" u="sng" dirty="0" smtClean="0">
              <a:solidFill>
                <a:srgbClr val="7030A0"/>
              </a:solidFill>
            </a:endParaRPr>
          </a:p>
          <a:p>
            <a:r>
              <a:rPr lang="ru-RU" sz="1100" b="1" u="sng" dirty="0" smtClean="0">
                <a:solidFill>
                  <a:schemeClr val="accent2">
                    <a:lumMod val="75000"/>
                  </a:schemeClr>
                </a:solidFill>
              </a:rPr>
              <a:t>Задачи муниципальной программы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pPr algn="just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</a:rPr>
              <a:t>   1.Повышение качества предоставления библиотечных услуг населению; </a:t>
            </a:r>
          </a:p>
          <a:p>
            <a:pPr algn="just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</a:rPr>
              <a:t>   2. Повышение качества предоставления музейных услуг населению; </a:t>
            </a:r>
          </a:p>
          <a:p>
            <a:pPr algn="just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</a:rPr>
              <a:t>   3. Повышение качества и разнообразия культурно-досуговых мероприятий;</a:t>
            </a:r>
          </a:p>
          <a:p>
            <a:pPr algn="just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</a:rPr>
              <a:t>   4. Повышение качества предоставления дополнительного образования детей в сфере культуры; </a:t>
            </a:r>
          </a:p>
          <a:p>
            <a:pPr algn="just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</a:rPr>
              <a:t>   5. Повышение эффективности управления в сфере культуры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995936" y="1340768"/>
            <a:ext cx="4824536" cy="295232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1D3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u="sng" dirty="0" smtClean="0">
              <a:solidFill>
                <a:srgbClr val="002060"/>
              </a:solidFill>
            </a:endParaRPr>
          </a:p>
          <a:p>
            <a:pPr algn="ctr"/>
            <a:endParaRPr lang="ru-RU" sz="1600" b="1" u="sng" dirty="0" smtClean="0">
              <a:solidFill>
                <a:srgbClr val="002060"/>
              </a:solidFill>
            </a:endParaRPr>
          </a:p>
          <a:p>
            <a:pPr algn="ctr"/>
            <a:endParaRPr lang="ru-RU" sz="1600" b="1" u="sng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b="1" u="sng" dirty="0" smtClean="0">
                <a:solidFill>
                  <a:srgbClr val="002060"/>
                </a:solidFill>
              </a:rPr>
              <a:t>Подпрограммы муниципальной программы:</a:t>
            </a:r>
          </a:p>
          <a:p>
            <a:r>
              <a:rPr lang="ru-RU" sz="1100" dirty="0" smtClean="0"/>
              <a:t>   </a:t>
            </a:r>
            <a:r>
              <a:rPr lang="ru-RU" sz="1100" dirty="0" smtClean="0">
                <a:solidFill>
                  <a:srgbClr val="002060"/>
                </a:solidFill>
              </a:rPr>
              <a:t>Подпрограмма  1 «Библиотечное дело в муниципальном образовании Балаганский район на 2019-2024 годы»;</a:t>
            </a:r>
          </a:p>
          <a:p>
            <a:r>
              <a:rPr lang="ru-RU" sz="1100" dirty="0" smtClean="0">
                <a:solidFill>
                  <a:srgbClr val="002060"/>
                </a:solidFill>
              </a:rPr>
              <a:t>    Подпрограмма 2 «Музейное дело в муниципальном образовании Балаганский район на 2019-2024 годы»;</a:t>
            </a:r>
          </a:p>
          <a:p>
            <a:r>
              <a:rPr lang="ru-RU" sz="1100" dirty="0" smtClean="0">
                <a:solidFill>
                  <a:srgbClr val="002060"/>
                </a:solidFill>
              </a:rPr>
              <a:t>    Подпрограмма 3 «Культурный досуг населения в муниципальном образовании Балаганский район на 2019-2024 годы»;</a:t>
            </a:r>
          </a:p>
          <a:p>
            <a:r>
              <a:rPr lang="ru-RU" sz="1100" dirty="0" smtClean="0">
                <a:solidFill>
                  <a:srgbClr val="002060"/>
                </a:solidFill>
              </a:rPr>
              <a:t>    Подпрограмма 4 «Дополнительное образование детей в сфере культуры в муниципальном образовании Балаганский район на 2019-2024 годы»;</a:t>
            </a:r>
          </a:p>
          <a:p>
            <a:r>
              <a:rPr lang="ru-RU" sz="1100" dirty="0" smtClean="0">
                <a:solidFill>
                  <a:srgbClr val="002060"/>
                </a:solidFill>
              </a:rPr>
              <a:t>    Подпрограмма 5 «Совершенствование государственного управления в сфере культуры в муниципальном образовании Балаганский район на 2019-2024 годы»;</a:t>
            </a:r>
          </a:p>
          <a:p>
            <a:r>
              <a:rPr lang="ru-RU" sz="1100" dirty="0" smtClean="0">
                <a:solidFill>
                  <a:srgbClr val="002060"/>
                </a:solidFill>
              </a:rPr>
              <a:t>    Подпрограмма 6 «Хозяйственная деятельность учреждений культуры в муниципальном образовании Балаганский район на 2020 -2024 годы»</a:t>
            </a:r>
          </a:p>
          <a:p>
            <a:pPr algn="ctr"/>
            <a:endParaRPr lang="ru-RU" sz="1600" b="1" u="sng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996952"/>
            <a:ext cx="33123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Объем финансирования муниципальной программы  по годам (тыс.рублей):</a:t>
            </a:r>
          </a:p>
          <a:p>
            <a:pPr algn="ctr" fontAlgn="ctr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2020 г.- 59458,4</a:t>
            </a:r>
          </a:p>
          <a:p>
            <a:pPr algn="ctr" fontAlgn="ctr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2021 г.- 37698,6</a:t>
            </a:r>
          </a:p>
          <a:p>
            <a:pPr algn="ctr" fontAlgn="ctr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2022 г.- 23958,8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260648"/>
            <a:ext cx="79928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12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48072" cy="7018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2736304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221088"/>
            <a:ext cx="187220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5157192"/>
            <a:ext cx="1636961" cy="126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«Ночь искусств» в музе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72600" y="3789040"/>
            <a:ext cx="1584175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3200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620688"/>
            <a:ext cx="8352928" cy="5400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7905" y="674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620688"/>
            <a:ext cx="7872875" cy="46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Муниципальная программа </a:t>
            </a:r>
          </a:p>
          <a:p>
            <a:pPr algn="ctr" font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Молодёжь муниципального образования Балаганский район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на 2019 - 2024 годы»</a:t>
            </a:r>
          </a:p>
          <a:p>
            <a:pPr algn="ctr"/>
            <a:endParaRPr lang="ru-RU" sz="1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4149080"/>
            <a:ext cx="7560840" cy="248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u="sng" dirty="0" smtClean="0"/>
          </a:p>
          <a:p>
            <a:pPr algn="just"/>
            <a:r>
              <a:rPr lang="ru-RU" sz="1100" u="sng" dirty="0" smtClean="0">
                <a:solidFill>
                  <a:srgbClr val="0070C0"/>
                </a:solidFill>
              </a:rPr>
              <a:t>Цель муниципальной программы</a:t>
            </a:r>
            <a:r>
              <a:rPr lang="ru-RU" sz="1100" dirty="0" smtClean="0">
                <a:solidFill>
                  <a:srgbClr val="0070C0"/>
                </a:solidFill>
              </a:rPr>
              <a:t>:</a:t>
            </a:r>
          </a:p>
          <a:p>
            <a:pPr algn="just"/>
            <a:r>
              <a:rPr lang="ru-RU" sz="1100" dirty="0" smtClean="0">
                <a:solidFill>
                  <a:srgbClr val="0070C0"/>
                </a:solidFill>
              </a:rPr>
              <a:t>     Реализация приоритетных направлений Стратегии государственной молодежной политики в Балаганского района</a:t>
            </a:r>
          </a:p>
          <a:p>
            <a:pPr algn="just"/>
            <a:r>
              <a:rPr lang="ru-RU" sz="1100" u="sng" dirty="0" smtClean="0">
                <a:solidFill>
                  <a:srgbClr val="0070C0"/>
                </a:solidFill>
              </a:rPr>
              <a:t>Задачи муниципальной программы</a:t>
            </a:r>
            <a:r>
              <a:rPr lang="ru-RU" sz="1100" dirty="0" smtClean="0">
                <a:solidFill>
                  <a:srgbClr val="0070C0"/>
                </a:solidFill>
              </a:rPr>
              <a:t>: </a:t>
            </a:r>
          </a:p>
          <a:p>
            <a:pPr algn="just"/>
            <a:r>
              <a:rPr lang="ru-RU" sz="1100" dirty="0" smtClean="0">
                <a:solidFill>
                  <a:srgbClr val="0070C0"/>
                </a:solidFill>
              </a:rPr>
              <a:t>    1.Качественное развитие потенциала и воспитание молодежи;</a:t>
            </a:r>
          </a:p>
          <a:p>
            <a:pPr algn="just"/>
            <a:r>
              <a:rPr lang="ru-RU" sz="1100" dirty="0" smtClean="0">
                <a:solidFill>
                  <a:srgbClr val="0070C0"/>
                </a:solidFill>
              </a:rPr>
              <a:t>    2.Повышение эффективности реализации государственной молодежной политики;   </a:t>
            </a:r>
          </a:p>
          <a:p>
            <a:pPr algn="just"/>
            <a:r>
              <a:rPr lang="ru-RU" sz="1100" dirty="0" smtClean="0">
                <a:solidFill>
                  <a:srgbClr val="0070C0"/>
                </a:solidFill>
              </a:rPr>
              <a:t>    3.Патриотическое воспитание детей и молодежи муниципального образования Балаганский район;  </a:t>
            </a:r>
          </a:p>
          <a:p>
            <a:pPr algn="just"/>
            <a:r>
              <a:rPr lang="ru-RU" sz="1100" dirty="0" smtClean="0">
                <a:solidFill>
                  <a:srgbClr val="0070C0"/>
                </a:solidFill>
              </a:rPr>
              <a:t>    4.Сокращение масштабов немедицинского потребления наркотических и психотропных веществ, формирование негативного отношения к незаконному обороту и потреблению наркотиков и существенное снижение спроса на них; </a:t>
            </a:r>
          </a:p>
          <a:p>
            <a:pPr algn="just"/>
            <a:r>
              <a:rPr lang="ru-RU" sz="1100" dirty="0" smtClean="0">
                <a:solidFill>
                  <a:srgbClr val="0070C0"/>
                </a:solidFill>
              </a:rPr>
              <a:t>   </a:t>
            </a:r>
            <a:r>
              <a:rPr lang="ru-RU" sz="1100" dirty="0" smtClean="0">
                <a:solidFill>
                  <a:srgbClr val="0070C0"/>
                </a:solidFill>
              </a:rPr>
              <a:t> 5.Профилактика </a:t>
            </a:r>
            <a:r>
              <a:rPr lang="ru-RU" sz="1100" dirty="0" smtClean="0">
                <a:solidFill>
                  <a:srgbClr val="0070C0"/>
                </a:solidFill>
              </a:rPr>
              <a:t>туберкулеза среди населения муниципального образования Балаганский район</a:t>
            </a:r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260648"/>
            <a:ext cx="79928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14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48072" cy="7018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23042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79512" y="2780928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200" b="1" dirty="0" smtClean="0">
                <a:solidFill>
                  <a:srgbClr val="002060"/>
                </a:solidFill>
              </a:rPr>
              <a:t>Объем финансирования муниципальной программы  по годам (тыс.рублей):</a:t>
            </a:r>
          </a:p>
          <a:p>
            <a:pPr algn="ctr" fontAlgn="ctr"/>
            <a:r>
              <a:rPr lang="ru-RU" sz="1200" b="1" dirty="0" smtClean="0">
                <a:solidFill>
                  <a:srgbClr val="002060"/>
                </a:solidFill>
              </a:rPr>
              <a:t>2020 г.- 55,4</a:t>
            </a:r>
          </a:p>
          <a:p>
            <a:pPr algn="ctr" fontAlgn="ctr"/>
            <a:r>
              <a:rPr lang="ru-RU" sz="1200" b="1" dirty="0" smtClean="0">
                <a:solidFill>
                  <a:srgbClr val="002060"/>
                </a:solidFill>
              </a:rPr>
              <a:t>2021 г.- 55,4</a:t>
            </a:r>
          </a:p>
          <a:p>
            <a:pPr algn="ctr" fontAlgn="ctr"/>
            <a:r>
              <a:rPr lang="ru-RU" sz="1200" b="1" dirty="0" smtClean="0">
                <a:solidFill>
                  <a:srgbClr val="002060"/>
                </a:solidFill>
              </a:rPr>
              <a:t>2022 г.- 55,4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707904" y="1196752"/>
            <a:ext cx="5256584" cy="331236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1D3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u="sng" dirty="0" smtClean="0">
              <a:solidFill>
                <a:srgbClr val="002060"/>
              </a:solidFill>
            </a:endParaRPr>
          </a:p>
          <a:p>
            <a:pPr algn="ctr"/>
            <a:endParaRPr lang="ru-RU" sz="1200" b="1" u="sng" dirty="0" smtClean="0">
              <a:solidFill>
                <a:srgbClr val="002060"/>
              </a:solidFill>
            </a:endParaRPr>
          </a:p>
          <a:p>
            <a:pPr algn="ctr"/>
            <a:endParaRPr lang="ru-RU" sz="1200" b="1" u="sng" dirty="0" smtClean="0">
              <a:solidFill>
                <a:srgbClr val="002060"/>
              </a:solidFill>
            </a:endParaRPr>
          </a:p>
          <a:p>
            <a:pPr algn="ctr"/>
            <a:endParaRPr lang="ru-RU" sz="1200" b="1" u="sng" dirty="0" smtClean="0">
              <a:solidFill>
                <a:srgbClr val="002060"/>
              </a:solidFill>
            </a:endParaRPr>
          </a:p>
          <a:p>
            <a:pPr algn="ctr"/>
            <a:r>
              <a:rPr lang="ru-RU" sz="1200" b="1" u="sng" dirty="0" smtClean="0">
                <a:solidFill>
                  <a:srgbClr val="002060"/>
                </a:solidFill>
              </a:rPr>
              <a:t>Подпрограммы муниципальной программы: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     Подпрограмма 1 «Профилактика ВИЧ - инфекции в муниципальном образовании Балаганский район на 2019-2024 годы»;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     Подпрограмма 2 «Комплексные меры противодействия злоупотреблению наркотическими средствами, психотропными веществами и их незаконному обороту на территории муниципального образования Балаганский район на 2019-2024 годы»;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     Подпрограмма 3 «Патриотическое воспитание детей и молодёжи в муниципальном образовании Балаганский район на 2019-2024 годы»;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     Подпрограмма 4 «Профилактика туберкулеза в муниципальном образовании Балаганский район на 2019-2024 годы»</a:t>
            </a:r>
          </a:p>
          <a:p>
            <a:pPr algn="ctr"/>
            <a:endParaRPr lang="ru-RU" sz="1200" b="1" u="sng" dirty="0" smtClean="0">
              <a:solidFill>
                <a:srgbClr val="002060"/>
              </a:solidFill>
            </a:endParaRPr>
          </a:p>
          <a:p>
            <a:endParaRPr lang="ru-RU" sz="1200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38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692696"/>
            <a:ext cx="8352928" cy="7560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7905" y="674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620688"/>
            <a:ext cx="8016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Муниципальная программа </a:t>
            </a:r>
          </a:p>
          <a:p>
            <a:pPr algn="ctr" font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«Устойчивое развитие сельских территорий в муниципальном образовании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Балаганский район на 2019 - 2024 годы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endParaRPr lang="ru-RU" sz="1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872" y="1484784"/>
            <a:ext cx="5544616" cy="17281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u="sng" dirty="0" smtClean="0"/>
          </a:p>
          <a:p>
            <a:pPr algn="just"/>
            <a:r>
              <a:rPr lang="ru-RU" sz="1100" b="1" u="sng" dirty="0" smtClean="0">
                <a:solidFill>
                  <a:srgbClr val="0070C0"/>
                </a:solidFill>
              </a:rPr>
              <a:t>Цель муниципальной программы:</a:t>
            </a:r>
          </a:p>
          <a:p>
            <a:pPr algn="just"/>
            <a:r>
              <a:rPr lang="ru-RU" sz="1100" b="1" dirty="0" smtClean="0">
                <a:solidFill>
                  <a:srgbClr val="0070C0"/>
                </a:solidFill>
              </a:rPr>
              <a:t>      Создание комфортных условий жизнедеятельности в сельской местности </a:t>
            </a:r>
          </a:p>
          <a:p>
            <a:r>
              <a:rPr lang="ru-RU" sz="1100" b="1" u="sng" dirty="0" smtClean="0">
                <a:solidFill>
                  <a:srgbClr val="0070C0"/>
                </a:solidFill>
              </a:rPr>
              <a:t>Задачи муниципальной программы</a:t>
            </a:r>
            <a:r>
              <a:rPr lang="ru-RU" sz="1100" b="1" dirty="0" smtClean="0">
                <a:solidFill>
                  <a:srgbClr val="0070C0"/>
                </a:solidFill>
              </a:rPr>
              <a:t>: </a:t>
            </a:r>
          </a:p>
          <a:p>
            <a:r>
              <a:rPr lang="ru-RU" sz="1100" b="1" dirty="0" smtClean="0">
                <a:solidFill>
                  <a:srgbClr val="0070C0"/>
                </a:solidFill>
              </a:rPr>
              <a:t>     1.Создание системы обеспечения жильем проживающих и желающих прожить в сельской местности и закрепление в сельской местности молодых семей и молодых специалистов;</a:t>
            </a:r>
          </a:p>
          <a:p>
            <a:r>
              <a:rPr lang="ru-RU" sz="1100" b="1" dirty="0" smtClean="0">
                <a:solidFill>
                  <a:srgbClr val="0070C0"/>
                </a:solidFill>
              </a:rPr>
              <a:t>     2.Строительство, реконструкция, капитальный ремонт объектов социальной инфраструктуры</a:t>
            </a:r>
            <a:endParaRPr lang="ru-RU" sz="1100" dirty="0" smtClean="0">
              <a:solidFill>
                <a:srgbClr val="0070C0"/>
              </a:solidFill>
            </a:endParaRPr>
          </a:p>
          <a:p>
            <a:pPr algn="just"/>
            <a:endParaRPr lang="ru-RU" sz="1400" b="1" dirty="0" smtClean="0">
              <a:solidFill>
                <a:srgbClr val="7030A0"/>
              </a:solidFill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260648"/>
            <a:ext cx="79928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14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48072" cy="7018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578" name="Picture 2" descr="https://spravedlivo.center/fotocatalog/37436570_xl_734k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5"/>
            <a:ext cx="1872208" cy="108012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51520" y="3573016"/>
            <a:ext cx="8688965" cy="6480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</a:t>
            </a:r>
          </a:p>
          <a:p>
            <a:pPr algn="ctr" font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«Поддержка и развитие малого и среднего предпринимательства в муниципальном образовании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Балаганский район на 2019 - 2024 годы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4293096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100" b="1" u="sng" dirty="0" smtClean="0">
                <a:solidFill>
                  <a:srgbClr val="C00000"/>
                </a:solidFill>
              </a:rPr>
              <a:t>Цель муниципальной программы</a:t>
            </a:r>
            <a:r>
              <a:rPr lang="ru-RU" sz="1100" dirty="0" smtClean="0">
                <a:solidFill>
                  <a:srgbClr val="C00000"/>
                </a:solidFill>
              </a:rPr>
              <a:t>: Создание благоприятных условий для развития малого и среднего предпринимательства на территории Балаганского района</a:t>
            </a:r>
          </a:p>
          <a:p>
            <a:pPr algn="just"/>
            <a:r>
              <a:rPr lang="ru-RU" sz="1100" b="1" u="sng" dirty="0" smtClean="0">
                <a:solidFill>
                  <a:srgbClr val="C00000"/>
                </a:solidFill>
              </a:rPr>
              <a:t>Задачи муниципальной программы</a:t>
            </a:r>
            <a:r>
              <a:rPr lang="ru-RU" sz="1100" dirty="0" smtClean="0">
                <a:solidFill>
                  <a:srgbClr val="C00000"/>
                </a:solidFill>
              </a:rPr>
              <a:t>: </a:t>
            </a:r>
          </a:p>
          <a:p>
            <a:pPr algn="just"/>
            <a:r>
              <a:rPr lang="ru-RU" sz="1100" dirty="0" smtClean="0">
                <a:solidFill>
                  <a:srgbClr val="C00000"/>
                </a:solidFill>
              </a:rPr>
              <a:t>   1.Формирование благоприятной внешней среды развития малого и среднего предпринимательства; </a:t>
            </a:r>
          </a:p>
          <a:p>
            <a:pPr algn="just"/>
            <a:r>
              <a:rPr lang="ru-RU" sz="1100" dirty="0" smtClean="0">
                <a:solidFill>
                  <a:srgbClr val="C00000"/>
                </a:solidFill>
              </a:rPr>
              <a:t>   </a:t>
            </a:r>
            <a:r>
              <a:rPr lang="ru-RU" sz="1100" dirty="0" smtClean="0">
                <a:solidFill>
                  <a:srgbClr val="C00000"/>
                </a:solidFill>
              </a:rPr>
              <a:t>2.Содействие </a:t>
            </a:r>
            <a:r>
              <a:rPr lang="ru-RU" sz="1100" dirty="0" smtClean="0">
                <a:solidFill>
                  <a:srgbClr val="C00000"/>
                </a:solidFill>
              </a:rPr>
              <a:t>усилению рыночных позиций субъектов малого и среднего предпринимательства; </a:t>
            </a:r>
          </a:p>
          <a:p>
            <a:pPr algn="just"/>
            <a:r>
              <a:rPr lang="ru-RU" sz="1100" dirty="0" smtClean="0">
                <a:solidFill>
                  <a:srgbClr val="C00000"/>
                </a:solidFill>
              </a:rPr>
              <a:t>   3.Развитие системы подготовки, переподготовки и повышения квалификации кадров для субъектов малого и среднего предпринимательства, содействие повышению уровня квалификации руководящего и кадрового состава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16016" y="4221088"/>
            <a:ext cx="4176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Объем финансирования муниципальной программы по годам (тыс.рублей):</a:t>
            </a:r>
          </a:p>
          <a:p>
            <a:pPr algn="ctr" fontAlgn="ctr"/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2020 г.- 3,9</a:t>
            </a:r>
          </a:p>
          <a:p>
            <a:pPr algn="ctr" fontAlgn="ctr"/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2021 г.- 3,9</a:t>
            </a:r>
          </a:p>
          <a:p>
            <a:pPr algn="ctr" fontAlgn="ctr"/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2022 г.- 3,9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2544882"/>
            <a:ext cx="331236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</a:rPr>
              <a:t>Объем финансирования муниципальной программы  по годам (тыс.рублей):</a:t>
            </a:r>
          </a:p>
          <a:p>
            <a:pPr algn="ctr" font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</a:rPr>
              <a:t>2020 г.- 32151,8</a:t>
            </a:r>
          </a:p>
          <a:p>
            <a:pPr algn="ctr" font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</a:rPr>
              <a:t>2021 г.- 33981,6</a:t>
            </a:r>
          </a:p>
          <a:p>
            <a:pPr algn="ctr" font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</a:rPr>
              <a:t>2022 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</a:rPr>
              <a:t>г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</a:rPr>
              <a:t>.- 127470,2</a:t>
            </a:r>
            <a:endParaRPr lang="ru-RU" sz="105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157192"/>
            <a:ext cx="3240360" cy="158776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26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620688"/>
            <a:ext cx="8352928" cy="86409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5" y="674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620688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Муниципальная программа </a:t>
            </a: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«Повышение безопасности дорожного движения на территории муниципального образования Балаганский район на 2019 – 2024 годы»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31840" y="1556792"/>
            <a:ext cx="5760640" cy="50045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u="sng" dirty="0" smtClean="0"/>
          </a:p>
          <a:p>
            <a:pPr algn="just"/>
            <a:r>
              <a:rPr lang="ru-RU" sz="11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Цель муниципальной программы</a:t>
            </a: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Повышение безопасности дорожного движения на территории Балаганского района для обеспечения гарантий законных прав участников дорожного движения на безопасные условия движения</a:t>
            </a:r>
          </a:p>
          <a:p>
            <a:pPr algn="just"/>
            <a:r>
              <a:rPr lang="ru-RU" sz="11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Задачи муниципальной программы</a:t>
            </a: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-снижение уровня аварийности и тяжести последствий дорожно-транспортных происшествий на улично-дорожной сети населенных пунктов, также на автомобильных дорогах общего пользования регионального и межмуниципального значения и внедрение современных технических средств, обеспечивающих эффективное управление дорожным движением; </a:t>
            </a:r>
          </a:p>
          <a:p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-повышение эффективности контрольно-надзорной деятельности Государственной инспекции безопасности дорожного движения п. полиции Балаганского района; </a:t>
            </a:r>
          </a:p>
          <a:p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совершенствование деятельности по предупреждению дорожно-транспортных происшествий; </a:t>
            </a:r>
          </a:p>
          <a:p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-сокращение количества дорожно-транспортных происшествий, в том числе с участием пешеходов, и снижения числа погибших в результате дорожно-транспортных происшествий на улично-дорожной сети населенных пунктов;</a:t>
            </a:r>
          </a:p>
          <a:p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-сокращение детского дорожно-транспортного травматизма; </a:t>
            </a:r>
          </a:p>
          <a:p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-снижение степени тяжести последствий дорожно-транспортных происшествий за счет оперативного оказания медицинской помощи пострадавшим в дорожно-транспортных происшествиях; </a:t>
            </a:r>
          </a:p>
          <a:p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-уменьшение правонарушений участниками дорожного движения на основе формирования у них убеждения о неотвратимости наказания за нарушение правил дорожного движения</a:t>
            </a:r>
          </a:p>
          <a:p>
            <a:pPr algn="just"/>
            <a:endParaRPr lang="ru-RU" sz="1100" dirty="0" smtClean="0"/>
          </a:p>
          <a:p>
            <a:pPr algn="ctr"/>
            <a:endParaRPr lang="ru-RU" sz="1100" dirty="0"/>
          </a:p>
        </p:txBody>
      </p:sp>
      <p:sp>
        <p:nvSpPr>
          <p:cNvPr id="10" name="Рамка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260648"/>
            <a:ext cx="79928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11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48072" cy="7018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Прямоугольник 12"/>
          <p:cNvSpPr/>
          <p:nvPr/>
        </p:nvSpPr>
        <p:spPr>
          <a:xfrm>
            <a:off x="395536" y="4581128"/>
            <a:ext cx="26642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Объем финансирования муниципальной программы по годам (тыс.рублей):</a:t>
            </a:r>
          </a:p>
          <a:p>
            <a:pPr algn="ctr" font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2020 г.- 100,0</a:t>
            </a:r>
          </a:p>
          <a:p>
            <a:pPr algn="ctr" font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2021 г.- 100,0</a:t>
            </a:r>
          </a:p>
          <a:p>
            <a:pPr algn="ctr" font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2022 г.- 100,0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273630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9337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356429"/>
              </p:ext>
            </p:extLst>
          </p:nvPr>
        </p:nvGraphicFramePr>
        <p:xfrm>
          <a:off x="908239" y="1988840"/>
          <a:ext cx="7471538" cy="356679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776511"/>
                <a:gridCol w="695027"/>
              </a:tblGrid>
              <a:tr h="362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8C8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Стр.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8C8B0"/>
                    </a:solidFill>
                  </a:tcPr>
                </a:tc>
              </a:tr>
              <a:tr h="285992">
                <a:tc>
                  <a:txBody>
                    <a:bodyPr/>
                    <a:lstStyle/>
                    <a:p>
                      <a:pPr marL="0" indent="355600"/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Краткая социально-экономическая характеристика муниципального образования 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8C8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8C8B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Отдельные  показатели социально-экономического развития муниципального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образования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8C8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8C8B0"/>
                    </a:solidFill>
                  </a:tcPr>
                </a:tc>
              </a:tr>
              <a:tr h="221352">
                <a:tc>
                  <a:txBody>
                    <a:bodyPr/>
                    <a:lstStyle/>
                    <a:p>
                      <a:pPr marL="0" marR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Структура бюджетной системы Российской Федерации</a:t>
                      </a:r>
                    </a:p>
                  </a:txBody>
                  <a:tcPr>
                    <a:solidFill>
                      <a:srgbClr val="D8C8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8C8B0"/>
                    </a:solidFill>
                  </a:tcPr>
                </a:tc>
              </a:tr>
              <a:tr h="235064">
                <a:tc>
                  <a:txBody>
                    <a:bodyPr/>
                    <a:lstStyle/>
                    <a:p>
                      <a:pPr marL="0" marR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Консолидированный бюджет муниципального образования Балаганский район</a:t>
                      </a:r>
                    </a:p>
                  </a:txBody>
                  <a:tcPr>
                    <a:solidFill>
                      <a:srgbClr val="D8C8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8C8B0"/>
                    </a:solidFill>
                  </a:tcPr>
                </a:tc>
              </a:tr>
              <a:tr h="257160">
                <a:tc>
                  <a:txBody>
                    <a:bodyPr/>
                    <a:lstStyle/>
                    <a:p>
                      <a:pPr marL="0" marR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Бюджетный процесс в муниципальном образовании</a:t>
                      </a:r>
                    </a:p>
                  </a:txBody>
                  <a:tcPr>
                    <a:solidFill>
                      <a:srgbClr val="D8C8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8C8B0"/>
                    </a:solidFill>
                  </a:tcPr>
                </a:tc>
              </a:tr>
              <a:tr h="246736">
                <a:tc>
                  <a:txBody>
                    <a:bodyPr/>
                    <a:lstStyle/>
                    <a:p>
                      <a:pPr marL="0" indent="355600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Этапы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составления, утверждения и исполнения бюджета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8C8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8C8B0"/>
                    </a:solidFill>
                  </a:tcPr>
                </a:tc>
              </a:tr>
              <a:tr h="246736">
                <a:tc>
                  <a:txBody>
                    <a:bodyPr/>
                    <a:lstStyle/>
                    <a:p>
                      <a:pPr marL="0" indent="355600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Правовое основание принятия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проекта решения Думы Балаганского района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8C8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8C8B0"/>
                    </a:solidFill>
                  </a:tcPr>
                </a:tc>
              </a:tr>
              <a:tr h="226288">
                <a:tc>
                  <a:txBody>
                    <a:bodyPr/>
                    <a:lstStyle/>
                    <a:p>
                      <a:pPr marL="0" indent="355600"/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Основные параметры бюджета муниципального образования Балаганский район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8C8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8C8B0"/>
                    </a:solidFill>
                  </a:tcPr>
                </a:tc>
              </a:tr>
              <a:tr h="240000">
                <a:tc>
                  <a:txBody>
                    <a:bodyPr/>
                    <a:lstStyle/>
                    <a:p>
                      <a:pPr marL="0" marR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Муниципальные программы муниципального образования Балаганский район</a:t>
                      </a:r>
                    </a:p>
                  </a:txBody>
                  <a:tcPr>
                    <a:solidFill>
                      <a:srgbClr val="D8C8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8C8B0"/>
                    </a:solidFill>
                  </a:tcPr>
                </a:tc>
              </a:tr>
              <a:tr h="362080">
                <a:tc>
                  <a:txBody>
                    <a:bodyPr/>
                    <a:lstStyle/>
                    <a:p>
                      <a:pPr marL="0" indent="0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Глоссарий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8C8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8C8B0"/>
                    </a:solidFill>
                  </a:tcPr>
                </a:tc>
              </a:tr>
              <a:tr h="362080">
                <a:tc>
                  <a:txBody>
                    <a:bodyPr/>
                    <a:lstStyle/>
                    <a:p>
                      <a:pPr marL="0" indent="0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Контактная информация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8C8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>
                    <a:solidFill>
                      <a:srgbClr val="D8C8B0"/>
                    </a:solidFill>
                  </a:tcPr>
                </a:tc>
              </a:tr>
            </a:tbl>
          </a:graphicData>
        </a:graphic>
      </p:graphicFrame>
      <p:sp>
        <p:nvSpPr>
          <p:cNvPr id="6" name="Блок-схема: альтернативный процесс 5"/>
          <p:cNvSpPr/>
          <p:nvPr/>
        </p:nvSpPr>
        <p:spPr>
          <a:xfrm>
            <a:off x="1477716" y="1313764"/>
            <a:ext cx="6336704" cy="378041"/>
          </a:xfrm>
          <a:prstGeom prst="flowChartAlternateProcess">
            <a:avLst/>
          </a:prstGeom>
          <a:solidFill>
            <a:srgbClr val="CCECFF"/>
          </a:solidFill>
          <a:ln>
            <a:solidFill>
              <a:srgbClr val="2C7384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 о д е р ж а н и е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260648"/>
            <a:ext cx="74168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8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98" y="173243"/>
            <a:ext cx="792088" cy="8640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620688"/>
            <a:ext cx="8544949" cy="72008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</a:t>
            </a:r>
          </a:p>
          <a:p>
            <a:pPr algn="ctr" font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«Аппаратно-программный комплекс «Безопасный город» в муниципальном образовании  Балаганский район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на 2020-2024 годы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5" y="674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1412776"/>
            <a:ext cx="4320480" cy="26642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4D5B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u="sng" dirty="0" smtClean="0"/>
          </a:p>
          <a:p>
            <a:pPr algn="just"/>
            <a:r>
              <a:rPr lang="ru-RU" sz="11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Цели муниципальной программы</a:t>
            </a:r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повышение безопасности муниципального образования Балаганский район, снижение рисков возникновения пожаров, аварийных ситуаций, травматизма и гибели людей, для предупреждения и ликвидации чрезвычайных ситуаций; </a:t>
            </a:r>
          </a:p>
          <a:p>
            <a:pPr algn="just"/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-совершенствование системы профилактических мер антитеррористической и антиэкстремистской направленности; </a:t>
            </a:r>
          </a:p>
          <a:p>
            <a:pPr algn="just"/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-предупреждение террористических и экстремистских проявлений на территории района;</a:t>
            </a:r>
          </a:p>
          <a:p>
            <a:pPr algn="just"/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-сведение к минимуму проявлений терроризма и экстремизма на территории района; </a:t>
            </a:r>
          </a:p>
          <a:p>
            <a:pPr algn="just"/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усиление антитеррористической защищенности объектов социальной сферы</a:t>
            </a:r>
          </a:p>
          <a:p>
            <a:pPr algn="just"/>
            <a:endParaRPr lang="ru-RU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149080"/>
            <a:ext cx="7992888" cy="2592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u="sng" dirty="0" smtClean="0"/>
          </a:p>
          <a:p>
            <a:pPr algn="just"/>
            <a:r>
              <a:rPr lang="ru-RU" sz="1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Задачи муниципальной программы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проведение мероприятий, направленных на повышение уровня подготовки органов управления, сил гражданской обороны и Балаганского муниципального звена территориальной подсистемы единой государственной системы предупреждения и ликвидации чрезвычайных ситуаций;</a:t>
            </a:r>
          </a:p>
          <a:p>
            <a:pPr algn="just"/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реализация государственной политики в области профилактики терроризма и экстремизма в Балаганском районе; </a:t>
            </a:r>
          </a:p>
          <a:p>
            <a:pPr algn="just"/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-обеспечение безопасности населения от возможных пожаров, аварий и других опасностей, а также для предупреждения и ликвидации чрезвычайных ситуаций; </a:t>
            </a:r>
          </a:p>
          <a:p>
            <a:pPr algn="just"/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-привлечение граждан, негосударственных организаций, СМИ, общественных объединений для обеспечения максимальной эффективности деятельности по профилактике проявлений терроризма и экстремизма; </a:t>
            </a:r>
          </a:p>
          <a:p>
            <a:pPr algn="just"/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-проведение 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воспитательной пропагандистской работы с населением района, направленной на предупреждение террористической и экстремистской деятельности, повышение бдительности</a:t>
            </a:r>
          </a:p>
          <a:p>
            <a:pPr algn="ctr"/>
            <a:endParaRPr lang="ru-RU" dirty="0"/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260648"/>
            <a:ext cx="79928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14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48072" cy="7018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Прямоугольник 16"/>
          <p:cNvSpPr/>
          <p:nvPr/>
        </p:nvSpPr>
        <p:spPr>
          <a:xfrm>
            <a:off x="0" y="2996952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Объем финансирования муниципальной </a:t>
            </a:r>
          </a:p>
          <a:p>
            <a:pPr algn="ctr" font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программы по годам (тыс.рублей):</a:t>
            </a:r>
          </a:p>
          <a:p>
            <a:pPr algn="ctr" font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2020 г.- 4044,6</a:t>
            </a:r>
          </a:p>
          <a:p>
            <a:pPr algn="ctr" font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2021 г.- 4232,6</a:t>
            </a:r>
          </a:p>
          <a:p>
            <a:pPr algn="ctr" font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2022 г.- 4520,1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6" name="Picture 2" descr="https://ruzaria.ru/wp-content/uploads/2019/12/%D0%9D%D0%B5%D0%B8%D1%81%D0%BF%D1%80%D0%B0%D0%B2%D0%BD%D0%BE%D1%81%D1%82%D0%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2448272" cy="1296144"/>
          </a:xfrm>
          <a:prstGeom prst="rect">
            <a:avLst/>
          </a:prstGeom>
          <a:noFill/>
        </p:spPr>
      </p:pic>
      <p:pic>
        <p:nvPicPr>
          <p:cNvPr id="67588" name="Picture 4" descr="https://ws.bambook.com/book1/images/zuz_1023886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0074" y="1484784"/>
            <a:ext cx="1809918" cy="1944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1127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5" y="674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555776" y="1340768"/>
            <a:ext cx="6336705" cy="1944216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1D3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b="1" u="sng" dirty="0" smtClean="0">
                <a:solidFill>
                  <a:schemeClr val="tx1"/>
                </a:solidFill>
              </a:rPr>
              <a:t>Цели муниципальной программы</a:t>
            </a:r>
            <a:r>
              <a:rPr lang="ru-RU" sz="10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</a:rPr>
              <a:t>    -разработка и совершенствование правовой базы в целях создания условий для повышения уровня правосознания граждан и популяризации антикоррупционных стандартов поведения, основанных на знаниях общих прав и обязанностей, совершенствование организационных основ противодействия коррупции;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</a:rPr>
              <a:t>   </a:t>
            </a:r>
            <a:r>
              <a:rPr lang="ru-RU" sz="1000" dirty="0" smtClean="0">
                <a:solidFill>
                  <a:schemeClr val="tx1"/>
                </a:solidFill>
              </a:rPr>
              <a:t> -</a:t>
            </a:r>
            <a:r>
              <a:rPr lang="ru-RU" sz="1000" dirty="0" smtClean="0">
                <a:solidFill>
                  <a:schemeClr val="tx1"/>
                </a:solidFill>
              </a:rPr>
              <a:t>активизация антикоррупционного просвещения граждан;    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</a:rPr>
              <a:t>    -снижение уровня коррупции, ее влияния на активность и эффективность деятельности органов местного самоуправления муниципального образования Балаганский район и повседневную жизнь граждан;  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</a:rPr>
              <a:t>    </a:t>
            </a:r>
            <a:r>
              <a:rPr lang="ru-RU" sz="1000" dirty="0" smtClean="0">
                <a:solidFill>
                  <a:schemeClr val="tx1"/>
                </a:solidFill>
              </a:rPr>
              <a:t>-</a:t>
            </a:r>
            <a:r>
              <a:rPr lang="ru-RU" sz="1000" dirty="0" smtClean="0">
                <a:solidFill>
                  <a:schemeClr val="tx1"/>
                </a:solidFill>
              </a:rPr>
              <a:t>обеспечение защиты прав и законных интересов граждан;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</a:rPr>
              <a:t>    </a:t>
            </a:r>
            <a:r>
              <a:rPr lang="ru-RU" sz="1000" dirty="0" smtClean="0">
                <a:solidFill>
                  <a:schemeClr val="tx1"/>
                </a:solidFill>
              </a:rPr>
              <a:t>-</a:t>
            </a:r>
            <a:r>
              <a:rPr lang="ru-RU" sz="1000" dirty="0" smtClean="0">
                <a:solidFill>
                  <a:schemeClr val="tx1"/>
                </a:solidFill>
              </a:rPr>
              <a:t>формирование у населения нетерпимости к коррупционному поведению;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</a:rPr>
              <a:t>    </a:t>
            </a:r>
            <a:r>
              <a:rPr lang="ru-RU" sz="1000" dirty="0" smtClean="0">
                <a:solidFill>
                  <a:schemeClr val="tx1"/>
                </a:solidFill>
              </a:rPr>
              <a:t>-</a:t>
            </a:r>
            <a:r>
              <a:rPr lang="ru-RU" sz="1000" dirty="0" smtClean="0">
                <a:solidFill>
                  <a:schemeClr val="tx1"/>
                </a:solidFill>
              </a:rPr>
              <a:t>создание системы мер по предупреждению коррупционных проявлений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620688"/>
            <a:ext cx="8544949" cy="64807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</a:t>
            </a:r>
          </a:p>
          <a:p>
            <a:pPr algn="ctr" font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«Противодействие коррупции в муниципальном образовании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Балаганский район</a:t>
            </a:r>
          </a:p>
          <a:p>
            <a:pPr algn="ctr" font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на 2020 - 2024 годы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260648"/>
            <a:ext cx="79928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14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48072" cy="7018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530" name="Picture 2" descr="https://60nn.ru/wp-content/uploads/2019/09/1-1024x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2016224" cy="108012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79512" y="2204864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Объем финансирования муниципальной программы по годам (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):</a:t>
            </a:r>
          </a:p>
          <a:p>
            <a:pPr algn="ctr" font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2020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г.- 6,0</a:t>
            </a:r>
          </a:p>
          <a:p>
            <a:pPr algn="ctr" font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 2021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г.- 30,0</a:t>
            </a:r>
          </a:p>
          <a:p>
            <a:pPr algn="ctr" font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2022 г.- 9,0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3528" y="3356992"/>
            <a:ext cx="8544949" cy="72008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</a:t>
            </a:r>
          </a:p>
          <a:p>
            <a:pPr algn="ctr" font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«Профилактика правонарушений на территории  муниципального образования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Балаганский район на 2019 -  2024 годы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endParaRPr lang="ru-RU" sz="2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4005064"/>
            <a:ext cx="68407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u="sng" dirty="0" smtClean="0">
                <a:solidFill>
                  <a:schemeClr val="accent6">
                    <a:lumMod val="50000"/>
                  </a:schemeClr>
                </a:solidFill>
              </a:rPr>
              <a:t>Цель муниципальной программы:</a:t>
            </a:r>
          </a:p>
          <a:p>
            <a:pPr algn="just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     совершенствование системы профилактики правонарушений и охраны общественного порядка на территории района </a:t>
            </a:r>
          </a:p>
          <a:p>
            <a:pPr algn="just"/>
            <a:r>
              <a:rPr lang="ru-RU" sz="1000" b="1" u="sng" dirty="0" smtClean="0">
                <a:solidFill>
                  <a:schemeClr val="accent6">
                    <a:lumMod val="50000"/>
                  </a:schemeClr>
                </a:solidFill>
              </a:rPr>
              <a:t>Задачи муниципальной программы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just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стабилизация и создание предпосылок для снижения уровня преступности на территории района; -совершенствование системы профилактики правонарушений, направленной на активизацию борьбы с пьянством, алкоголизмом, наркоманией, преступностью, безнравственностью и ресоциализацию лиц, вернувшихся из мест отбывания наказания;     </a:t>
            </a:r>
          </a:p>
          <a:p>
            <a:pPr algn="just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  -формирование у граждан мотивации к ведению здорового образа жизни; </a:t>
            </a:r>
          </a:p>
          <a:p>
            <a:pPr algn="just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  -внедрение современных технических средств для обеспечения правопорядка и безопасности на улицах и в других общественных местах и раскрытия преступлений по «горячим» следам; </a:t>
            </a:r>
          </a:p>
          <a:p>
            <a:pPr algn="just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  -организация и совершенствование работы по привлечению населения к охране общественного порядка; </a:t>
            </a:r>
          </a:p>
          <a:p>
            <a:pPr algn="just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  -совершенствование муниципальной нормативной базы в области профилактики правонарушений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948264" y="5445224"/>
            <a:ext cx="194421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Объем финансирования муниципальной программы по годам (тыс.рублей):</a:t>
            </a:r>
          </a:p>
          <a:p>
            <a:pPr algn="ctr" font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2020 г.- 9,0</a:t>
            </a:r>
          </a:p>
          <a:p>
            <a:pPr algn="ctr" font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2021 г.- 9,0</a:t>
            </a:r>
          </a:p>
          <a:p>
            <a:pPr algn="ctr" font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2022 г.- 9,0</a:t>
            </a:r>
            <a:endParaRPr lang="ru-RU" sz="11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861048"/>
            <a:ext cx="1656184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588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5" y="674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692696"/>
            <a:ext cx="8544949" cy="72008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</a:t>
            </a:r>
          </a:p>
          <a:p>
            <a:pPr algn="ctr" font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«Профилактика правонарушений среди несовершеннолетних на территории муниципального образования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Балаганский район на 2019 - 2024 годы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5576" y="260648"/>
            <a:ext cx="79928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16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48072" cy="7018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8" name="Прямоугольник 17"/>
          <p:cNvSpPr/>
          <p:nvPr/>
        </p:nvSpPr>
        <p:spPr>
          <a:xfrm>
            <a:off x="2627784" y="1628800"/>
            <a:ext cx="6264696" cy="389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 муниципальной программы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совершенствование системы профилактики безнадзорности и правонарушений несовершеннолетних на территории района </a:t>
            </a:r>
          </a:p>
          <a:p>
            <a:pPr algn="just"/>
            <a:r>
              <a:rPr lang="ru-RU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Задачи муниципальной программы: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стабилизация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создание предпосылок для снижения уровня преступности среди несовершеннолетних на территории района; 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совершенствование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системы профилактики правонарушений среди несовершеннолетних, направленной на активизацию борьбы с пьянством, алкоголизмом, наркоманией, преступностью, безнравственностью несовершеннолетних и ресоциализацию несовершеннолетних, вернувшихся из мест отбывания наказания;   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формирование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 несовершеннолетних мотивации к ведению здорового образа жизни;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совершенствование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работы комиссии по делам несовершеннолетних и защите их прав Балаганского района в области профилактики правонарушений среди несовершеннолетних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3933056"/>
            <a:ext cx="2286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Объем финансирования  муниципальной программы по годам (тыс.рублей):</a:t>
            </a:r>
          </a:p>
          <a:p>
            <a:pPr lvl="0" algn="ctr" font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2020 г.- 8,4</a:t>
            </a:r>
          </a:p>
          <a:p>
            <a:pPr lvl="0" algn="ctr" font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2021 г.- 8,4</a:t>
            </a:r>
          </a:p>
          <a:p>
            <a:pPr lvl="0" algn="ctr" font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2022 г.- 8,4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229200"/>
            <a:ext cx="2376264" cy="140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07" y="1882881"/>
            <a:ext cx="2484372" cy="147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77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5" y="674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9051" y="620688"/>
            <a:ext cx="8365437" cy="72008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</a:t>
            </a:r>
          </a:p>
          <a:p>
            <a:pPr algn="ctr" font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«Улучшение условий и охраны труда в муниципальном образовании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Балаганский район на 2019 - 2024 годы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260648"/>
            <a:ext cx="79928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14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48072" cy="7018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Прямоугольник 15"/>
          <p:cNvSpPr/>
          <p:nvPr/>
        </p:nvSpPr>
        <p:spPr>
          <a:xfrm>
            <a:off x="323528" y="1412776"/>
            <a:ext cx="5400600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Цели муниципальной программы:  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-улучшение условий и  охраны труда в организациях и учреждениях, расположенных на территории муниципального образования;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-предупреждение и снижение производственного травматизма</a:t>
            </a:r>
          </a:p>
          <a:p>
            <a:pPr algn="just"/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Задачи муниципальной программы: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-реализация государственной политики в области охраны труда;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-совершенствование нормативно-правовой базы по охране труда;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-информационное обеспечение и пропаганда охраны труда;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-проведение обследования соответствия условий труда государственным требованиям охраны труда в организациях</a:t>
            </a:r>
            <a:endParaRPr lang="ru-RU" sz="16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340768"/>
            <a:ext cx="280831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6012160" y="3645024"/>
            <a:ext cx="2664296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Объем финансирования муниципальной программы  по годам (тыс.рублей):</a:t>
            </a:r>
          </a:p>
          <a:p>
            <a:pPr algn="ctr" font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2020 г.- 458,4</a:t>
            </a:r>
          </a:p>
          <a:p>
            <a:pPr algn="ctr" font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2021 г.- 526,4</a:t>
            </a:r>
          </a:p>
          <a:p>
            <a:pPr algn="ctr" font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2022 г.- 526,4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373216"/>
            <a:ext cx="1224136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5301208"/>
            <a:ext cx="1728192" cy="125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425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733256"/>
            <a:ext cx="1258441" cy="96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692696"/>
            <a:ext cx="8544949" cy="594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5" y="674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620688"/>
            <a:ext cx="7872875" cy="68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Муниципальная программа </a:t>
            </a:r>
          </a:p>
          <a:p>
            <a:pPr algn="ctr" font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«Защита окружающей среды в муниципальном образовании  Балаганский район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на 2019 - 2024 годы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endParaRPr lang="ru-RU" sz="1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7744" y="1340768"/>
            <a:ext cx="6624736" cy="2160240"/>
          </a:xfrm>
          <a:prstGeom prst="roundRect">
            <a:avLst/>
          </a:prstGeom>
          <a:solidFill>
            <a:srgbClr val="EFF59B"/>
          </a:solidFill>
          <a:ln>
            <a:solidFill>
              <a:srgbClr val="C4D5B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 муниципальной программы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-предотвращение вредного воздействия отходов на здоровье человека и окружающую среду и улучшение экологической обстановки на территории Балаганского района</a:t>
            </a:r>
            <a:endParaRPr lang="ru-RU" sz="1000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Задачи муниципальной программы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-обеспечение реализации мер по охране окружающей среды и сохранению здоровья населения на территории Балаганского района в местах проживания населения Балаганского района;</a:t>
            </a:r>
          </a:p>
          <a:p>
            <a:pPr algn="just"/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-повышение полноты, оперативности и достоверности информации о состоянии окружающей среды; </a:t>
            </a:r>
          </a:p>
          <a:p>
            <a:pPr algn="just"/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-обеспечение экологической безопасности населения муниципального образования Балаганский район; </a:t>
            </a:r>
          </a:p>
          <a:p>
            <a:pPr algn="just"/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-формирование экологической культуры, развитие экологического образования и воспитания; </a:t>
            </a:r>
          </a:p>
          <a:p>
            <a:pPr algn="just"/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-привлечение граждан, общественных объединений, организаций в решение вопросов, связанных с охраной окружающей среды и обеспечением экологической безопасности</a:t>
            </a:r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260648"/>
            <a:ext cx="79928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12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648072" cy="7018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Прямоугольник 13"/>
          <p:cNvSpPr/>
          <p:nvPr/>
        </p:nvSpPr>
        <p:spPr>
          <a:xfrm>
            <a:off x="179512" y="2420888"/>
            <a:ext cx="22322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Объем финансирования муниципальной программы  по годам (тыс.рублей):</a:t>
            </a:r>
          </a:p>
          <a:p>
            <a:pPr algn="ctr" fontAlgn="ct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2020 г.- 276,0</a:t>
            </a:r>
          </a:p>
          <a:p>
            <a:pPr algn="ctr" fontAlgn="ct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2021 г.- 276,0</a:t>
            </a:r>
          </a:p>
          <a:p>
            <a:pPr algn="ctr" fontAlgn="ct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2022 г.- 276,0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3573016"/>
            <a:ext cx="8640960" cy="594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</a:t>
            </a:r>
          </a:p>
          <a:p>
            <a:pPr algn="ctr" font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«Энергосбережение и повышение энергетической эффективности на территории муниципального образования Балаганский район на 2019 – 2024 годы»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4221088"/>
            <a:ext cx="4464496" cy="158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Цели муниципальной программы</a:t>
            </a:r>
            <a:r>
              <a:rPr lang="ru-RU" sz="1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1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-повышение эффективности использования энергоресурсов и обеспечение на этой основе снижения потребления топливно-энергетических ресурсов при соблюдении установленных санитарных правил и норм; </a:t>
            </a:r>
          </a:p>
          <a:p>
            <a:pPr algn="just"/>
            <a:r>
              <a:rPr lang="ru-RU" sz="1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-сокращение расходов бюджета на финансирование оплаты коммунальных услуг</a:t>
            </a:r>
          </a:p>
          <a:p>
            <a:r>
              <a:rPr lang="ru-RU" sz="1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Задача муниципальной программы</a:t>
            </a:r>
            <a:r>
              <a:rPr lang="ru-RU" sz="1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ru-RU" sz="1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-выполнение технических и организационных мероприятий по снижению использования энергоресурсов</a:t>
            </a:r>
          </a:p>
          <a:p>
            <a:r>
              <a:rPr lang="ru-RU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51720" y="5805264"/>
            <a:ext cx="2664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Объем финансирования муниципальной</a:t>
            </a:r>
          </a:p>
          <a:p>
            <a:pPr algn="ctr" fontAlgn="ctr"/>
            <a:r>
              <a:rPr lang="ru-RU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программы  по годам (тыс.рублей):</a:t>
            </a:r>
          </a:p>
          <a:p>
            <a:pPr algn="ctr" fontAlgn="ctr"/>
            <a:r>
              <a:rPr lang="ru-RU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2020 г.- 911,6</a:t>
            </a:r>
          </a:p>
          <a:p>
            <a:pPr algn="ctr" fontAlgn="ctr"/>
            <a:r>
              <a:rPr lang="ru-RU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2021 г.- 1051,1</a:t>
            </a:r>
          </a:p>
          <a:p>
            <a:pPr algn="ctr" fontAlgn="ctr"/>
            <a:r>
              <a:rPr lang="ru-RU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2022 г.- 1051,1</a:t>
            </a:r>
            <a:endParaRPr lang="ru-RU" sz="1000" dirty="0">
              <a:solidFill>
                <a:srgbClr val="FF0000"/>
              </a:solidFill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2737"/>
            <a:ext cx="143725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556792"/>
            <a:ext cx="1440160" cy="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21445">
            <a:off x="206118" y="5923076"/>
            <a:ext cx="1160357" cy="70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4716016" y="4293096"/>
            <a:ext cx="41399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u="sng" dirty="0" smtClean="0">
                <a:solidFill>
                  <a:srgbClr val="002060"/>
                </a:solidFill>
              </a:rPr>
              <a:t>Подпрограммы муниципальной программы:</a:t>
            </a:r>
          </a:p>
          <a:p>
            <a:pPr algn="just"/>
            <a:r>
              <a:rPr lang="ru-RU" sz="1100" b="1" dirty="0" smtClean="0">
                <a:solidFill>
                  <a:srgbClr val="002060"/>
                </a:solidFill>
              </a:rPr>
              <a:t>     Подпрограмма 1. «Энергосбережение и повышение энергетической эффективности в муниципальных общеобразовательных учреждениях Балаганского района на 2019-2024 годы» ;</a:t>
            </a:r>
          </a:p>
          <a:p>
            <a:pPr algn="just"/>
            <a:r>
              <a:rPr lang="ru-RU" sz="1100" b="1" dirty="0" smtClean="0">
                <a:solidFill>
                  <a:srgbClr val="002060"/>
                </a:solidFill>
              </a:rPr>
              <a:t>     Подпрограмма 2. «Энергосбережение и повышение энергетической эффективности в муниципальных учреждениях культуры Балаганского района на 2019-2024 годы» ;</a:t>
            </a:r>
          </a:p>
          <a:p>
            <a:pPr algn="just"/>
            <a:r>
              <a:rPr lang="ru-RU" sz="1100" b="1" dirty="0" smtClean="0">
                <a:solidFill>
                  <a:srgbClr val="002060"/>
                </a:solidFill>
              </a:rPr>
              <a:t>      Подпрограмма 3. «Энергосбережение и повышение энергетической эффективности в администрации муниципального образования Балаганский район на 2019-2024 годы»</a:t>
            </a:r>
          </a:p>
        </p:txBody>
      </p:sp>
    </p:spTree>
    <p:extLst>
      <p:ext uri="{BB962C8B-B14F-4D97-AF65-F5344CB8AC3E}">
        <p14:creationId xmlns:p14="http://schemas.microsoft.com/office/powerpoint/2010/main" val="2092878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5" y="674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692696"/>
            <a:ext cx="8640960" cy="57606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</a:t>
            </a:r>
          </a:p>
          <a:p>
            <a:pPr algn="ctr" font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«Улучшение качества жизни граждан пожилого возраста  в муниципальном образовании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Балаганский район на 2019 - 2024 годы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260648"/>
            <a:ext cx="79928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14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48072" cy="7018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Прямоугольник 15"/>
          <p:cNvSpPr/>
          <p:nvPr/>
        </p:nvSpPr>
        <p:spPr>
          <a:xfrm>
            <a:off x="179512" y="1268760"/>
            <a:ext cx="633670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u="sng" dirty="0" smtClean="0">
                <a:latin typeface="Arial" pitchFamily="34" charset="0"/>
                <a:cs typeface="Arial" pitchFamily="34" charset="0"/>
              </a:rPr>
              <a:t>Цель муниципальной программы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повышение продолжительности, уровня и качества жизни людей пожилого возраста</a:t>
            </a:r>
          </a:p>
          <a:p>
            <a:pPr algn="just"/>
            <a:r>
              <a:rPr lang="ru-RU" sz="1000" b="1" u="sng" dirty="0" smtClean="0">
                <a:latin typeface="Arial" pitchFamily="34" charset="0"/>
                <a:cs typeface="Arial" pitchFamily="34" charset="0"/>
              </a:rPr>
              <a:t>Задачи муниципальной программы:</a:t>
            </a:r>
          </a:p>
          <a:p>
            <a:pPr algn="just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1.Создание общества для всех возрастов, включая формирование условий для использования знаний, опыта, потенциала граждан пожилого возраста, проявление заботы о таких граждан и оказание им необходимой помощи; </a:t>
            </a:r>
          </a:p>
          <a:p>
            <a:pPr algn="just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2.Создание условий для социальной интеграции граждан пожилого возраста и участия их в жизни общества;</a:t>
            </a:r>
          </a:p>
          <a:p>
            <a:pPr algn="just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3.Повышение уровня финансовой и правовой грамотности граждан пожилого возраста в условиях современной экономики; </a:t>
            </a:r>
          </a:p>
          <a:p>
            <a:pPr algn="just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4.Создание условий для обеспечения гражданам пожилого возраста доступа к информации; </a:t>
            </a:r>
          </a:p>
          <a:p>
            <a:pPr algn="just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5.Создание условий для систематических занятий граждан пожилого возраста физической культурой и спортом; </a:t>
            </a:r>
          </a:p>
          <a:p>
            <a:pPr algn="just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6.Вовлечение граждан пожилого возраста в культурную жизнь общества; </a:t>
            </a:r>
          </a:p>
          <a:p>
            <a:pPr algn="just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7.Развитие благотворительности и добровольческой (волонтерской) деятельности в интересах граждан пожилого возраста; </a:t>
            </a:r>
          </a:p>
          <a:p>
            <a:pPr algn="just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8.Формирование позитивного и уважительного отношения к людям пожилого возраста   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16216" y="2708920"/>
            <a:ext cx="2376264" cy="1200329"/>
          </a:xfrm>
          <a:prstGeom prst="rect">
            <a:avLst/>
          </a:prstGeom>
          <a:solidFill>
            <a:srgbClr val="CCFF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Объем финансирования муниципальной программы  по годам (тыс.рублей):</a:t>
            </a:r>
          </a:p>
          <a:p>
            <a:pPr algn="ctr" font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2020 г.- 40,4</a:t>
            </a:r>
          </a:p>
          <a:p>
            <a:pPr algn="ctr" font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2021 г.- 40,4</a:t>
            </a:r>
          </a:p>
          <a:p>
            <a:pPr algn="ctr" font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2022 г.- 40,4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4005064"/>
            <a:ext cx="8712968" cy="6120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</a:t>
            </a:r>
          </a:p>
          <a:p>
            <a:pPr algn="ctr" font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 Доступная среда для инвалидов и маломобильных групп населения муниципального образования Балаганский район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на 2019 - 2024 годы»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ctr"/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65945" y="4685874"/>
            <a:ext cx="5832648" cy="17851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0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Цель муниципальной программы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создание для инвалидов и других маломобильных групп населения Балаганского района доступной и комфортной среды  жизнедеятельности</a:t>
            </a:r>
          </a:p>
          <a:p>
            <a:pPr algn="just"/>
            <a:r>
              <a:rPr lang="ru-RU" sz="10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Задачи муниципальной программы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1.Совершенствование организационной основы формирования доступной среды жизнедеятельности инвалидов и других маломобильных групп населения Балаганского района; </a:t>
            </a:r>
          </a:p>
          <a:p>
            <a:pPr algn="just"/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2.Создание условий для социальной интеграции инвалидов и участия их в жизни общества.;</a:t>
            </a:r>
          </a:p>
          <a:p>
            <a:pPr algn="just"/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3.Повышение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уровня доступности для инвалидов и других маломобильных групп населения объектов и услуг социальной инфраструктуры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5733256"/>
            <a:ext cx="2664296" cy="1015663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ctr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Объем финансирования муниципальной программы  по годам (тыс.рублей):</a:t>
            </a:r>
          </a:p>
          <a:p>
            <a:pPr algn="ctr" fontAlgn="ctr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2020 г.- 276,0</a:t>
            </a:r>
          </a:p>
          <a:p>
            <a:pPr algn="ctr" fontAlgn="ctr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2021 г.- 276,0</a:t>
            </a:r>
          </a:p>
          <a:p>
            <a:pPr algn="ctr" fontAlgn="ctr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2022 г.- 276,0</a:t>
            </a:r>
            <a:endParaRPr lang="ru-RU" sz="1000" dirty="0"/>
          </a:p>
        </p:txBody>
      </p:sp>
      <p:pic>
        <p:nvPicPr>
          <p:cNvPr id="16386" name="Picture 2" descr="https://im0-tub-ru.yandex.net/i?id=7b84c929d26ec79fc39dd1dafce51ff8&amp;ref=rim&amp;n=33&amp;w=225&amp;h=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340768"/>
            <a:ext cx="2143125" cy="1428750"/>
          </a:xfrm>
          <a:prstGeom prst="rect">
            <a:avLst/>
          </a:prstGeom>
          <a:noFill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653136"/>
            <a:ext cx="1944216" cy="101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837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oktnews.ru/source/Sports_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2880320" cy="1584176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5" y="674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692696"/>
            <a:ext cx="8544949" cy="64807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</a:t>
            </a:r>
          </a:p>
          <a:p>
            <a:pPr algn="ctr" font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«Развитие физической культуры и спорта в муниципальном образовании </a:t>
            </a:r>
          </a:p>
          <a:p>
            <a:pPr algn="ctr" font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Балаганский район на 2019 - 2024 годы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3861048"/>
            <a:ext cx="8712968" cy="25202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u="sng" dirty="0" smtClean="0">
                <a:solidFill>
                  <a:schemeClr val="tx1"/>
                </a:solidFill>
              </a:rPr>
              <a:t>Цель муниципальной программы</a:t>
            </a:r>
            <a:r>
              <a:rPr lang="ru-RU" sz="1200" dirty="0" smtClean="0">
                <a:solidFill>
                  <a:schemeClr val="tx1"/>
                </a:solidFill>
              </a:rPr>
              <a:t>: 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        обеспечение максимальной вовлеченности населения муниципального образования Балаганский район в систематические занятия физкультурой и повышение эффективности подготовки спортсменов</a:t>
            </a:r>
          </a:p>
          <a:p>
            <a:pPr algn="just"/>
            <a:r>
              <a:rPr lang="ru-RU" sz="1200" b="1" u="sng" dirty="0" smtClean="0">
                <a:solidFill>
                  <a:schemeClr val="tx1"/>
                </a:solidFill>
              </a:rPr>
              <a:t>Задачи муниципальной программы: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      1.Создание условий для занятий физической культурой и спортом населения Балаганского района; 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      2.Улучшение результативности спортсменов Балаганского района во всероссийских, межрегиональных, областных, межрайонных и районных соревнованиях; 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      3.Развитие инфраструктуры физической культуры и спорта (в том числе для лиц с ограниченными возможностями здоровья и инвалидов); 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      4.Подготовка резерва квалифицированных спортсменов, защищающих честь района, области на соревнованиях;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      5. Повышение эффективности реализации государственной политики в сфере физической </a:t>
            </a:r>
            <a:r>
              <a:rPr lang="ru-RU" sz="1100" dirty="0" smtClean="0">
                <a:solidFill>
                  <a:schemeClr val="tx1"/>
                </a:solidFill>
              </a:rPr>
              <a:t>культуры.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5576" y="260648"/>
            <a:ext cx="79928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16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648072" cy="7018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2852937"/>
            <a:ext cx="446449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Объем финансирования муниципальной программы по годам (тыс.рублей):</a:t>
            </a:r>
          </a:p>
          <a:p>
            <a:pPr lvl="0" algn="ctr" fontAlgn="ctr"/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2020 г. -  289,0</a:t>
            </a:r>
          </a:p>
          <a:p>
            <a:pPr lvl="0" algn="ctr" fontAlgn="ctr"/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2021 г. - 789,0</a:t>
            </a:r>
          </a:p>
          <a:p>
            <a:pPr lvl="0" algn="ctr" fontAlgn="ctr"/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2022 г. - 789,0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16016" y="1700808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7E39"/>
                </a:solidFill>
                <a:latin typeface="Arial" pitchFamily="34" charset="0"/>
                <a:cs typeface="Arial" pitchFamily="34" charset="0"/>
              </a:rPr>
              <a:t>Подпрограммы муниципальной программы:</a:t>
            </a:r>
          </a:p>
          <a:p>
            <a:pPr algn="just"/>
            <a:r>
              <a:rPr lang="ru-RU" sz="1200" b="1" dirty="0" smtClean="0">
                <a:solidFill>
                  <a:srgbClr val="007E39"/>
                </a:solidFill>
                <a:latin typeface="Arial" pitchFamily="34" charset="0"/>
                <a:cs typeface="Arial" pitchFamily="34" charset="0"/>
              </a:rPr>
              <a:t>      Подпрограмма 1 «Развитие физической культуры и массового спорта в муниципальном образовании Балаганский район на 2019 – 2024 годы»;</a:t>
            </a:r>
          </a:p>
          <a:p>
            <a:pPr algn="just"/>
            <a:r>
              <a:rPr lang="ru-RU" sz="1200" b="1" dirty="0" smtClean="0">
                <a:solidFill>
                  <a:srgbClr val="007E39"/>
                </a:solidFill>
                <a:latin typeface="Arial" pitchFamily="34" charset="0"/>
                <a:cs typeface="Arial" pitchFamily="34" charset="0"/>
              </a:rPr>
              <a:t>      Подпрограмма  2 «Развитие спортивной инфраструктуры и материально – технической базы в муниципальном образовании Балаганский район на 2019 – 2024 годы»</a:t>
            </a:r>
            <a:endParaRPr lang="ru-RU" sz="1200" b="1" dirty="0">
              <a:solidFill>
                <a:srgbClr val="007E3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7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764704"/>
            <a:ext cx="8544949" cy="86409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5" y="674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692696"/>
            <a:ext cx="78728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Муниципальная программа </a:t>
            </a:r>
          </a:p>
          <a:p>
            <a:pPr algn="ctr" font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«Создание благоприятных условий в целях привлечения работников бюджетной сферы для работы на территории муниципального образования Балаганский район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на 2019 - 2024 годы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endParaRPr lang="ru-RU" sz="1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2852936"/>
            <a:ext cx="2808313" cy="1026114"/>
          </a:xfrm>
          <a:prstGeom prst="roundRect">
            <a:avLst/>
          </a:prstGeom>
          <a:solidFill>
            <a:srgbClr val="EEF3BF"/>
          </a:solidFill>
          <a:ln>
            <a:solidFill>
              <a:srgbClr val="E890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ru-RU" sz="1600" b="1" dirty="0" smtClean="0"/>
          </a:p>
          <a:p>
            <a:pPr algn="ctr" fontAlgn="ctr"/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Объем финансирования муниципальной программы по годам (тыс.рублей):</a:t>
            </a:r>
          </a:p>
          <a:p>
            <a:pPr algn="ctr" fontAlgn="ctr"/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2020 г.- 0</a:t>
            </a:r>
          </a:p>
          <a:p>
            <a:pPr algn="ctr" fontAlgn="ctr"/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2021 г.- 1200,0</a:t>
            </a:r>
          </a:p>
          <a:p>
            <a:pPr algn="ctr" fontAlgn="ctr"/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2022 г.- 1200,0</a:t>
            </a:r>
          </a:p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4005064"/>
            <a:ext cx="6408712" cy="2700300"/>
          </a:xfrm>
          <a:prstGeom prst="roundRect">
            <a:avLst/>
          </a:prstGeom>
          <a:solidFill>
            <a:srgbClr val="F3DED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Задачи муниципальной программы: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1.Приобретение шестнадцати жилых помещений;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2.Обеспечение специалистов жилыми помещениями из уже существующего специализированного жилищного фонда;    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3.Создание условий для привлечения молодых специалистов;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4.Закрепление и увеличение количества молодых специалистов в бюджетных учреждениях социальной сферы района;   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5.Создание благоприятных условий для работы и реализации потенциальных возможностей молодых специалистов в бюджетных учреждениях (предприятиях) района.</a:t>
            </a:r>
          </a:p>
          <a:p>
            <a:pPr algn="just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59832" y="1772816"/>
            <a:ext cx="5832648" cy="21602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u="sng" dirty="0" smtClean="0"/>
          </a:p>
          <a:p>
            <a:pPr algn="just"/>
            <a:r>
              <a:rPr lang="ru-RU" sz="1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Цели муниципальной программы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-обеспечение квалифицированными кадрами бюджетных учреждений социальной сферы, привлечение талантливой и профессиональной молодежи;       </a:t>
            </a: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-обеспечение специалистов учреждений образования, здравоохранения, культуры и фармацевтических работников муниципального образования Балаганский район служебным жилым помещением; </a:t>
            </a: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-создание благоприятных условий временного проживания граждан в специализированном жилищном фонде муниципального образования Балаганский район (на период трудовых правоотношений). </a:t>
            </a: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260648"/>
            <a:ext cx="79928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13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48072" cy="7018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340" name="Picture 4" descr="https://storage.myseldon.com/news_pict_E0/E0C39C8B1BEA50C1F65B0D36EB36838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341">
            <a:off x="6559381" y="4426587"/>
            <a:ext cx="2314542" cy="165618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19" y="1583036"/>
            <a:ext cx="1956497" cy="12241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231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55576" y="260648"/>
            <a:ext cx="79928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13314" name="Picture 2" descr="https://st3.depositphotos.com/1052079/17139/v/950/depositphotos_171394850-stock-illustration-group-of-businessmen-on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052736"/>
            <a:ext cx="3096344" cy="1827536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620688"/>
            <a:ext cx="8352928" cy="72008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5" y="674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179512" y="2060848"/>
            <a:ext cx="4608512" cy="2088232"/>
          </a:xfrm>
          <a:prstGeom prst="round1Rect">
            <a:avLst/>
          </a:prstGeom>
          <a:solidFill>
            <a:srgbClr val="CCFF66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Подпрограммы муниципальной программы:</a:t>
            </a:r>
          </a:p>
          <a:p>
            <a:pPr algn="just"/>
            <a:r>
              <a:rPr lang="ru-RU" sz="1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Подпрограмма 1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«Повышение эффективности бюджетных расходов и их оптимизация в муниципальном образовании Балаганский район на 2019 – 2024 годы»;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Подпрограмма 2. «Создание условий по финансовой устойчивости бюджетов поселений Балаганского района на 2019 – 2024 годы»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4509120"/>
            <a:ext cx="8136904" cy="2088232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u="sng" dirty="0" smtClean="0">
                <a:solidFill>
                  <a:schemeClr val="tx1"/>
                </a:solidFill>
              </a:rPr>
              <a:t>Цель муниципальной программы</a:t>
            </a:r>
            <a:r>
              <a:rPr lang="ru-RU" sz="1100" b="1" dirty="0" smtClean="0">
                <a:solidFill>
                  <a:schemeClr val="tx1"/>
                </a:solidFill>
              </a:rPr>
              <a:t>:   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</a:rPr>
              <a:t>         </a:t>
            </a:r>
            <a:r>
              <a:rPr lang="ru-RU" sz="1100" dirty="0" smtClean="0">
                <a:solidFill>
                  <a:schemeClr val="tx1"/>
                </a:solidFill>
              </a:rPr>
              <a:t>повышение качества управления муниципальными финансами муниципального образования Балаганский район</a:t>
            </a:r>
          </a:p>
          <a:p>
            <a:pPr algn="just"/>
            <a:r>
              <a:rPr lang="ru-RU" sz="1100" b="1" u="sng" dirty="0" smtClean="0">
                <a:solidFill>
                  <a:schemeClr val="tx1"/>
                </a:solidFill>
              </a:rPr>
              <a:t>Задачи муниципальной программы</a:t>
            </a:r>
            <a:r>
              <a:rPr lang="ru-RU" sz="1100" b="1" dirty="0" smtClean="0">
                <a:solidFill>
                  <a:schemeClr val="tx1"/>
                </a:solidFill>
              </a:rPr>
              <a:t>: </a:t>
            </a:r>
          </a:p>
          <a:p>
            <a:pPr indent="355600" algn="just"/>
            <a:r>
              <a:rPr lang="ru-RU" sz="1100" dirty="0" smtClean="0">
                <a:solidFill>
                  <a:schemeClr val="tx1"/>
                </a:solidFill>
              </a:rPr>
              <a:t>1.Обеспечение сбалансированности и устойчивости районного бюджета; </a:t>
            </a:r>
          </a:p>
          <a:p>
            <a:pPr indent="355600" algn="just"/>
            <a:r>
              <a:rPr lang="ru-RU" sz="1100" dirty="0" smtClean="0">
                <a:solidFill>
                  <a:schemeClr val="tx1"/>
                </a:solidFill>
              </a:rPr>
              <a:t>2.Повышение эффективности бюджетных расходов в муниципальном образовании Балаганский район; </a:t>
            </a:r>
          </a:p>
          <a:p>
            <a:pPr indent="355600" algn="just"/>
            <a:r>
              <a:rPr lang="ru-RU" sz="1100" dirty="0" smtClean="0">
                <a:solidFill>
                  <a:schemeClr val="tx1"/>
                </a:solidFill>
              </a:rPr>
              <a:t>3.Оптимизация расходов бюджета муниципального образования Балаганский район;</a:t>
            </a:r>
          </a:p>
          <a:p>
            <a:pPr indent="355600" algn="just"/>
            <a:r>
              <a:rPr lang="ru-RU" sz="1100" dirty="0" smtClean="0">
                <a:solidFill>
                  <a:schemeClr val="tx1"/>
                </a:solidFill>
              </a:rPr>
              <a:t>4.Создание условий для сбалансированности и финансовой устойчивости бюджетов поселений Балаганского района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4048" y="3068960"/>
            <a:ext cx="3528392" cy="1296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 font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Объем финансирования муниципальной программы  по годам (тыс.рублей):</a:t>
            </a:r>
          </a:p>
          <a:p>
            <a:pPr algn="ctr" fontAlgn="ctr"/>
            <a:endPara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2020 г.- 101356,4</a:t>
            </a:r>
          </a:p>
          <a:p>
            <a:pPr algn="ctr" font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2021 г.- 105194,5</a:t>
            </a:r>
          </a:p>
          <a:p>
            <a:pPr algn="ctr" font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2022 г.- 105004,7</a:t>
            </a:r>
          </a:p>
          <a:p>
            <a:pPr algn="ctr"/>
            <a:endParaRPr lang="ru-RU" dirty="0"/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648072" cy="7018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539552" y="548680"/>
            <a:ext cx="7920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Муниципальная программа </a:t>
            </a: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«Управление муниципальными финансами муниципального образования Балаганский район на 2019 – 2024 годы»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86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620688"/>
            <a:ext cx="8544949" cy="75608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5" y="674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692696"/>
            <a:ext cx="7872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Муниципальная программа </a:t>
            </a:r>
          </a:p>
          <a:p>
            <a:pPr algn="ctr" font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«Управление муниципальным имуществом муниципального образования Балаганский район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на 2019 - 2024 годы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endParaRPr lang="ru-RU" sz="1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95936" y="2492896"/>
            <a:ext cx="4896544" cy="810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u="sng" dirty="0" smtClean="0"/>
          </a:p>
          <a:p>
            <a:pPr algn="just"/>
            <a:r>
              <a:rPr lang="ru-RU" sz="1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Цель муниципальной программы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повышение эффективности управления и распоряжением муниципальным имуществом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3429000"/>
            <a:ext cx="8640959" cy="2880320"/>
          </a:xfrm>
          <a:prstGeom prst="roundRect">
            <a:avLst/>
          </a:prstGeom>
          <a:solidFill>
            <a:srgbClr val="F3DEDD"/>
          </a:solidFill>
          <a:ln>
            <a:solidFill>
              <a:srgbClr val="F3DED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u="sng" dirty="0" smtClean="0">
                <a:solidFill>
                  <a:srgbClr val="0070C0"/>
                </a:solidFill>
              </a:rPr>
              <a:t>Задачи муниципальной программы:</a:t>
            </a:r>
            <a:r>
              <a:rPr lang="ru-RU" sz="1100" b="1" dirty="0" smtClean="0">
                <a:solidFill>
                  <a:srgbClr val="0070C0"/>
                </a:solidFill>
              </a:rPr>
              <a:t> </a:t>
            </a:r>
          </a:p>
          <a:p>
            <a:pPr algn="just"/>
            <a:r>
              <a:rPr lang="ru-RU" sz="1100" b="1" dirty="0" smtClean="0">
                <a:solidFill>
                  <a:srgbClr val="0070C0"/>
                </a:solidFill>
              </a:rPr>
              <a:t>   1.Оптимизация состава имущества, находящегося в муниципальной собственности, путем перераспределения его на имущество, направленное на обеспечение деятельности органов местного самоуправления, и имущество, приносящее доход от его использования в бюджет муниципального образования Балаганский район; </a:t>
            </a:r>
          </a:p>
          <a:p>
            <a:pPr algn="just"/>
            <a:r>
              <a:rPr lang="ru-RU" sz="1100" b="1" dirty="0" smtClean="0">
                <a:solidFill>
                  <a:srgbClr val="0070C0"/>
                </a:solidFill>
              </a:rPr>
              <a:t>   2.Обеспечение поступления доходов в бюджет муниципального образования Балаганский район от использования муниципального имущества; </a:t>
            </a:r>
          </a:p>
          <a:p>
            <a:pPr algn="just"/>
            <a:r>
              <a:rPr lang="ru-RU" sz="1100" b="1" dirty="0" smtClean="0">
                <a:solidFill>
                  <a:srgbClr val="0070C0"/>
                </a:solidFill>
              </a:rPr>
              <a:t>   3.Совершенствование учета и систематизация информации по муниципальному имуществу.;</a:t>
            </a:r>
          </a:p>
          <a:p>
            <a:pPr algn="just"/>
            <a:r>
              <a:rPr lang="ru-RU" sz="1100" b="1" dirty="0" smtClean="0">
                <a:solidFill>
                  <a:srgbClr val="0070C0"/>
                </a:solidFill>
              </a:rPr>
              <a:t>   4.Пополнение базы данных собственников, землепользователей, арендаторов земельных участков;</a:t>
            </a:r>
          </a:p>
          <a:p>
            <a:pPr algn="just"/>
            <a:r>
              <a:rPr lang="ru-RU" sz="1100" b="1" dirty="0" smtClean="0">
                <a:solidFill>
                  <a:srgbClr val="0070C0"/>
                </a:solidFill>
              </a:rPr>
              <a:t>   5.Постановка на государственный кадастровый учет и государственная регистрация прав на недвижимое имущество;  </a:t>
            </a:r>
          </a:p>
          <a:p>
            <a:pPr algn="just"/>
            <a:r>
              <a:rPr lang="ru-RU" sz="1100" b="1" dirty="0" smtClean="0">
                <a:solidFill>
                  <a:srgbClr val="0070C0"/>
                </a:solidFill>
              </a:rPr>
              <a:t>   6.Обеспечение поступления доходов от использования земельных ресурсов в бюджет муниципального образования Балаганский район;  </a:t>
            </a:r>
          </a:p>
          <a:p>
            <a:pPr algn="just"/>
            <a:r>
              <a:rPr lang="ru-RU" sz="1100" b="1" dirty="0" smtClean="0">
                <a:solidFill>
                  <a:srgbClr val="0070C0"/>
                </a:solidFill>
              </a:rPr>
              <a:t>  </a:t>
            </a:r>
            <a:r>
              <a:rPr lang="ru-RU" sz="1100" b="1" dirty="0" smtClean="0">
                <a:solidFill>
                  <a:srgbClr val="0070C0"/>
                </a:solidFill>
              </a:rPr>
              <a:t> 7.Создание </a:t>
            </a:r>
            <a:r>
              <a:rPr lang="ru-RU" sz="1100" b="1" dirty="0" smtClean="0">
                <a:solidFill>
                  <a:srgbClr val="0070C0"/>
                </a:solidFill>
              </a:rPr>
              <a:t>безопасных и благоприятных условий проживания граждан;</a:t>
            </a:r>
          </a:p>
          <a:p>
            <a:pPr algn="just"/>
            <a:r>
              <a:rPr lang="ru-RU" sz="1100" b="1" dirty="0" smtClean="0">
                <a:solidFill>
                  <a:srgbClr val="0070C0"/>
                </a:solidFill>
              </a:rPr>
              <a:t>  </a:t>
            </a:r>
            <a:r>
              <a:rPr lang="ru-RU" sz="1100" b="1" dirty="0" smtClean="0">
                <a:solidFill>
                  <a:srgbClr val="0070C0"/>
                </a:solidFill>
              </a:rPr>
              <a:t> 8.Приобретение  </a:t>
            </a:r>
            <a:r>
              <a:rPr lang="ru-RU" sz="1100" b="1" dirty="0" smtClean="0">
                <a:solidFill>
                  <a:srgbClr val="0070C0"/>
                </a:solidFill>
              </a:rPr>
              <a:t>служебного автомобиля для муниципальных нужд</a:t>
            </a:r>
            <a:endParaRPr lang="ru-RU" sz="1100" b="1" dirty="0">
              <a:solidFill>
                <a:srgbClr val="0070C0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3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260648"/>
            <a:ext cx="79928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12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48072" cy="7018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Прямоугольник 13"/>
          <p:cNvSpPr/>
          <p:nvPr/>
        </p:nvSpPr>
        <p:spPr>
          <a:xfrm>
            <a:off x="5076056" y="1412777"/>
            <a:ext cx="3384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Объем финансирования муниципальной </a:t>
            </a:r>
          </a:p>
          <a:p>
            <a:pPr algn="ctr" font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программы по годам (тыс.рублей):</a:t>
            </a:r>
          </a:p>
          <a:p>
            <a:pPr algn="ctr" font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2020 г.- 3491,0</a:t>
            </a:r>
          </a:p>
          <a:p>
            <a:pPr algn="ctr" font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2021 г.- 4229,2</a:t>
            </a:r>
          </a:p>
          <a:p>
            <a:pPr algn="ctr" font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2022 г.- 4229,2</a:t>
            </a:r>
          </a:p>
        </p:txBody>
      </p:sp>
      <p:pic>
        <p:nvPicPr>
          <p:cNvPr id="12290" name="Picture 2" descr="https://static.tildacdn.com/tild3832-6230-4662-b166-356236616132/_11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636912" cy="1967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1614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2" name="Picture 2" descr="J:\общий доступ\нга сайт от архитектуры\К1артаМО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932" y="1219707"/>
            <a:ext cx="1911804" cy="3289413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Прямоугольник 12"/>
          <p:cNvSpPr/>
          <p:nvPr/>
        </p:nvSpPr>
        <p:spPr>
          <a:xfrm>
            <a:off x="2518935" y="3068960"/>
            <a:ext cx="3228883" cy="35283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2000"/>
            <a:endParaRPr lang="ru-RU" sz="1200" b="1" i="1" dirty="0" smtClean="0">
              <a:solidFill>
                <a:srgbClr val="002060"/>
              </a:solidFill>
            </a:endParaRPr>
          </a:p>
          <a:p>
            <a:pPr algn="ctr" defTabSz="792000"/>
            <a:endParaRPr lang="ru-RU" sz="1200" b="1" i="1" dirty="0" smtClean="0">
              <a:solidFill>
                <a:srgbClr val="002060"/>
              </a:solidFill>
            </a:endParaRPr>
          </a:p>
          <a:p>
            <a:pPr algn="ctr" defTabSz="792000"/>
            <a:endParaRPr lang="ru-RU" sz="1200" b="1" i="1" dirty="0" smtClean="0">
              <a:solidFill>
                <a:srgbClr val="002060"/>
              </a:solidFill>
            </a:endParaRPr>
          </a:p>
          <a:p>
            <a:pPr algn="ctr" defTabSz="792000"/>
            <a:endParaRPr lang="ru-RU" sz="1200" b="1" i="1" dirty="0" smtClean="0">
              <a:solidFill>
                <a:srgbClr val="002060"/>
              </a:solidFill>
            </a:endParaRPr>
          </a:p>
          <a:p>
            <a:pPr algn="ctr" defTabSz="792000"/>
            <a:endParaRPr lang="ru-RU" sz="1200" b="1" i="1" dirty="0" smtClean="0">
              <a:solidFill>
                <a:srgbClr val="002060"/>
              </a:solidFill>
            </a:endParaRPr>
          </a:p>
          <a:p>
            <a:pPr algn="ctr" defTabSz="792000"/>
            <a:endParaRPr lang="ru-RU" sz="1200" b="1" i="1" dirty="0" smtClean="0">
              <a:solidFill>
                <a:srgbClr val="002060"/>
              </a:solidFill>
            </a:endParaRPr>
          </a:p>
          <a:p>
            <a:pPr algn="ctr" defTabSz="792000"/>
            <a:endParaRPr lang="ru-RU" sz="1200" b="1" i="1" dirty="0" smtClean="0">
              <a:solidFill>
                <a:srgbClr val="002060"/>
              </a:solidFill>
            </a:endParaRPr>
          </a:p>
          <a:p>
            <a:pPr algn="ctr" defTabSz="792000"/>
            <a:endParaRPr lang="ru-RU" sz="1200" b="1" i="1" dirty="0" smtClean="0">
              <a:solidFill>
                <a:srgbClr val="002060"/>
              </a:solidFill>
            </a:endParaRPr>
          </a:p>
          <a:p>
            <a:pPr indent="177800" defTabSz="792000"/>
            <a:endParaRPr lang="ru-RU" sz="1100" b="1" dirty="0" smtClean="0">
              <a:solidFill>
                <a:srgbClr val="002060"/>
              </a:solidFill>
            </a:endParaRPr>
          </a:p>
          <a:p>
            <a:pPr defTabSz="792000">
              <a:buClr>
                <a:srgbClr val="FF0000"/>
              </a:buClr>
            </a:pPr>
            <a:r>
              <a:rPr lang="ru-RU" sz="1100" b="1" dirty="0" smtClean="0">
                <a:solidFill>
                  <a:srgbClr val="002060"/>
                </a:solidFill>
              </a:rPr>
              <a:t>       В состав  муниципального образования Балаганский район  входят территории  семи  муниципальных образований, которые являются сельскими поселениями: </a:t>
            </a:r>
          </a:p>
          <a:p>
            <a:pPr marL="171450" indent="-171450" defTabSz="792000">
              <a:buClr>
                <a:srgbClr val="FF0000"/>
              </a:buClr>
              <a:buFont typeface="Courier New" pitchFamily="49" charset="0"/>
              <a:buChar char="o"/>
            </a:pPr>
            <a:r>
              <a:rPr lang="ru-RU" sz="1100" b="1" dirty="0" smtClean="0">
                <a:solidFill>
                  <a:srgbClr val="002060"/>
                </a:solidFill>
              </a:rPr>
              <a:t>Балаганское муниципальное образование ;</a:t>
            </a:r>
          </a:p>
          <a:p>
            <a:pPr marL="171450" indent="-171450" defTabSz="792000">
              <a:buClr>
                <a:srgbClr val="FF0000"/>
              </a:buClr>
              <a:buFont typeface="Courier New" pitchFamily="49" charset="0"/>
              <a:buChar char="o"/>
            </a:pPr>
            <a:r>
              <a:rPr lang="ru-RU" sz="1100" b="1" dirty="0" smtClean="0">
                <a:solidFill>
                  <a:srgbClr val="002060"/>
                </a:solidFill>
              </a:rPr>
              <a:t>Биритское муниципальное образование;</a:t>
            </a:r>
          </a:p>
          <a:p>
            <a:pPr marL="171450" indent="-171450" defTabSz="792000">
              <a:buClr>
                <a:srgbClr val="FF0000"/>
              </a:buClr>
              <a:buFont typeface="Courier New" pitchFamily="49" charset="0"/>
              <a:buChar char="o"/>
            </a:pPr>
            <a:r>
              <a:rPr lang="ru-RU" sz="1100" b="1" dirty="0" smtClean="0">
                <a:solidFill>
                  <a:srgbClr val="002060"/>
                </a:solidFill>
              </a:rPr>
              <a:t>Заславское муниципальное образование;</a:t>
            </a:r>
          </a:p>
          <a:p>
            <a:pPr marL="171450" indent="-171450" defTabSz="792000">
              <a:buClr>
                <a:srgbClr val="FF0000"/>
              </a:buClr>
              <a:buFont typeface="Courier New" pitchFamily="49" charset="0"/>
              <a:buChar char="o"/>
            </a:pPr>
            <a:r>
              <a:rPr lang="ru-RU" sz="1100" b="1" dirty="0" smtClean="0">
                <a:solidFill>
                  <a:srgbClr val="002060"/>
                </a:solidFill>
              </a:rPr>
              <a:t>Коноваловское муниципальное образование;</a:t>
            </a:r>
          </a:p>
          <a:p>
            <a:pPr marL="171450" indent="-171450" defTabSz="792000">
              <a:buClr>
                <a:srgbClr val="FF0000"/>
              </a:buClr>
              <a:buFont typeface="Courier New" pitchFamily="49" charset="0"/>
              <a:buChar char="o"/>
            </a:pPr>
            <a:r>
              <a:rPr lang="ru-RU" sz="1100" b="1" dirty="0" smtClean="0">
                <a:solidFill>
                  <a:srgbClr val="002060"/>
                </a:solidFill>
              </a:rPr>
              <a:t>Кумарейское муниципальное образование;</a:t>
            </a:r>
          </a:p>
          <a:p>
            <a:pPr marL="171450" indent="-171450" defTabSz="792000">
              <a:buClr>
                <a:srgbClr val="FF0000"/>
              </a:buClr>
              <a:buFont typeface="Courier New" pitchFamily="49" charset="0"/>
              <a:buChar char="o"/>
            </a:pPr>
            <a:r>
              <a:rPr lang="ru-RU" sz="1100" b="1" dirty="0" smtClean="0">
                <a:solidFill>
                  <a:srgbClr val="002060"/>
                </a:solidFill>
              </a:rPr>
              <a:t>Тарнопольское муниципальное образование;</a:t>
            </a:r>
          </a:p>
          <a:p>
            <a:pPr marL="171450" indent="-171450" defTabSz="792000">
              <a:buClr>
                <a:srgbClr val="FF0000"/>
              </a:buClr>
              <a:buFont typeface="Courier New" pitchFamily="49" charset="0"/>
              <a:buChar char="o"/>
            </a:pPr>
            <a:r>
              <a:rPr lang="ru-RU" sz="1100" b="1" dirty="0" smtClean="0">
                <a:solidFill>
                  <a:srgbClr val="002060"/>
                </a:solidFill>
              </a:rPr>
              <a:t>Шарагайское муниципальное образование</a:t>
            </a:r>
          </a:p>
          <a:p>
            <a:pPr algn="ctr" defTabSz="792000"/>
            <a:endParaRPr lang="ru-RU" sz="1200" b="1" i="1" dirty="0" smtClean="0">
              <a:solidFill>
                <a:srgbClr val="002060"/>
              </a:solidFill>
            </a:endParaRPr>
          </a:p>
          <a:p>
            <a:pPr algn="ctr" defTabSz="792000"/>
            <a:endParaRPr lang="ru-RU" sz="1200" b="1" i="1" dirty="0" smtClean="0">
              <a:solidFill>
                <a:srgbClr val="002060"/>
              </a:solidFill>
            </a:endParaRPr>
          </a:p>
          <a:p>
            <a:pPr algn="ctr" defTabSz="792000"/>
            <a:endParaRPr lang="ru-RU" sz="1200" b="1" i="1" dirty="0" smtClean="0">
              <a:solidFill>
                <a:srgbClr val="002060"/>
              </a:solidFill>
            </a:endParaRPr>
          </a:p>
          <a:p>
            <a:pPr algn="ctr" defTabSz="792000"/>
            <a:endParaRPr lang="ru-RU" sz="1200" b="1" i="1" dirty="0" smtClean="0">
              <a:solidFill>
                <a:srgbClr val="002060"/>
              </a:solidFill>
            </a:endParaRPr>
          </a:p>
          <a:p>
            <a:pPr algn="ctr" defTabSz="792000"/>
            <a:endParaRPr lang="ru-RU" sz="1200" b="1" i="1" dirty="0" smtClean="0">
              <a:solidFill>
                <a:srgbClr val="002060"/>
              </a:solidFill>
            </a:endParaRPr>
          </a:p>
          <a:p>
            <a:pPr algn="ctr" defTabSz="792000"/>
            <a:endParaRPr lang="ru-RU" sz="1200" b="1" i="1" dirty="0" smtClean="0">
              <a:solidFill>
                <a:srgbClr val="002060"/>
              </a:solidFill>
            </a:endParaRPr>
          </a:p>
          <a:p>
            <a:pPr algn="ctr" defTabSz="792000"/>
            <a:endParaRPr lang="ru-RU" sz="1200" b="1" i="1" dirty="0" smtClean="0">
              <a:solidFill>
                <a:srgbClr val="002060"/>
              </a:solidFill>
            </a:endParaRPr>
          </a:p>
          <a:p>
            <a:pPr algn="ctr" defTabSz="792000"/>
            <a:endParaRPr lang="ru-RU" sz="1200" b="1" i="1" dirty="0" smtClean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11232" y="3068960"/>
            <a:ext cx="2837231" cy="3393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7800" defTabSz="792000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состав муниципальных образований Балаганского района  входит 13 населенных пунктов:</a:t>
            </a:r>
          </a:p>
          <a:p>
            <a:pPr indent="177800" defTabSz="79200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Балаганское муниципальное образование: п. Балаганск;</a:t>
            </a:r>
          </a:p>
          <a:p>
            <a:pPr indent="177800" defTabSz="79200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Биритское муниципальное образование: с. Бирит, д. Одиса;</a:t>
            </a:r>
          </a:p>
          <a:p>
            <a:pPr indent="177800" defTabSz="79200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Заславское муниципальное образование: д. Заславская , д.Тарасовск,</a:t>
            </a:r>
          </a:p>
          <a:p>
            <a:pPr defTabSz="792000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пос. Приморский;</a:t>
            </a:r>
          </a:p>
          <a:p>
            <a:pPr marL="4763" indent="173038" defTabSz="79200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Коноваловское муниципальное образование: с. Коновалово, д.Ташлыкова;</a:t>
            </a:r>
          </a:p>
          <a:p>
            <a:pPr indent="177800" defTabSz="79200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Кумарейское муниципальное образование: с. Кумарейка;</a:t>
            </a:r>
          </a:p>
          <a:p>
            <a:pPr indent="177800" defTabSz="79200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Тарнопольское муниципальное образование: с.Тарнополь, д.Анучинск,</a:t>
            </a:r>
          </a:p>
          <a:p>
            <a:pPr defTabSz="792000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д.Метляева;</a:t>
            </a:r>
          </a:p>
          <a:p>
            <a:pPr indent="177800" defTabSz="79200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Шарагайское муниципальное образование: с.Шарагай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82004" y="2606455"/>
            <a:ext cx="5832648" cy="3780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2000"/>
            <a:r>
              <a:rPr lang="ru-RU" sz="1200" b="1" i="1" dirty="0" smtClean="0">
                <a:solidFill>
                  <a:srgbClr val="0070C0"/>
                </a:solidFill>
              </a:rPr>
              <a:t>Административное деление </a:t>
            </a:r>
          </a:p>
          <a:p>
            <a:pPr algn="ctr" defTabSz="792000"/>
            <a:r>
              <a:rPr lang="ru-RU" sz="1200" b="1" i="1" dirty="0" smtClean="0">
                <a:solidFill>
                  <a:srgbClr val="0070C0"/>
                </a:solidFill>
              </a:rPr>
              <a:t>муниципального образования Балаганский район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260648"/>
            <a:ext cx="74168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16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798" y="173243"/>
            <a:ext cx="792088" cy="8640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605291"/>
            <a:ext cx="640871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539750" algn="just"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На севере Балаганский район граничит  с Братским районом, на западе с Куйтунским и Зиминским районами, на юге с Нукутским районом, на востоке по водной границе Братского водохранилища с Усть-Удинским районом.</a:t>
            </a:r>
          </a:p>
          <a:p>
            <a:pPr indent="355600" algn="just"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В 1962 г. во время заполнения Братского 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водохранилища</a:t>
            </a:r>
            <a:r>
              <a:rPr lang="ru-RU" sz="1000" b="1" dirty="0" smtClean="0"/>
              <a:t>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район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был ликвидирован, а его территория передавалась в Заларинский район, затем в Усть-Удинский район. </a:t>
            </a:r>
          </a:p>
          <a:p>
            <a:pPr indent="355600" algn="just"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Воссоздан Балаганский район в 1989 году.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720102"/>
            <a:ext cx="53285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95288" algn="just">
              <a:defRPr/>
            </a:pPr>
            <a:r>
              <a:rPr lang="ru-RU" sz="1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Административным центром муниципального образования Балаганский район является </a:t>
            </a:r>
            <a:r>
              <a:rPr lang="ru-RU" sz="1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поселок Балаганск.</a:t>
            </a:r>
            <a:r>
              <a:rPr lang="ru-RU" sz="10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000" b="1" i="1" dirty="0">
              <a:latin typeface="Arial" pitchFamily="34" charset="0"/>
              <a:cs typeface="Arial" pitchFamily="34" charset="0"/>
            </a:endParaRPr>
          </a:p>
          <a:p>
            <a:pPr indent="395288" algn="just">
              <a:defRPr/>
            </a:pPr>
            <a:r>
              <a:rPr lang="ru-RU" sz="1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Удаленность </a:t>
            </a:r>
            <a:r>
              <a:rPr lang="ru-RU" sz="1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административного </a:t>
            </a:r>
            <a:r>
              <a:rPr lang="ru-RU" sz="1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центра </a:t>
            </a:r>
            <a:r>
              <a:rPr lang="ru-RU" sz="1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от </a:t>
            </a:r>
            <a:r>
              <a:rPr lang="ru-RU" sz="1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ближайшей железнодорожной станции п. Залари – 86 км,  расстояние до областного центра г. </a:t>
            </a:r>
            <a:r>
              <a:rPr lang="ru-RU" sz="1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Иркутск - 281 </a:t>
            </a:r>
            <a:r>
              <a:rPr lang="ru-RU" sz="1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км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134" y="4941168"/>
            <a:ext cx="2076738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200" dirty="0"/>
              <a:t>Площадь Балаганского района составляет 634,7 тыс. га или 0,8 % от всей площади Иркутской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758590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3E84-108B-412E-A104-F475534BA09B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11808162"/>
              </p:ext>
            </p:extLst>
          </p:nvPr>
        </p:nvGraphicFramePr>
        <p:xfrm>
          <a:off x="755576" y="908720"/>
          <a:ext cx="777686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779912" y="2636912"/>
            <a:ext cx="2088232" cy="14904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Бюджет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 муниципального образования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 Балаганский район</a:t>
            </a:r>
            <a:endParaRPr lang="ru-RU" sz="12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3717032"/>
            <a:ext cx="12241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484784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2" y="5877273"/>
            <a:ext cx="122413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6" y="5013177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128" y="681023"/>
            <a:ext cx="936105" cy="9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Прямоугольник 13"/>
          <p:cNvSpPr/>
          <p:nvPr/>
        </p:nvSpPr>
        <p:spPr>
          <a:xfrm>
            <a:off x="755576" y="260648"/>
            <a:ext cx="79928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5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44624"/>
            <a:ext cx="720080" cy="8367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836712"/>
            <a:ext cx="8496944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Arial Cyr" pitchFamily="34" charset="0"/>
                <a:cs typeface="Arial Cyr" pitchFamily="34" charset="0"/>
              </a:rPr>
              <a:t>Глоссарий</a:t>
            </a:r>
          </a:p>
          <a:p>
            <a:pPr indent="447675" algn="just">
              <a:buFont typeface="Wingdings" pitchFamily="2" charset="2"/>
              <a:buChar char="ü"/>
            </a:pPr>
            <a:r>
              <a:rPr lang="ru-RU" sz="11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Бюджетный кодекс </a:t>
            </a:r>
            <a:r>
              <a:rPr lang="ru-RU" sz="11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Российской Федерации устанавливает общие принципы законодательства Российской Федерации, организации и функционирования бюджетной системы Российской Федерации, правовое положение субъектов бюджетных правоотношений, определяет основы бюджетного процесса и межбюджетных отношений в Российской Федерации, порядок исполнения судебных актов по обращению взыскания на средства бюджетов бюджетной системы Российской Федерации, основания и виды ответственности за нарушение бюджетного законодательства Российской Федерации;</a:t>
            </a:r>
          </a:p>
          <a:p>
            <a:pPr indent="447675" algn="just">
              <a:buFont typeface="Wingdings" pitchFamily="2" charset="2"/>
              <a:buChar char="ü"/>
            </a:pPr>
            <a:endParaRPr lang="ru-RU" sz="1100" b="1" u="sng" dirty="0" smtClean="0">
              <a:ln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447675" algn="just">
              <a:buFont typeface="Wingdings" pitchFamily="2" charset="2"/>
              <a:buChar char="ü"/>
            </a:pPr>
            <a:r>
              <a:rPr lang="ru-RU" sz="1100" b="1" u="sng" dirty="0" smtClean="0">
                <a:ln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 -</a:t>
            </a:r>
            <a:r>
              <a:rPr lang="ru-RU" sz="1100" b="1" dirty="0" smtClean="0">
                <a:ln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indent="447675" algn="just">
              <a:buFont typeface="Wingdings" pitchFamily="2" charset="2"/>
              <a:buChar char="ü"/>
            </a:pPr>
            <a:endParaRPr lang="ru-RU" sz="11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447675" algn="just">
              <a:buFont typeface="Wingdings" pitchFamily="2" charset="2"/>
              <a:buChar char="ü"/>
            </a:pPr>
            <a:r>
              <a:rPr lang="ru-RU" sz="1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Межбюджетные трансферты 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 (например: предоставление средств из бюджета муниципального района бюджету поселения  или  предоставление средств из бюджета поселения бюджету муниципального района);</a:t>
            </a:r>
            <a:endParaRPr lang="ru-RU" sz="1100" b="1" dirty="0" smtClean="0">
              <a:ln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447675" algn="just">
              <a:buFont typeface="Wingdings" pitchFamily="2" charset="2"/>
              <a:buChar char="ü"/>
            </a:pPr>
            <a:endParaRPr lang="ru-RU" sz="11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447675" algn="just">
              <a:buFont typeface="Wingdings" pitchFamily="2" charset="2"/>
              <a:buChar char="ü"/>
            </a:pPr>
            <a:r>
              <a:rPr lang="ru-RU" sz="11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Дотации </a:t>
            </a:r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межбюджетные трансферты, предоставляемые на безвозмездной и безвозвратной основе без установления направлений их использования (например, на решение вопросов местного значения: выплату заработной платы, начислений на нее, оплату коммунальных услуг, других расходов);</a:t>
            </a:r>
          </a:p>
          <a:p>
            <a:pPr indent="447675" algn="just">
              <a:buFont typeface="Wingdings" pitchFamily="2" charset="2"/>
              <a:buChar char="ü"/>
            </a:pPr>
            <a:endParaRPr lang="ru-RU" sz="11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indent="447675" algn="just">
              <a:buFont typeface="Wingdings" pitchFamily="2" charset="2"/>
              <a:buChar char="ü"/>
            </a:pPr>
            <a:r>
              <a:rPr lang="ru-RU" sz="11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субсидии - </a:t>
            </a:r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это  бюджетные средства, предоставляемые бюджету другого уровня бюджетной системы Российской Федерации, на условиях долевого финансирования целевых расходов (например: из областного бюджета бюджету муниципального района для проведения расходов по капитальному ремонту котельных школ и детских садов, организацию отдыха детей в каникулярное время  и на другие целевые расходы районного бюджета);</a:t>
            </a:r>
          </a:p>
          <a:p>
            <a:pPr indent="360363" algn="just">
              <a:buFont typeface="Wingdings" pitchFamily="2" charset="2"/>
              <a:buChar char="ü"/>
            </a:pPr>
            <a:endParaRPr lang="ru-RU" sz="1100" b="1" u="sng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360363" algn="just">
              <a:buFont typeface="Wingdings" pitchFamily="2" charset="2"/>
              <a:buChar char="ü"/>
            </a:pPr>
            <a:r>
              <a:rPr lang="ru-RU" sz="11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Главный распорядитель бюджетных средств  </a:t>
            </a:r>
            <a:r>
              <a:rPr lang="ru-RU" sz="11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районного бюджета - орган местного самоуправления, имеющий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например: МКУ Управление культуры по отношению к подведомственным учреждениям культуры: МБУК «Межпоселенческое объединение библиотек», МБУК «Межпоселенческий Дом культуры»; МКУК Балаганский историко-этнографический музей им А.С.Башинова, МКУК дополнительного образования Балаганская детская музыкальная школа, МКУ Управление образования по отношению к образовательным учреждениям, МКУ Методическому центру, МБОУ ДО ЦДТ;</a:t>
            </a:r>
          </a:p>
          <a:p>
            <a:endParaRPr lang="ru-RU" sz="1050" b="1" i="1" dirty="0" smtClean="0">
              <a:solidFill>
                <a:srgbClr val="002060"/>
              </a:solidFill>
              <a:latin typeface="Arial Cyr" pitchFamily="34" charset="0"/>
              <a:cs typeface="Arial Cyr" pitchFamily="34" charset="0"/>
            </a:endParaRPr>
          </a:p>
          <a:p>
            <a:endParaRPr lang="en-US" sz="1050" b="1" i="1" dirty="0" smtClean="0"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60648"/>
            <a:ext cx="79928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5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720080" cy="8367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D84D-92E1-491A-B1E6-6CE61EA72AFC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0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60648"/>
            <a:ext cx="79928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4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720080" cy="8367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251520" y="1196752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>
              <a:buFont typeface="Wingdings" pitchFamily="2" charset="2"/>
              <a:buChar char="ü"/>
            </a:pPr>
            <a:r>
              <a:rPr lang="ru-RU" sz="11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Главный администратор доходов районного бюджета </a:t>
            </a:r>
            <a:r>
              <a:rPr lang="ru-RU" sz="11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определенный решением о бюджете орган местного самоуправления, орган местной администрации,  иная организация, имеющие в своем ведении администраторов доходов бюджета и (или) являющиеся администраторами доходов бюджета, например: МКУ Управление образования по отношению к детским садам района по администрированию платных услуг за присмотр и уход за детьми (родительской плате), администрация Балаганского района по отношению к Управлению по муниципальному имуществу и земельным отношениям по неналоговым доходам с главой 994;</a:t>
            </a:r>
          </a:p>
          <a:p>
            <a:pPr algn="just"/>
            <a:endParaRPr lang="ru-RU" sz="1100" b="1" u="sng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100" b="1" u="sng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Главный администратор источников финансирования  дефицита районного бюджета – </a:t>
            </a:r>
            <a:r>
              <a:rPr lang="ru-RU" sz="1100" b="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определенный решением о бюджете орган местного самоуправления, орган местной администрации, иная организация, имеющие в своем ведении администраторов </a:t>
            </a:r>
            <a:r>
              <a:rPr lang="ru-RU" sz="11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финансирования дефицита бюджета и (или) являющиеся администраторами источников финансирования дефицита бюджета ( для районного бюджета - финансовое управление Балаганского района);</a:t>
            </a:r>
          </a:p>
          <a:p>
            <a:pPr algn="just">
              <a:buFont typeface="Wingdings" pitchFamily="2" charset="2"/>
              <a:buChar char="ü"/>
            </a:pPr>
            <a:endParaRPr lang="ru-RU" sz="1100" b="1" u="sng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1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Условно утвержденные расходы районного бюджета –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это не распределенные в плановом периоде в соответствии с классификацией расходов бюджетов бюджетные ассигнования (сумма расходов в районном бюджете в размере 3521,9 тыс.рублей  на 2021 год и 7349,8 тыс.рублей на 2022 год);</a:t>
            </a:r>
          </a:p>
          <a:p>
            <a:pPr algn="just">
              <a:buFont typeface="Wingdings" pitchFamily="2" charset="2"/>
              <a:buChar char="ü"/>
            </a:pPr>
            <a:endParaRPr lang="ru-RU" sz="1100" b="1" u="sng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1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Получатель </a:t>
            </a:r>
            <a:r>
              <a:rPr lang="ru-RU" sz="11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бюджетных средств </a:t>
            </a:r>
            <a:r>
              <a:rPr lang="ru-RU" sz="11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орган местного самоуправления, орган местной администрации, находящееся в ведении главного распорядителя  бюджетных средств казенное учреждение, имеющие право на принятие и (или) исполнение бюджетных обязательств от имени муниципального образования Балаганский  район за счет средств бюджета муниципального образования Балаганский район</a:t>
            </a:r>
            <a:r>
              <a:rPr lang="ru-RU" sz="11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endParaRPr lang="ru-RU" sz="11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1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Доходы бюджета</a:t>
            </a:r>
            <a:r>
              <a:rPr lang="ru-RU" sz="11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поступающие в бюджет денежные средства (это налоги, неналоговые доходы, межбюджетные трансферты , прочие безвозмездные поступления</a:t>
            </a:r>
            <a:r>
              <a:rPr lang="ru-RU" sz="11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just">
              <a:buFont typeface="Wingdings" pitchFamily="2" charset="2"/>
              <a:buChar char="ü"/>
            </a:pPr>
            <a:endParaRPr lang="ru-RU" sz="11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179388" algn="just">
              <a:buFont typeface="Wingdings" pitchFamily="2" charset="2"/>
              <a:buChar char="ü"/>
            </a:pPr>
            <a:r>
              <a:rPr lang="ru-RU" sz="11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Расходы бюджета</a:t>
            </a:r>
            <a:r>
              <a:rPr lang="ru-RU" sz="11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выплачиваемые из бюджета денежные средств (для исполнения всех принятых расходных обязательств районного бюджета</a:t>
            </a:r>
            <a:r>
              <a:rPr lang="ru-RU" sz="11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indent="179388" algn="just">
              <a:buFont typeface="Wingdings" pitchFamily="2" charset="2"/>
              <a:buChar char="ü"/>
            </a:pPr>
            <a:endParaRPr lang="ru-RU" sz="11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1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Дефицит бюджета</a:t>
            </a:r>
            <a:r>
              <a:rPr lang="ru-RU" sz="11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превышение расходов бюджета над его доходами</a:t>
            </a:r>
            <a:r>
              <a:rPr lang="ru-RU" sz="11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endParaRPr lang="ru-RU" sz="11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1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Профицит бюджета</a:t>
            </a:r>
            <a:r>
              <a:rPr lang="ru-RU" sz="11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превышение доходов бюджета над его расходами</a:t>
            </a:r>
            <a:r>
              <a:rPr lang="ru-RU" sz="11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endParaRPr lang="ru-RU" sz="11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D84D-92E1-491A-B1E6-6CE61EA72AFC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60648"/>
            <a:ext cx="79928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4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720080" cy="8367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251520" y="1268760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1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Казенное </a:t>
            </a:r>
            <a:r>
              <a:rPr lang="ru-RU" sz="11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учреждение </a:t>
            </a:r>
            <a:r>
              <a:rPr lang="ru-RU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муниципальное учреждение, осуществляющее оказание муниципальных услуг, выполнение работ и (или) исполнение муниципальных функций в целях обеспечения реализации предусмотренных законодательством Российской Федерации полномочий органов  местного самоуправления, финансовое обеспечение деятельности которого осуществляется за счет средств районного бюджета на основании бюджетной сметы, например: детские сады, музыкальная школа; финансовое управление Балаганского района</a:t>
            </a:r>
            <a:r>
              <a:rPr lang="ru-RU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endParaRPr lang="ru-RU" sz="11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100" b="1" u="sng" dirty="0">
                <a:latin typeface="Arial" pitchFamily="34" charset="0"/>
                <a:cs typeface="Arial" pitchFamily="34" charset="0"/>
              </a:rPr>
              <a:t>Текущий финансовый год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 -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 (например 2018 год и составление проекта бюджета на 2019 и на плановый период 2020 и 2021 годов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algn="just">
              <a:buFont typeface="Wingdings" pitchFamily="2" charset="2"/>
              <a:buChar char="ü"/>
            </a:pPr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100" b="1" u="sng" dirty="0">
                <a:latin typeface="Arial" pitchFamily="34" charset="0"/>
                <a:cs typeface="Arial" pitchFamily="34" charset="0"/>
              </a:rPr>
              <a:t>  Очередной финансовый год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 - год, следующий за текущим финансовым годом (2019 год по отношению к 2018 году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algn="just">
              <a:buFont typeface="Wingdings" pitchFamily="2" charset="2"/>
              <a:buChar char="ü"/>
            </a:pPr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100" b="1" u="sng" dirty="0">
                <a:latin typeface="Arial" pitchFamily="34" charset="0"/>
                <a:cs typeface="Arial" pitchFamily="34" charset="0"/>
              </a:rPr>
              <a:t>  Плановый период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 - два финансовых года, следующие за очередным финансовым годом (2020 и 2021 годы по отношению к 2019 году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algn="just">
              <a:buFont typeface="Wingdings" pitchFamily="2" charset="2"/>
              <a:buChar char="ü"/>
            </a:pPr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100" b="1" u="sng" dirty="0">
                <a:latin typeface="Arial" pitchFamily="34" charset="0"/>
                <a:cs typeface="Arial" pitchFamily="34" charset="0"/>
              </a:rPr>
              <a:t>  Отчетный финансовый год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 - год, предшествующий текущему финансовому году (2017 год по отношению к 2018 году);</a:t>
            </a:r>
          </a:p>
          <a:p>
            <a:pPr algn="just">
              <a:buFont typeface="Wingdings" pitchFamily="2" charset="2"/>
              <a:buChar char="ü"/>
            </a:pPr>
            <a:endParaRPr lang="ru-RU" sz="11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03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9512" y="1002568"/>
            <a:ext cx="6264696" cy="4852863"/>
          </a:xfrm>
          <a:prstGeom prst="round2DiagRect">
            <a:avLst/>
          </a:prstGeom>
          <a:solidFill>
            <a:schemeClr val="bg1"/>
          </a:solidFill>
          <a:ln>
            <a:solidFill>
              <a:srgbClr val="F3DEDD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endParaRPr lang="ru-RU" sz="1600" dirty="0">
              <a:solidFill>
                <a:srgbClr val="002060"/>
              </a:solidFill>
            </a:endParaRPr>
          </a:p>
          <a:p>
            <a:pPr algn="ctr"/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Подготовлен </a:t>
            </a:r>
            <a:r>
              <a:rPr lang="ru-RU" sz="1600" dirty="0">
                <a:solidFill>
                  <a:srgbClr val="002060"/>
                </a:solidFill>
              </a:rPr>
              <a:t>Финансовым управлением Балаганского района Иркутской области</a:t>
            </a:r>
          </a:p>
          <a:p>
            <a:pPr algn="ctr"/>
            <a:endParaRPr lang="ru-RU" sz="1600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u="sng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Контакты: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666391, Иркутская область, 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п.Балаганск, ул.Ангарская, 91</a:t>
            </a:r>
          </a:p>
          <a:p>
            <a:pPr algn="ctr"/>
            <a:endParaRPr lang="ru-RU" sz="24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Тел. (39548)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50-7-37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Тел./факс (39548)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50-5-66</a:t>
            </a:r>
          </a:p>
          <a:p>
            <a:pPr algn="ctr"/>
            <a:endParaRPr lang="ru-RU" sz="24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Электронный адрес: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</a:t>
            </a:r>
            <a:r>
              <a:rPr lang="ru-RU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US" sz="24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qfu.ru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840495"/>
            <a:ext cx="576065" cy="45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1" y="4346933"/>
            <a:ext cx="57606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60648"/>
            <a:ext cx="79928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7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720080" cy="8367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6872"/>
            <a:ext cx="3240360" cy="3003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3E84-108B-412E-A104-F475534BA09B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276873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dirty="0" smtClean="0">
                <a:solidFill>
                  <a:srgbClr val="0070C0"/>
                </a:solidFill>
              </a:rPr>
              <a:t>       Спасибо за               </a:t>
            </a:r>
          </a:p>
          <a:p>
            <a:pPr algn="just"/>
            <a:r>
              <a:rPr lang="ru-RU" sz="4800" b="1" dirty="0" smtClean="0">
                <a:solidFill>
                  <a:srgbClr val="0070C0"/>
                </a:solidFill>
              </a:rPr>
              <a:t>       внимание!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9593">
            <a:off x="6848634" y="3785072"/>
            <a:ext cx="1922935" cy="129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05064"/>
            <a:ext cx="1869070" cy="118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09699">
            <a:off x="240334" y="3645923"/>
            <a:ext cx="1792928" cy="151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20688"/>
            <a:ext cx="48245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Балаганский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р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айон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относится к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сельскохозяйственным районам ,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хотя сельскохозяйственные угодья в составе земель района занимают 8,2 процента, из них 70 процентов приходится на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пашню.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В структуре земельного фонда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земли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сельскохозяйственного назначения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приходится 16,7 процента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59366"/>
            <a:ext cx="2118859" cy="15123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2466762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rgbClr val="000099"/>
                </a:solidFill>
              </a:rPr>
              <a:t>Под водными объектами занято 6,8 процента, а под болотами занято 0,1 процента территории района.</a:t>
            </a:r>
            <a:r>
              <a:rPr lang="ru-RU" sz="1200" b="1" i="1" dirty="0"/>
              <a:t> </a:t>
            </a:r>
            <a:r>
              <a:rPr lang="ru-RU" sz="1200" b="1" i="1" dirty="0">
                <a:solidFill>
                  <a:srgbClr val="000099"/>
                </a:solidFill>
              </a:rPr>
              <a:t>Водной артерией района является река Ангара, представляющая часть Братского водохранилища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345" y="1341102"/>
            <a:ext cx="1938563" cy="13724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17032"/>
            <a:ext cx="2020281" cy="12934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07904" y="3429000"/>
            <a:ext cx="4860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B050"/>
                </a:solidFill>
              </a:rPr>
              <a:t>В структуре земельного фонда чуть более 83 процентов приходится на лесные земли 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260648"/>
            <a:ext cx="74168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18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4798" y="173243"/>
            <a:ext cx="702786" cy="8640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97" y="2313093"/>
            <a:ext cx="1685416" cy="13681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2960" y="5485490"/>
            <a:ext cx="26208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Рельеф Балаганского  района холмисто-равнинный с абсолютными высотами до 750 метров и относительными превышениями 300-350 метров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31838" y="5116158"/>
            <a:ext cx="58410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FF0000"/>
                </a:solidFill>
              </a:rPr>
              <a:t>         На </a:t>
            </a:r>
            <a:r>
              <a:rPr lang="ru-RU" sz="1200" b="1" dirty="0">
                <a:solidFill>
                  <a:srgbClr val="FF0000"/>
                </a:solidFill>
              </a:rPr>
              <a:t>территории Балаганского района разведаны Балаганское и Шарагайское месторождения суглинков для производства кирпича марки 125.</a:t>
            </a:r>
          </a:p>
          <a:p>
            <a:pPr algn="just"/>
            <a:r>
              <a:rPr lang="ru-RU" sz="1200" b="1" dirty="0" smtClean="0">
                <a:solidFill>
                  <a:srgbClr val="FF0000"/>
                </a:solidFill>
              </a:rPr>
              <a:t>         На </a:t>
            </a:r>
            <a:r>
              <a:rPr lang="ru-RU" sz="1200" b="1" dirty="0">
                <a:solidFill>
                  <a:srgbClr val="FF0000"/>
                </a:solidFill>
              </a:rPr>
              <a:t>севере Балаганского района в 2004 года проводились геологоразведочные работы по поиску углеводородного сырья. Пробуренная глубокая скважина свыше трех километров дала положительные результаты на газ.</a:t>
            </a:r>
          </a:p>
          <a:p>
            <a:pPr algn="just"/>
            <a:r>
              <a:rPr lang="ru-RU" sz="1200" b="1" dirty="0" smtClean="0">
                <a:solidFill>
                  <a:srgbClr val="FF0000"/>
                </a:solidFill>
              </a:rPr>
              <a:t>          На </a:t>
            </a:r>
            <a:r>
              <a:rPr lang="ru-RU" sz="1200" b="1" dirty="0">
                <a:solidFill>
                  <a:srgbClr val="FF0000"/>
                </a:solidFill>
              </a:rPr>
              <a:t>территории Балаганского района разведано Анучинское угольное месторождение.</a:t>
            </a:r>
          </a:p>
        </p:txBody>
      </p:sp>
    </p:spTree>
    <p:extLst>
      <p:ext uri="{BB962C8B-B14F-4D97-AF65-F5344CB8AC3E}">
        <p14:creationId xmlns:p14="http://schemas.microsoft.com/office/powerpoint/2010/main" val="263189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11344060"/>
              </p:ext>
            </p:extLst>
          </p:nvPr>
        </p:nvGraphicFramePr>
        <p:xfrm>
          <a:off x="179512" y="4221088"/>
          <a:ext cx="4320480" cy="2484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512" y="1196752"/>
            <a:ext cx="82809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/>
            <a:endParaRPr lang="ru-RU" sz="1400" b="1" dirty="0" smtClean="0">
              <a:solidFill>
                <a:srgbClr val="0070C0"/>
              </a:solidFill>
            </a:endParaRPr>
          </a:p>
          <a:p>
            <a:pPr indent="450850"/>
            <a:r>
              <a:rPr lang="ru-RU" sz="1100" b="1" u="sng" dirty="0" smtClean="0">
                <a:solidFill>
                  <a:srgbClr val="0070C0"/>
                </a:solidFill>
              </a:rPr>
              <a:t>Основу экономики Балаганского  района составляют: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100" b="1" dirty="0" smtClean="0">
                <a:solidFill>
                  <a:srgbClr val="0070C0"/>
                </a:solidFill>
              </a:rPr>
              <a:t>заготовка и переработка леса;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100" b="1" dirty="0" smtClean="0">
                <a:solidFill>
                  <a:srgbClr val="0070C0"/>
                </a:solidFill>
              </a:rPr>
              <a:t>производство, переработка и реализация продукции </a:t>
            </a:r>
          </a:p>
          <a:p>
            <a:r>
              <a:rPr lang="ru-RU" sz="1100" b="1" dirty="0" smtClean="0">
                <a:solidFill>
                  <a:srgbClr val="0070C0"/>
                </a:solidFill>
              </a:rPr>
              <a:t>животноводства и растениеводства;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100" b="1" dirty="0" smtClean="0">
                <a:solidFill>
                  <a:srgbClr val="0070C0"/>
                </a:solidFill>
              </a:rPr>
              <a:t>рыболовство,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100" b="1" dirty="0" smtClean="0">
                <a:solidFill>
                  <a:srgbClr val="0070C0"/>
                </a:solidFill>
              </a:rPr>
              <a:t>торговля </a:t>
            </a:r>
            <a:endParaRPr lang="ru-RU" sz="1100" b="1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0070C0"/>
              </a:buClr>
              <a:buFont typeface="Arial" pitchFamily="34" charset="0"/>
              <a:buChar char="•"/>
            </a:pPr>
            <a:r>
              <a:rPr lang="ru-RU" sz="1100" b="1" dirty="0" smtClean="0">
                <a:solidFill>
                  <a:srgbClr val="0070C0"/>
                </a:solidFill>
              </a:rPr>
              <a:t>хлебопечение.</a:t>
            </a:r>
          </a:p>
          <a:p>
            <a:r>
              <a:rPr lang="ru-RU" sz="1100" b="1" dirty="0" smtClean="0">
                <a:solidFill>
                  <a:srgbClr val="0070C0"/>
                </a:solidFill>
              </a:rPr>
              <a:t>На территории Балаганского района осуществляют деятельность 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>
                <a:solidFill>
                  <a:srgbClr val="0070C0"/>
                </a:solidFill>
              </a:rPr>
              <a:t>4 сельхозпредприятия: СПК «Тарнопольский», СПК «Ангарский», ООО «Ангара», ООО «Заславское»;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>
                <a:solidFill>
                  <a:srgbClr val="0070C0"/>
                </a:solidFill>
              </a:rPr>
              <a:t>З сельскохозяйственных потребительских снабженческо-сбытовых кооператива: «Велес», «Рыбзавод», «Хуторок»;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>
                <a:solidFill>
                  <a:srgbClr val="0070C0"/>
                </a:solidFill>
              </a:rPr>
              <a:t>31 крестьянское (фермерское) хозяйство.</a:t>
            </a:r>
          </a:p>
          <a:p>
            <a:r>
              <a:rPr lang="ru-RU" sz="1100" b="1" dirty="0" smtClean="0">
                <a:solidFill>
                  <a:srgbClr val="0070C0"/>
                </a:solidFill>
              </a:rPr>
              <a:t>На территории района осуществляется закуп молока, который осуществляет СПССК «Велес». </a:t>
            </a:r>
          </a:p>
          <a:p>
            <a:pPr indent="450850"/>
            <a:endParaRPr lang="ru-RU" sz="1400" dirty="0" smtClean="0"/>
          </a:p>
          <a:p>
            <a:endParaRPr lang="ru-RU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73088" y="3861048"/>
            <a:ext cx="4300943" cy="477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Выручка от реализации продукции, работ, услуг  (млн.рублей)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260648"/>
            <a:ext cx="74168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12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798" y="131553"/>
            <a:ext cx="702786" cy="8640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4480456" y="3717032"/>
            <a:ext cx="4524924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1050" b="1" dirty="0" smtClean="0">
                <a:solidFill>
                  <a:srgbClr val="C00000"/>
                </a:solidFill>
              </a:rPr>
              <a:t>Выручка от реализации продукции, работ, услуг (в действующих ценах) по полному кругу организаций по всем отраслям экономики Балаганского района в 2018 году составила 559,7 млн. рублей, что на 185,1 млн. рублей выше выручки за 2017 год (374,6 млн. рублей). </a:t>
            </a:r>
          </a:p>
          <a:p>
            <a:pPr indent="355600" algn="just"/>
            <a:r>
              <a:rPr lang="ru-RU" sz="1050" b="1" dirty="0" smtClean="0">
                <a:solidFill>
                  <a:srgbClr val="C00000"/>
                </a:solidFill>
              </a:rPr>
              <a:t>Оценка выручки в 2019 году составляет 522,6 млн. рублей.</a:t>
            </a:r>
          </a:p>
          <a:p>
            <a:pPr indent="450850" algn="just"/>
            <a:r>
              <a:rPr lang="ru-RU" sz="1050" b="1" dirty="0" smtClean="0">
                <a:solidFill>
                  <a:srgbClr val="C00000"/>
                </a:solidFill>
              </a:rPr>
              <a:t>Выручка в 2020 году планируется в объеме 547,9 млн. рублей, темп роста к оценке 2019 года составит 104,8 %;</a:t>
            </a:r>
          </a:p>
          <a:p>
            <a:pPr indent="450850" algn="just"/>
            <a:r>
              <a:rPr lang="ru-RU" sz="1050" b="1" dirty="0" smtClean="0">
                <a:solidFill>
                  <a:srgbClr val="C00000"/>
                </a:solidFill>
              </a:rPr>
              <a:t> выручка в 2021 году прогнозируется в объеме 573,6 млн. рублей. Темп роста к 2020 году составит 104,7%;</a:t>
            </a:r>
          </a:p>
          <a:p>
            <a:pPr indent="450850" algn="just"/>
            <a:r>
              <a:rPr lang="ru-RU" sz="1050" b="1" dirty="0" smtClean="0">
                <a:solidFill>
                  <a:srgbClr val="C00000"/>
                </a:solidFill>
              </a:rPr>
              <a:t>выручка в 2022 году прогнозируется в объеме 600,8 млн. рублей. Темп роста к 2021 году составит 104,7%.</a:t>
            </a:r>
            <a:endParaRPr lang="ru-RU" sz="105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84784"/>
            <a:ext cx="1265028" cy="97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884368" y="2564904"/>
            <a:ext cx="1066552" cy="91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1334090" cy="94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40">
            <a:off x="6655226" y="1253278"/>
            <a:ext cx="1199291" cy="102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26848" flipV="1">
            <a:off x="6780209" y="1777480"/>
            <a:ext cx="1250686" cy="107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1242379" cy="87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11560" y="62068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Отдельные показатели социально-экономического развития муниципального образования Балаганский район</a:t>
            </a:r>
            <a:endParaRPr lang="ru-RU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7148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5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260648"/>
            <a:ext cx="74168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9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98" y="131553"/>
            <a:ext cx="702786" cy="8640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4788024" y="764704"/>
            <a:ext cx="39604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территории Балаганского района по состоянию на 01.01.2019 года осуществляют деятельность 15 малых предприятий. </a:t>
            </a:r>
          </a:p>
          <a:p>
            <a:pPr indent="355600" algn="just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2019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году число малых предприятий не  сокращается. </a:t>
            </a:r>
          </a:p>
          <a:p>
            <a:pPr indent="355600" algn="just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2020 год и плановый период 2021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2022 годов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количество малых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предприятий к снижению не планируется.</a:t>
            </a:r>
          </a:p>
          <a:p>
            <a:pPr indent="355600" algn="just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Число индивидуальных предпринимателей на территории Балаганского района на 01.01.2019 года составляет 205. Данная численность ИП к снижению на 2020 год и плановый период 2021 -2022 годов не планируется.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456885393"/>
              </p:ext>
            </p:extLst>
          </p:nvPr>
        </p:nvGraphicFramePr>
        <p:xfrm>
          <a:off x="971600" y="980728"/>
          <a:ext cx="367240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083023485"/>
              </p:ext>
            </p:extLst>
          </p:nvPr>
        </p:nvGraphicFramePr>
        <p:xfrm>
          <a:off x="4788024" y="4005064"/>
          <a:ext cx="360048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0" y="3861048"/>
            <a:ext cx="406845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Розничный товарооборот  (млн. рублей</a:t>
            </a:r>
            <a:r>
              <a:rPr lang="ru-RU" sz="1400" dirty="0" smtClean="0">
                <a:solidFill>
                  <a:srgbClr val="C00000"/>
                </a:solidFill>
              </a:rPr>
              <a:t>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3645024"/>
            <a:ext cx="3960440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Объем инвестиций в капитал за счет всех  источников (млн.рублей)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456885393"/>
              </p:ext>
            </p:extLst>
          </p:nvPr>
        </p:nvGraphicFramePr>
        <p:xfrm>
          <a:off x="467544" y="4149080"/>
          <a:ext cx="367240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971600" y="620688"/>
            <a:ext cx="3672408" cy="3102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Прибыль организаций (млн.рублей)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26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79512" y="980728"/>
            <a:ext cx="4392488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Фонд начисленной заработной платы по полному кругу организаций  (млн.рублей)</a:t>
            </a:r>
            <a:endParaRPr lang="ru-RU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59951300"/>
              </p:ext>
            </p:extLst>
          </p:nvPr>
        </p:nvGraphicFramePr>
        <p:xfrm>
          <a:off x="251520" y="1484784"/>
          <a:ext cx="396044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260648"/>
            <a:ext cx="74168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8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798" y="131553"/>
            <a:ext cx="702786" cy="8640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Прямоугольник 8"/>
          <p:cNvSpPr/>
          <p:nvPr/>
        </p:nvSpPr>
        <p:spPr>
          <a:xfrm>
            <a:off x="4788024" y="620688"/>
            <a:ext cx="38884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        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Фонд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оплаты труда в Балаганском районе имеет тенденцию стабильного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роста.</a:t>
            </a: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         Факторами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, способствующими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росту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заработной платы,  являются, в том числе:  рост оплаты труда в учреждениях образования и культуры в соответствии с майскими Указами Президента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Российской Федерации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2012 года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и 2018 года и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поэтапное повышение минимального размера труда в связи с внесением изменений в Федеральный закон от 19.06.2000г. №82-ФЗ «О минимальном размере труда»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859951300"/>
              </p:ext>
            </p:extLst>
          </p:nvPr>
        </p:nvGraphicFramePr>
        <p:xfrm>
          <a:off x="4716016" y="3861048"/>
          <a:ext cx="39604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4499992" y="3356992"/>
            <a:ext cx="4248472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Фонд  заработной платы работников малых предприятий  (млн.рублей)</a:t>
            </a:r>
            <a:endParaRPr lang="ru-RU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859951300"/>
              </p:ext>
            </p:extLst>
          </p:nvPr>
        </p:nvGraphicFramePr>
        <p:xfrm>
          <a:off x="539552" y="4149080"/>
          <a:ext cx="39604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395536" y="3789040"/>
            <a:ext cx="4248472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Фонд  заработной платы работников бюджетной сферы (млн.рублей)</a:t>
            </a:r>
            <a:endParaRPr lang="ru-RU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88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30963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54771431"/>
              </p:ext>
            </p:extLst>
          </p:nvPr>
        </p:nvGraphicFramePr>
        <p:xfrm>
          <a:off x="395536" y="2676266"/>
          <a:ext cx="381642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027241"/>
              </p:ext>
            </p:extLst>
          </p:nvPr>
        </p:nvGraphicFramePr>
        <p:xfrm>
          <a:off x="683567" y="5083050"/>
          <a:ext cx="7591552" cy="1218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013"/>
                <a:gridCol w="985917"/>
                <a:gridCol w="985917"/>
                <a:gridCol w="1084507"/>
                <a:gridCol w="1183099"/>
                <a:gridCol w="1183099"/>
              </a:tblGrid>
              <a:tr h="578198">
                <a:tc>
                  <a:txBody>
                    <a:bodyPr/>
                    <a:lstStyle/>
                    <a:p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34290" marB="3429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На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01.01.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2016 г.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На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01.01.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2017 г.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На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01.01.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2018 г.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На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01.01.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2019 г.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На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01.01.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2020 г.</a:t>
                      </a:r>
                    </a:p>
                  </a:txBody>
                  <a:tcPr marL="121920" marR="121920" marT="34290" marB="3429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318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</a:t>
                      </a:r>
                      <a:endParaRPr lang="ru-RU" sz="900" dirty="0"/>
                    </a:p>
                  </a:txBody>
                  <a:tcPr marL="121920" marR="121920" marT="34290" marB="3429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</a:t>
                      </a:r>
                      <a:endParaRPr lang="ru-RU" sz="900" dirty="0"/>
                    </a:p>
                  </a:txBody>
                  <a:tcPr marL="121920" marR="121920" marT="34290" marB="3429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</a:t>
                      </a:r>
                      <a:endParaRPr lang="ru-RU" sz="900" dirty="0"/>
                    </a:p>
                  </a:txBody>
                  <a:tcPr marL="121920" marR="121920" marT="34290" marB="3429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</a:t>
                      </a:r>
                      <a:endParaRPr lang="ru-RU" sz="900" dirty="0"/>
                    </a:p>
                  </a:txBody>
                  <a:tcPr marL="121920" marR="121920" marT="34290" marB="3429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</a:t>
                      </a:r>
                      <a:endParaRPr lang="ru-RU" sz="900" dirty="0"/>
                    </a:p>
                  </a:txBody>
                  <a:tcPr marL="121920" marR="121920" marT="34290" marB="3429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</a:t>
                      </a:r>
                      <a:endParaRPr lang="ru-RU" sz="900" dirty="0"/>
                    </a:p>
                  </a:txBody>
                  <a:tcPr marL="121920" marR="121920" marT="34290" marB="3429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7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населения, чел.</a:t>
                      </a:r>
                      <a:endParaRPr lang="ru-RU" sz="1200" dirty="0"/>
                    </a:p>
                  </a:txBody>
                  <a:tcPr marL="121920" marR="121920" marT="34290" marB="3429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8690</a:t>
                      </a:r>
                      <a:endParaRPr lang="ru-RU" sz="1200" dirty="0"/>
                    </a:p>
                  </a:txBody>
                  <a:tcPr marL="121920" marR="121920" marT="34290" marB="3429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8608</a:t>
                      </a:r>
                      <a:endParaRPr lang="ru-RU" sz="1200" dirty="0"/>
                    </a:p>
                  </a:txBody>
                  <a:tcPr marL="121920" marR="121920" marT="34290" marB="3429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8543</a:t>
                      </a:r>
                      <a:endParaRPr lang="ru-RU" sz="1200" dirty="0"/>
                    </a:p>
                  </a:txBody>
                  <a:tcPr marL="121920" marR="121920" marT="34290" marB="3429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8451</a:t>
                      </a:r>
                      <a:endParaRPr lang="ru-RU" sz="1200" dirty="0"/>
                    </a:p>
                  </a:txBody>
                  <a:tcPr marL="121920" marR="121920" marT="34290" marB="3429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8347</a:t>
                      </a:r>
                      <a:endParaRPr lang="ru-RU" sz="1200" dirty="0"/>
                    </a:p>
                  </a:txBody>
                  <a:tcPr marL="121920" marR="121920" marT="34290" marB="3429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260648"/>
            <a:ext cx="74168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Муниципальное образование Балаганский район</a:t>
            </a:r>
            <a:endParaRPr lang="ru-RU" sz="1600" dirty="0"/>
          </a:p>
        </p:txBody>
      </p:sp>
      <p:pic>
        <p:nvPicPr>
          <p:cNvPr id="8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798" y="131553"/>
            <a:ext cx="792088" cy="8640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4716016" y="4077071"/>
            <a:ext cx="3744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B050"/>
                </a:solidFill>
              </a:rPr>
              <a:t>Численность населения Балаганского района по состоянию на 01.01.2020 года составила 8347 </a:t>
            </a:r>
            <a:r>
              <a:rPr lang="ru-RU" sz="1100" b="1" dirty="0" smtClean="0">
                <a:solidFill>
                  <a:srgbClr val="00B050"/>
                </a:solidFill>
              </a:rPr>
              <a:t>человек.</a:t>
            </a:r>
          </a:p>
          <a:p>
            <a:pPr algn="ctr"/>
            <a:endParaRPr lang="ru-RU" sz="1100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916832"/>
            <a:ext cx="3996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75000"/>
                  </a:schemeClr>
                </a:solidFill>
              </a:rPr>
              <a:t>На протяжении 2015 - 2019 годов численность населения Балаганского района снижалась, в том числе в виду оттока </a:t>
            </a:r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</a:rPr>
              <a:t>населения.</a:t>
            </a:r>
            <a:endParaRPr lang="ru-RU" sz="1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3934002" y="4797152"/>
            <a:ext cx="864096" cy="340616"/>
          </a:xfrm>
          <a:prstGeom prst="notched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-82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5020681" y="4796073"/>
            <a:ext cx="864096" cy="340616"/>
          </a:xfrm>
          <a:prstGeom prst="notched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-65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6156176" y="4797152"/>
            <a:ext cx="864096" cy="340616"/>
          </a:xfrm>
          <a:prstGeom prst="notched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-92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7236296" y="4797152"/>
            <a:ext cx="864096" cy="340616"/>
          </a:xfrm>
          <a:prstGeom prst="notched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-104</a:t>
            </a:r>
            <a:endParaRPr lang="ru-RU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660685495"/>
              </p:ext>
            </p:extLst>
          </p:nvPr>
        </p:nvGraphicFramePr>
        <p:xfrm>
          <a:off x="4788024" y="620688"/>
          <a:ext cx="396044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6330764"/>
            <a:ext cx="7200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 dirty="0" smtClean="0"/>
              <a:t>Дополнительную информацию </a:t>
            </a:r>
            <a:r>
              <a:rPr lang="ru-RU" sz="800" dirty="0"/>
              <a:t>по прогнозу социально-экономического развития муниципального образования Балаганский район на </a:t>
            </a:r>
            <a:r>
              <a:rPr lang="ru-RU" sz="800" dirty="0" smtClean="0"/>
              <a:t>2020 –  2022 годы смотреть </a:t>
            </a:r>
            <a:r>
              <a:rPr lang="ru-RU" sz="800" dirty="0"/>
              <a:t>по ссылке</a:t>
            </a:r>
            <a:r>
              <a:rPr lang="ru-RU" sz="800" dirty="0" smtClean="0"/>
              <a:t>:</a:t>
            </a:r>
          </a:p>
          <a:p>
            <a:pPr algn="ctr"/>
            <a:r>
              <a:rPr lang="en-US" sz="800" dirty="0">
                <a:hlinkClick r:id="rId7"/>
              </a:rPr>
              <a:t>http://www.adminbalagansk.ru/index.php?main_id=35&amp;part_id=328&amp;type=post&amp;year=2019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66664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2383</TotalTime>
  <Words>8185</Words>
  <Application>Microsoft Office PowerPoint</Application>
  <PresentationFormat>Экран (4:3)</PresentationFormat>
  <Paragraphs>1330</Paragraphs>
  <Slides>45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Конкурсный проект «Бюджет для граждан» «Бюджет  муниципального образования  Балаганский район на 2020 год и на плановый период  2021 и 2022 годов»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Comp5</cp:lastModifiedBy>
  <cp:revision>227</cp:revision>
  <cp:lastPrinted>2020-05-22T02:42:21Z</cp:lastPrinted>
  <dcterms:created xsi:type="dcterms:W3CDTF">2020-01-14T14:02:49Z</dcterms:created>
  <dcterms:modified xsi:type="dcterms:W3CDTF">2020-05-22T08:14:41Z</dcterms:modified>
</cp:coreProperties>
</file>