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C31"/>
    <a:srgbClr val="00C057"/>
    <a:srgbClr val="F4FAD6"/>
    <a:srgbClr val="FFFFCC"/>
    <a:srgbClr val="E24D1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Relationship Id="rId5" Type="http://schemas.openxmlformats.org/officeDocument/2006/relationships/chartUserShapes" Target="../drawings/drawing2.xml"/><Relationship Id="rId4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13928517042167729"/>
          <c:y val="2.9851450552673204E-2"/>
          <c:w val="0.82841908849208323"/>
          <c:h val="0.69495009094227456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2016 год</c:v>
                </c:pt>
              </c:strCache>
            </c:strRef>
          </c:tx>
          <c:spPr>
            <a:ln w="38100"/>
            <a:effectLst>
              <a:innerShdw blurRad="63500" dist="50800" dir="5400000">
                <a:prstClr val="black">
                  <a:alpha val="50000"/>
                </a:prstClr>
              </a:innerShdw>
            </a:effectLst>
          </c:spPr>
          <c:marker>
            <c:symbol val="none"/>
          </c:marker>
          <c:dPt>
            <c:idx val="1"/>
            <c:marker>
              <c:symbol val="picture"/>
              <c:spPr>
                <a:solidFill>
                  <a:srgbClr val="0070C0"/>
                </a:solidFill>
                <a:ln w="25400">
                  <a:solidFill>
                    <a:srgbClr val="0070C0"/>
                  </a:solidFill>
                </a:ln>
              </c:spPr>
            </c:marker>
            <c:spPr>
              <a:ln w="38100">
                <a:solidFill>
                  <a:srgbClr val="0070C0"/>
                </a:solidFill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c:spPr>
          </c:dPt>
          <c:dPt>
            <c:idx val="2"/>
            <c:marker>
              <c:symbol val="picture"/>
              <c:spPr>
                <a:solidFill>
                  <a:srgbClr val="0070C0"/>
                </a:solidFill>
                <a:ln w="38100">
                  <a:solidFill>
                    <a:schemeClr val="tx1"/>
                  </a:solidFill>
                </a:ln>
              </c:spPr>
            </c:marker>
          </c:dPt>
          <c:dLbls>
            <c:dLbl>
              <c:idx val="0"/>
              <c:delete val="1"/>
            </c:dLbl>
            <c:dLbl>
              <c:idx val="1"/>
              <c:layout>
                <c:manualLayout>
                  <c:x val="-5.9296572411494511E-2"/>
                  <c:y val="3.466881725126586E-2"/>
                </c:manualLayout>
              </c:layout>
              <c:spPr/>
              <c:txPr>
                <a:bodyPr/>
                <a:lstStyle/>
                <a:p>
                  <a:pPr>
                    <a:defRPr sz="1600" b="1" i="1">
                      <a:solidFill>
                        <a:srgbClr val="002060"/>
                      </a:solidFill>
                    </a:defRPr>
                  </a:pPr>
                  <a:endParaRPr lang="ru-RU"/>
                </a:p>
              </c:txPr>
              <c:showVal val="1"/>
            </c:dLbl>
            <c:dLbl>
              <c:idx val="12"/>
              <c:layout>
                <c:manualLayout>
                  <c:x val="-2.4326798938049028E-2"/>
                  <c:y val="6.4384946323779488E-2"/>
                </c:manualLayout>
              </c:layout>
              <c:showVal val="1"/>
            </c:dLbl>
            <c:delete val="1"/>
            <c:txPr>
              <a:bodyPr/>
              <a:lstStyle/>
              <a:p>
                <a:pPr>
                  <a:defRPr b="1" i="1">
                    <a:solidFill>
                      <a:srgbClr val="002060"/>
                    </a:solidFill>
                  </a:defRPr>
                </a:pPr>
                <a:endParaRPr lang="ru-RU"/>
              </a:p>
            </c:txPr>
          </c:dLbls>
          <c:cat>
            <c:strRef>
              <c:f>Лист1!$A$2:$A$14</c:f>
              <c:strCache>
                <c:ptCount val="13"/>
                <c:pt idx="0">
                  <c:v>первоначальный бюджет</c:v>
                </c:pt>
                <c:pt idx="1">
                  <c:v>январь</c:v>
                </c:pt>
                <c:pt idx="2">
                  <c:v>февраль</c:v>
                </c:pt>
                <c:pt idx="3">
                  <c:v>март</c:v>
                </c:pt>
                <c:pt idx="4">
                  <c:v>апрель</c:v>
                </c:pt>
                <c:pt idx="5">
                  <c:v>май</c:v>
                </c:pt>
                <c:pt idx="6">
                  <c:v>июнь</c:v>
                </c:pt>
                <c:pt idx="7">
                  <c:v>июль</c:v>
                </c:pt>
                <c:pt idx="8">
                  <c:v>август</c:v>
                </c:pt>
                <c:pt idx="9">
                  <c:v>сентябрь</c:v>
                </c:pt>
                <c:pt idx="10">
                  <c:v>октябрь</c:v>
                </c:pt>
                <c:pt idx="11">
                  <c:v>ноябрь</c:v>
                </c:pt>
                <c:pt idx="12">
                  <c:v>декабрь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213284.3</c:v>
                </c:pt>
                <c:pt idx="1">
                  <c:v>213284.3</c:v>
                </c:pt>
                <c:pt idx="2">
                  <c:v>214220.5</c:v>
                </c:pt>
                <c:pt idx="3">
                  <c:v>214220.5</c:v>
                </c:pt>
                <c:pt idx="4">
                  <c:v>214220.5</c:v>
                </c:pt>
                <c:pt idx="5" formatCode="0.0">
                  <c:v>217784</c:v>
                </c:pt>
                <c:pt idx="6">
                  <c:v>237305.9</c:v>
                </c:pt>
                <c:pt idx="7">
                  <c:v>241716.3</c:v>
                </c:pt>
                <c:pt idx="8">
                  <c:v>242914.4</c:v>
                </c:pt>
                <c:pt idx="9">
                  <c:v>242914.4</c:v>
                </c:pt>
                <c:pt idx="10">
                  <c:v>265093.5</c:v>
                </c:pt>
                <c:pt idx="11">
                  <c:v>265093.5</c:v>
                </c:pt>
                <c:pt idx="12">
                  <c:v>298664.90000000002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 год</c:v>
                </c:pt>
              </c:strCache>
            </c:strRef>
          </c:tx>
          <c:spPr>
            <a:ln w="38100" cap="flat" cmpd="sng" algn="ctr">
              <a:solidFill>
                <a:srgbClr val="FF0000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marker>
            <c:symbol val="none"/>
          </c:marker>
          <c:dPt>
            <c:idx val="1"/>
            <c:marker>
              <c:symbol val="picture"/>
              <c:spPr>
                <a:blipFill>
                  <a:blip xmlns:r="http://schemas.openxmlformats.org/officeDocument/2006/relationships" r:embed="rId1"/>
                  <a:stretch>
                    <a:fillRect/>
                  </a:stretch>
                </a:blipFill>
                <a:ln w="25400">
                  <a:noFill/>
                </a:ln>
              </c:spPr>
            </c:marker>
          </c:dPt>
          <c:dPt>
            <c:idx val="2"/>
            <c:marker>
              <c:symbol val="picture"/>
              <c:spPr>
                <a:solidFill>
                  <a:srgbClr val="FF0000"/>
                </a:solidFill>
                <a:ln w="38100">
                  <a:solidFill>
                    <a:schemeClr val="tx1"/>
                  </a:solidFill>
                </a:ln>
              </c:spPr>
            </c:marker>
          </c:dPt>
          <c:dLbls>
            <c:dLbl>
              <c:idx val="0"/>
              <c:delete val="1"/>
            </c:dLbl>
            <c:dLbl>
              <c:idx val="1"/>
              <c:layout>
                <c:manualLayout>
                  <c:x val="-7.6021246681403212E-2"/>
                  <c:y val="-3.714516134064199E-2"/>
                </c:manualLayout>
              </c:layout>
              <c:spPr/>
              <c:txPr>
                <a:bodyPr/>
                <a:lstStyle/>
                <a:p>
                  <a:pPr>
                    <a:defRPr sz="1600" b="1" i="1">
                      <a:solidFill>
                        <a:srgbClr val="C00000"/>
                      </a:solidFill>
                    </a:defRPr>
                  </a:pPr>
                  <a:endParaRPr lang="ru-RU"/>
                </a:p>
              </c:txPr>
              <c:showVal val="1"/>
            </c:dLbl>
            <c:dLbl>
              <c:idx val="12"/>
              <c:layout>
                <c:manualLayout>
                  <c:x val="-3.1928923606189367E-2"/>
                  <c:y val="-4.7050537698146606E-2"/>
                </c:manualLayout>
              </c:layout>
              <c:showVal val="1"/>
            </c:dLbl>
            <c:delete val="1"/>
            <c:txPr>
              <a:bodyPr/>
              <a:lstStyle/>
              <a:p>
                <a:pPr>
                  <a:defRPr sz="1800" b="1" i="1">
                    <a:solidFill>
                      <a:srgbClr val="C00000"/>
                    </a:solidFill>
                  </a:defRPr>
                </a:pPr>
                <a:endParaRPr lang="ru-RU"/>
              </a:p>
            </c:txPr>
          </c:dLbls>
          <c:cat>
            <c:strRef>
              <c:f>Лист1!$A$2:$A$14</c:f>
              <c:strCache>
                <c:ptCount val="13"/>
                <c:pt idx="0">
                  <c:v>первоначальный бюджет</c:v>
                </c:pt>
                <c:pt idx="1">
                  <c:v>январь</c:v>
                </c:pt>
                <c:pt idx="2">
                  <c:v>февраль</c:v>
                </c:pt>
                <c:pt idx="3">
                  <c:v>март</c:v>
                </c:pt>
                <c:pt idx="4">
                  <c:v>апрель</c:v>
                </c:pt>
                <c:pt idx="5">
                  <c:v>май</c:v>
                </c:pt>
                <c:pt idx="6">
                  <c:v>июнь</c:v>
                </c:pt>
                <c:pt idx="7">
                  <c:v>июль</c:v>
                </c:pt>
                <c:pt idx="8">
                  <c:v>август</c:v>
                </c:pt>
                <c:pt idx="9">
                  <c:v>сентябрь</c:v>
                </c:pt>
                <c:pt idx="10">
                  <c:v>октябрь</c:v>
                </c:pt>
                <c:pt idx="11">
                  <c:v>ноябрь</c:v>
                </c:pt>
                <c:pt idx="12">
                  <c:v>декабрь</c:v>
                </c:pt>
              </c:strCache>
            </c:strRef>
          </c:cat>
          <c:val>
            <c:numRef>
              <c:f>Лист1!$C$2:$C$14</c:f>
              <c:numCache>
                <c:formatCode>General</c:formatCode>
                <c:ptCount val="13"/>
                <c:pt idx="0">
                  <c:v>232848.3</c:v>
                </c:pt>
                <c:pt idx="1">
                  <c:v>239259.1</c:v>
                </c:pt>
                <c:pt idx="2">
                  <c:v>239962.1</c:v>
                </c:pt>
                <c:pt idx="3">
                  <c:v>239962.1</c:v>
                </c:pt>
                <c:pt idx="4">
                  <c:v>262198.7</c:v>
                </c:pt>
                <c:pt idx="5">
                  <c:v>262198.7</c:v>
                </c:pt>
                <c:pt idx="6">
                  <c:v>267749.90000000002</c:v>
                </c:pt>
                <c:pt idx="7">
                  <c:v>299146</c:v>
                </c:pt>
                <c:pt idx="8">
                  <c:v>301155.09999999998</c:v>
                </c:pt>
                <c:pt idx="9">
                  <c:v>303788.79999999999</c:v>
                </c:pt>
                <c:pt idx="10">
                  <c:v>304004.3</c:v>
                </c:pt>
                <c:pt idx="11">
                  <c:v>367499.5</c:v>
                </c:pt>
                <c:pt idx="12">
                  <c:v>366840.5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2018 год</c:v>
                </c:pt>
              </c:strCache>
            </c:strRef>
          </c:tx>
          <c:spPr>
            <a:ln w="57150">
              <a:solidFill>
                <a:srgbClr val="00B050"/>
              </a:solidFill>
            </a:ln>
          </c:spPr>
          <c:marker>
            <c:symbol val="none"/>
          </c:marker>
          <c:dPt>
            <c:idx val="1"/>
            <c:marker>
              <c:symbol val="picture"/>
              <c:spPr>
                <a:blipFill>
                  <a:blip xmlns:r="http://schemas.openxmlformats.org/officeDocument/2006/relationships" r:embed="rId2"/>
                  <a:stretch>
                    <a:fillRect/>
                  </a:stretch>
                </a:blipFill>
                <a:ln w="9525">
                  <a:noFill/>
                </a:ln>
              </c:spPr>
            </c:marker>
          </c:dPt>
          <c:dPt>
            <c:idx val="2"/>
            <c:marker>
              <c:symbol val="picture"/>
              <c:spPr>
                <a:solidFill>
                  <a:srgbClr val="006C31"/>
                </a:solidFill>
                <a:ln w="9525">
                  <a:noFill/>
                </a:ln>
              </c:spPr>
            </c:marker>
          </c:dPt>
          <c:dLbls>
            <c:dLbl>
              <c:idx val="0"/>
              <c:delete val="1"/>
            </c:dLbl>
            <c:dLbl>
              <c:idx val="1"/>
              <c:layout>
                <c:manualLayout>
                  <c:x val="-8.5143796283171605E-2"/>
                  <c:y val="-3.4668817251265818E-2"/>
                </c:manualLayout>
              </c:layout>
              <c:spPr/>
              <c:txPr>
                <a:bodyPr/>
                <a:lstStyle/>
                <a:p>
                  <a:pPr>
                    <a:defRPr sz="1600" b="1" i="1">
                      <a:solidFill>
                        <a:srgbClr val="006C31"/>
                      </a:solidFill>
                    </a:defRPr>
                  </a:pPr>
                  <a:endParaRPr lang="ru-RU"/>
                </a:p>
              </c:txPr>
              <c:showVal val="1"/>
            </c:dLbl>
            <c:dLbl>
              <c:idx val="12"/>
              <c:layout>
                <c:manualLayout>
                  <c:x val="-2.4326798938049028E-2"/>
                  <c:y val="-5.4479569966274913E-2"/>
                </c:manualLayout>
              </c:layout>
              <c:showVal val="1"/>
            </c:dLbl>
            <c:delete val="1"/>
            <c:txPr>
              <a:bodyPr/>
              <a:lstStyle/>
              <a:p>
                <a:pPr>
                  <a:defRPr b="1" i="1">
                    <a:solidFill>
                      <a:srgbClr val="006C31"/>
                    </a:solidFill>
                  </a:defRPr>
                </a:pPr>
                <a:endParaRPr lang="ru-RU"/>
              </a:p>
            </c:txPr>
          </c:dLbls>
          <c:cat>
            <c:strRef>
              <c:f>Лист1!$A$2:$A$14</c:f>
              <c:strCache>
                <c:ptCount val="13"/>
                <c:pt idx="0">
                  <c:v>первоначальный бюджет</c:v>
                </c:pt>
                <c:pt idx="1">
                  <c:v>январь</c:v>
                </c:pt>
                <c:pt idx="2">
                  <c:v>февраль</c:v>
                </c:pt>
                <c:pt idx="3">
                  <c:v>март</c:v>
                </c:pt>
                <c:pt idx="4">
                  <c:v>апрель</c:v>
                </c:pt>
                <c:pt idx="5">
                  <c:v>май</c:v>
                </c:pt>
                <c:pt idx="6">
                  <c:v>июнь</c:v>
                </c:pt>
                <c:pt idx="7">
                  <c:v>июль</c:v>
                </c:pt>
                <c:pt idx="8">
                  <c:v>август</c:v>
                </c:pt>
                <c:pt idx="9">
                  <c:v>сентябрь</c:v>
                </c:pt>
                <c:pt idx="10">
                  <c:v>октябрь</c:v>
                </c:pt>
                <c:pt idx="11">
                  <c:v>ноябрь</c:v>
                </c:pt>
                <c:pt idx="12">
                  <c:v>декабрь</c:v>
                </c:pt>
              </c:strCache>
            </c:strRef>
          </c:cat>
          <c:val>
            <c:numRef>
              <c:f>Лист1!$D$2:$D$14</c:f>
              <c:numCache>
                <c:formatCode>General</c:formatCode>
                <c:ptCount val="13"/>
                <c:pt idx="0">
                  <c:v>273616.3</c:v>
                </c:pt>
                <c:pt idx="1">
                  <c:v>310038.5</c:v>
                </c:pt>
                <c:pt idx="2">
                  <c:v>310038.5</c:v>
                </c:pt>
                <c:pt idx="3">
                  <c:v>353474.2</c:v>
                </c:pt>
                <c:pt idx="4">
                  <c:v>392134.9</c:v>
                </c:pt>
                <c:pt idx="5">
                  <c:v>392671.4</c:v>
                </c:pt>
                <c:pt idx="6">
                  <c:v>401355.1</c:v>
                </c:pt>
                <c:pt idx="7">
                  <c:v>401355.1</c:v>
                </c:pt>
                <c:pt idx="8">
                  <c:v>406277.1</c:v>
                </c:pt>
                <c:pt idx="9">
                  <c:v>406277.1</c:v>
                </c:pt>
                <c:pt idx="10">
                  <c:v>461426.7</c:v>
                </c:pt>
                <c:pt idx="11">
                  <c:v>461426.7</c:v>
                </c:pt>
                <c:pt idx="12">
                  <c:v>459796.6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2019 год</c:v>
                </c:pt>
              </c:strCache>
            </c:strRef>
          </c:tx>
          <c:spPr>
            <a:ln w="57150">
              <a:solidFill>
                <a:srgbClr val="7030A0"/>
              </a:solidFill>
            </a:ln>
          </c:spPr>
          <c:marker>
            <c:symbol val="none"/>
          </c:marker>
          <c:dPt>
            <c:idx val="1"/>
            <c:marker>
              <c:symbol val="picture"/>
              <c:spPr>
                <a:blipFill>
                  <a:blip xmlns:r="http://schemas.openxmlformats.org/officeDocument/2006/relationships" r:embed="rId3"/>
                  <a:stretch>
                    <a:fillRect/>
                  </a:stretch>
                </a:blipFill>
                <a:ln w="9525">
                  <a:noFill/>
                </a:ln>
              </c:spPr>
            </c:marker>
          </c:dPt>
          <c:dLbls>
            <c:dLbl>
              <c:idx val="0"/>
              <c:delete val="1"/>
            </c:dLbl>
            <c:dLbl>
              <c:idx val="1"/>
              <c:layout>
                <c:manualLayout>
                  <c:x val="-8.5143796283171605E-2"/>
                  <c:y val="4.4574193608770393E-2"/>
                </c:manualLayout>
              </c:layout>
              <c:spPr/>
              <c:txPr>
                <a:bodyPr/>
                <a:lstStyle/>
                <a:p>
                  <a:pPr>
                    <a:defRPr sz="1600" b="1" i="1">
                      <a:solidFill>
                        <a:srgbClr val="7030A0"/>
                      </a:solidFill>
                    </a:defRPr>
                  </a:pPr>
                  <a:endParaRPr lang="ru-RU"/>
                </a:p>
              </c:txPr>
              <c:showVal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dLbl>
              <c:idx val="11"/>
              <c:delete val="1"/>
            </c:dLbl>
            <c:dLbl>
              <c:idx val="12"/>
              <c:layout>
                <c:manualLayout>
                  <c:x val="-2.4326798938049028E-2"/>
                  <c:y val="-5.2003225876898831E-2"/>
                </c:manualLayout>
              </c:layout>
              <c:showVal val="1"/>
            </c:dLbl>
            <c:txPr>
              <a:bodyPr/>
              <a:lstStyle/>
              <a:p>
                <a:pPr>
                  <a:defRPr sz="1800" b="1" i="1">
                    <a:solidFill>
                      <a:srgbClr val="7030A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Лист1!$A$2:$A$14</c:f>
              <c:strCache>
                <c:ptCount val="13"/>
                <c:pt idx="0">
                  <c:v>первоначальный бюджет</c:v>
                </c:pt>
                <c:pt idx="1">
                  <c:v>январь</c:v>
                </c:pt>
                <c:pt idx="2">
                  <c:v>февраль</c:v>
                </c:pt>
                <c:pt idx="3">
                  <c:v>март</c:v>
                </c:pt>
                <c:pt idx="4">
                  <c:v>апрель</c:v>
                </c:pt>
                <c:pt idx="5">
                  <c:v>май</c:v>
                </c:pt>
                <c:pt idx="6">
                  <c:v>июнь</c:v>
                </c:pt>
                <c:pt idx="7">
                  <c:v>июль</c:v>
                </c:pt>
                <c:pt idx="8">
                  <c:v>август</c:v>
                </c:pt>
                <c:pt idx="9">
                  <c:v>сентябрь</c:v>
                </c:pt>
                <c:pt idx="10">
                  <c:v>октябрь</c:v>
                </c:pt>
                <c:pt idx="11">
                  <c:v>ноябрь</c:v>
                </c:pt>
                <c:pt idx="12">
                  <c:v>декабрь</c:v>
                </c:pt>
              </c:strCache>
            </c:strRef>
          </c:cat>
          <c:val>
            <c:numRef>
              <c:f>Лист1!$E$2:$E$14</c:f>
              <c:numCache>
                <c:formatCode>General</c:formatCode>
                <c:ptCount val="13"/>
                <c:pt idx="0">
                  <c:v>434740.5</c:v>
                </c:pt>
                <c:pt idx="1">
                  <c:v>433802.1</c:v>
                </c:pt>
                <c:pt idx="2">
                  <c:v>455359.9</c:v>
                </c:pt>
                <c:pt idx="3">
                  <c:v>455359.9</c:v>
                </c:pt>
                <c:pt idx="4">
                  <c:v>458858.8</c:v>
                </c:pt>
                <c:pt idx="5">
                  <c:v>458858.8</c:v>
                </c:pt>
                <c:pt idx="6" formatCode="0.0">
                  <c:v>550348</c:v>
                </c:pt>
                <c:pt idx="7">
                  <c:v>551147.9</c:v>
                </c:pt>
                <c:pt idx="8">
                  <c:v>551147.9</c:v>
                </c:pt>
                <c:pt idx="9">
                  <c:v>555428.19999999995</c:v>
                </c:pt>
                <c:pt idx="10">
                  <c:v>595452.6</c:v>
                </c:pt>
                <c:pt idx="11">
                  <c:v>599940.19999999995</c:v>
                </c:pt>
                <c:pt idx="12">
                  <c:v>615892.9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2020 год</c:v>
                </c:pt>
              </c:strCache>
            </c:strRef>
          </c:tx>
          <c:spPr>
            <a:ln w="57150">
              <a:solidFill>
                <a:schemeClr val="accent6">
                  <a:lumMod val="50000"/>
                </a:schemeClr>
              </a:solidFill>
            </a:ln>
          </c:spPr>
          <c:marker>
            <c:symbol val="none"/>
          </c:marker>
          <c:dLbls>
            <c:dLbl>
              <c:idx val="1"/>
              <c:layout>
                <c:manualLayout>
                  <c:x val="-5.0174022809726125E-2"/>
                  <c:y val="-5.2003225876898776E-2"/>
                </c:manualLayout>
              </c:layout>
              <c:spPr/>
              <c:txPr>
                <a:bodyPr/>
                <a:lstStyle/>
                <a:p>
                  <a:pPr>
                    <a:defRPr sz="1600" b="1" i="1">
                      <a:solidFill>
                        <a:schemeClr val="accent6">
                          <a:lumMod val="50000"/>
                        </a:schemeClr>
                      </a:solidFill>
                    </a:defRPr>
                  </a:pPr>
                  <a:endParaRPr lang="ru-RU"/>
                </a:p>
              </c:txPr>
              <c:showVal val="1"/>
            </c:dLbl>
            <c:delete val="1"/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</c:dLbls>
          <c:cat>
            <c:strRef>
              <c:f>Лист1!$A$2:$A$14</c:f>
              <c:strCache>
                <c:ptCount val="13"/>
                <c:pt idx="0">
                  <c:v>первоначальный бюджет</c:v>
                </c:pt>
                <c:pt idx="1">
                  <c:v>январь</c:v>
                </c:pt>
                <c:pt idx="2">
                  <c:v>февраль</c:v>
                </c:pt>
                <c:pt idx="3">
                  <c:v>март</c:v>
                </c:pt>
                <c:pt idx="4">
                  <c:v>апрель</c:v>
                </c:pt>
                <c:pt idx="5">
                  <c:v>май</c:v>
                </c:pt>
                <c:pt idx="6">
                  <c:v>июнь</c:v>
                </c:pt>
                <c:pt idx="7">
                  <c:v>июль</c:v>
                </c:pt>
                <c:pt idx="8">
                  <c:v>август</c:v>
                </c:pt>
                <c:pt idx="9">
                  <c:v>сентябрь</c:v>
                </c:pt>
                <c:pt idx="10">
                  <c:v>октябрь</c:v>
                </c:pt>
                <c:pt idx="11">
                  <c:v>ноябрь</c:v>
                </c:pt>
                <c:pt idx="12">
                  <c:v>декабрь</c:v>
                </c:pt>
              </c:strCache>
            </c:strRef>
          </c:cat>
          <c:val>
            <c:numRef>
              <c:f>Лист1!$F$2:$F$14</c:f>
              <c:numCache>
                <c:formatCode>General</c:formatCode>
                <c:ptCount val="13"/>
                <c:pt idx="0">
                  <c:v>476012.6</c:v>
                </c:pt>
                <c:pt idx="1">
                  <c:v>549605.19999999995</c:v>
                </c:pt>
              </c:numCache>
            </c:numRef>
          </c:val>
        </c:ser>
        <c:marker val="1"/>
        <c:axId val="86990208"/>
        <c:axId val="87004288"/>
      </c:lineChart>
      <c:catAx>
        <c:axId val="8699020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100">
                <a:solidFill>
                  <a:srgbClr val="002060"/>
                </a:solidFill>
              </a:defRPr>
            </a:pPr>
            <a:endParaRPr lang="ru-RU"/>
          </a:p>
        </c:txPr>
        <c:crossAx val="87004288"/>
        <c:crosses val="autoZero"/>
        <c:auto val="1"/>
        <c:lblAlgn val="ctr"/>
        <c:lblOffset val="100"/>
      </c:catAx>
      <c:valAx>
        <c:axId val="8700428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 b="1">
                <a:solidFill>
                  <a:srgbClr val="002060"/>
                </a:solidFill>
              </a:defRPr>
            </a:pPr>
            <a:endParaRPr lang="ru-RU"/>
          </a:p>
        </c:txPr>
        <c:crossAx val="86990208"/>
        <c:crosses val="autoZero"/>
        <c:crossBetween val="between"/>
      </c:valAx>
      <c:sp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r="100000" b="100000"/>
          </a:path>
          <a:tileRect l="-100000" t="-100000"/>
        </a:gradFill>
        <a:scene3d>
          <a:camera prst="orthographicFront"/>
          <a:lightRig rig="threePt" dir="t"/>
        </a:scene3d>
        <a:sp3d>
          <a:bevelT/>
        </a:sp3d>
      </c:spPr>
    </c:plotArea>
    <c:legend>
      <c:legendPos val="r"/>
      <c:legendEntry>
        <c:idx val="0"/>
        <c:txPr>
          <a:bodyPr/>
          <a:lstStyle/>
          <a:p>
            <a:pPr>
              <a:defRPr sz="11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10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100"/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100"/>
            </a:pPr>
            <a:endParaRPr lang="ru-RU"/>
          </a:p>
        </c:txPr>
      </c:legendEntry>
      <c:layout>
        <c:manualLayout>
          <c:xMode val="edge"/>
          <c:yMode val="edge"/>
          <c:x val="0.7481145533638025"/>
          <c:y val="0.82746803761235188"/>
          <c:w val="0.20638248049067345"/>
          <c:h val="0.17253196238764806"/>
        </c:manualLayout>
      </c:layout>
      <c:spPr>
        <a:solidFill>
          <a:srgbClr val="FFFFCC"/>
        </a:solidFill>
        <a:scene3d>
          <a:camera prst="orthographicFront"/>
          <a:lightRig rig="threePt" dir="t"/>
        </a:scene3d>
        <a:sp3d>
          <a:bevelT/>
        </a:sp3d>
      </c:spPr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</c:chart>
  <c:spPr>
    <a:solidFill>
      <a:schemeClr val="accent6">
        <a:lumMod val="60000"/>
        <a:lumOff val="40000"/>
      </a:schemeClr>
    </a:solidFill>
    <a:scene3d>
      <a:camera prst="orthographicFront"/>
      <a:lightRig rig="threePt" dir="t"/>
    </a:scene3d>
    <a:sp3d>
      <a:bevelT/>
    </a:sp3d>
  </c:spPr>
  <c:txPr>
    <a:bodyPr/>
    <a:lstStyle/>
    <a:p>
      <a:pPr>
        <a:defRPr sz="1800"/>
      </a:pPr>
      <a:endParaRPr lang="ru-RU"/>
    </a:p>
  </c:txPr>
  <c:externalData r:id="rId4"/>
  <c:userShapes r:id="rId5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17389794853711923"/>
          <c:y val="4.31229472155676E-2"/>
          <c:w val="0.7902365920694806"/>
          <c:h val="0.68761276133637739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2016 год</c:v>
                </c:pt>
              </c:strCache>
            </c:strRef>
          </c:tx>
          <c:spPr>
            <a:ln w="57150"/>
            <a:effectLst>
              <a:innerShdw blurRad="63500" dist="50800" dir="5400000">
                <a:prstClr val="black">
                  <a:alpha val="50000"/>
                </a:prstClr>
              </a:innerShdw>
            </a:effectLst>
          </c:spPr>
          <c:marker>
            <c:symbol val="none"/>
          </c:marker>
          <c:dPt>
            <c:idx val="12"/>
            <c:marker>
              <c:symbol val="picture"/>
              <c:spPr>
                <a:blipFill>
                  <a:blip xmlns:r="http://schemas.openxmlformats.org/officeDocument/2006/relationships" r:embed="rId1"/>
                  <a:stretch>
                    <a:fillRect/>
                  </a:stretch>
                </a:blipFill>
                <a:ln w="9525">
                  <a:noFill/>
                </a:ln>
              </c:spPr>
            </c:marker>
          </c:dPt>
          <c:dLbls>
            <c:dLbl>
              <c:idx val="0"/>
              <c:delete val="1"/>
            </c:dLbl>
            <c:dLbl>
              <c:idx val="1"/>
              <c:layout>
                <c:manualLayout>
                  <c:x val="-2.9139274380141311E-2"/>
                  <c:y val="3.9745192631178698E-2"/>
                </c:manualLayout>
              </c:layout>
              <c:showVal val="1"/>
            </c:dLbl>
            <c:dLbl>
              <c:idx val="12"/>
              <c:layout>
                <c:manualLayout>
                  <c:x val="-4.7543026620230494E-2"/>
                  <c:y val="6.7070012565114051E-2"/>
                </c:manualLayout>
              </c:layout>
              <c:showVal val="1"/>
            </c:dLbl>
            <c:delete val="1"/>
            <c:txPr>
              <a:bodyPr/>
              <a:lstStyle/>
              <a:p>
                <a:pPr>
                  <a:defRPr sz="1400" b="1" i="1">
                    <a:solidFill>
                      <a:srgbClr val="002060"/>
                    </a:solidFill>
                  </a:defRPr>
                </a:pPr>
                <a:endParaRPr lang="ru-RU"/>
              </a:p>
            </c:txPr>
          </c:dLbls>
          <c:cat>
            <c:strRef>
              <c:f>Лист1!$A$2:$A$14</c:f>
              <c:strCache>
                <c:ptCount val="13"/>
                <c:pt idx="0">
                  <c:v>первоначальный бюджет</c:v>
                </c:pt>
                <c:pt idx="1">
                  <c:v>январь</c:v>
                </c:pt>
                <c:pt idx="2">
                  <c:v>февраль</c:v>
                </c:pt>
                <c:pt idx="3">
                  <c:v>март</c:v>
                </c:pt>
                <c:pt idx="4">
                  <c:v>апрель</c:v>
                </c:pt>
                <c:pt idx="5">
                  <c:v>май</c:v>
                </c:pt>
                <c:pt idx="6">
                  <c:v>июнь</c:v>
                </c:pt>
                <c:pt idx="7">
                  <c:v>июль</c:v>
                </c:pt>
                <c:pt idx="8">
                  <c:v>август</c:v>
                </c:pt>
                <c:pt idx="9">
                  <c:v>сентябрь</c:v>
                </c:pt>
                <c:pt idx="10">
                  <c:v>октябрь</c:v>
                </c:pt>
                <c:pt idx="11">
                  <c:v>ноябрь</c:v>
                </c:pt>
                <c:pt idx="12">
                  <c:v>декабрь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214684.3</c:v>
                </c:pt>
                <c:pt idx="1">
                  <c:v>214684.3</c:v>
                </c:pt>
                <c:pt idx="2">
                  <c:v>215620.5</c:v>
                </c:pt>
                <c:pt idx="3">
                  <c:v>215620.5</c:v>
                </c:pt>
                <c:pt idx="4">
                  <c:v>215620.5</c:v>
                </c:pt>
                <c:pt idx="5" formatCode="0.0">
                  <c:v>219309.8</c:v>
                </c:pt>
                <c:pt idx="6">
                  <c:v>238831.7</c:v>
                </c:pt>
                <c:pt idx="7">
                  <c:v>243242.1</c:v>
                </c:pt>
                <c:pt idx="8">
                  <c:v>244440.2</c:v>
                </c:pt>
                <c:pt idx="9">
                  <c:v>244440.2</c:v>
                </c:pt>
                <c:pt idx="10">
                  <c:v>266619.3</c:v>
                </c:pt>
                <c:pt idx="11">
                  <c:v>266619.3</c:v>
                </c:pt>
                <c:pt idx="12">
                  <c:v>299684.3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 год</c:v>
                </c:pt>
              </c:strCache>
            </c:strRef>
          </c:tx>
          <c:spPr>
            <a:ln w="57150" cap="flat" cmpd="sng" algn="ctr">
              <a:solidFill>
                <a:srgbClr val="FF0000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marker>
            <c:symbol val="none"/>
          </c:marker>
          <c:dPt>
            <c:idx val="12"/>
            <c:marker>
              <c:symbol val="picture"/>
              <c:spPr>
                <a:blipFill>
                  <a:blip xmlns:r="http://schemas.openxmlformats.org/officeDocument/2006/relationships" r:embed="rId2"/>
                  <a:stretch>
                    <a:fillRect/>
                  </a:stretch>
                </a:blipFill>
                <a:ln w="9525">
                  <a:noFill/>
                </a:ln>
              </c:spPr>
            </c:marker>
          </c:dPt>
          <c:dLbls>
            <c:dLbl>
              <c:idx val="0"/>
              <c:delete val="1"/>
            </c:dLbl>
            <c:dLbl>
              <c:idx val="1"/>
              <c:layout>
                <c:manualLayout>
                  <c:x val="-1.9937398260096703E-2"/>
                  <c:y val="-3.2292969012832691E-2"/>
                </c:manualLayout>
              </c:layout>
              <c:showVal val="1"/>
            </c:dLbl>
            <c:dLbl>
              <c:idx val="12"/>
              <c:layout>
                <c:manualLayout>
                  <c:x val="-4.9076672640237934E-2"/>
                  <c:y val="-4.9681490788973375E-2"/>
                </c:manualLayout>
              </c:layout>
              <c:showVal val="1"/>
            </c:dLbl>
            <c:delete val="1"/>
            <c:txPr>
              <a:bodyPr/>
              <a:lstStyle/>
              <a:p>
                <a:pPr>
                  <a:defRPr sz="1400" b="1" i="1">
                    <a:solidFill>
                      <a:srgbClr val="C00000"/>
                    </a:solidFill>
                  </a:defRPr>
                </a:pPr>
                <a:endParaRPr lang="ru-RU"/>
              </a:p>
            </c:txPr>
          </c:dLbls>
          <c:cat>
            <c:strRef>
              <c:f>Лист1!$A$2:$A$14</c:f>
              <c:strCache>
                <c:ptCount val="13"/>
                <c:pt idx="0">
                  <c:v>первоначальный бюджет</c:v>
                </c:pt>
                <c:pt idx="1">
                  <c:v>январь</c:v>
                </c:pt>
                <c:pt idx="2">
                  <c:v>февраль</c:v>
                </c:pt>
                <c:pt idx="3">
                  <c:v>март</c:v>
                </c:pt>
                <c:pt idx="4">
                  <c:v>апрель</c:v>
                </c:pt>
                <c:pt idx="5">
                  <c:v>май</c:v>
                </c:pt>
                <c:pt idx="6">
                  <c:v>июнь</c:v>
                </c:pt>
                <c:pt idx="7">
                  <c:v>июль</c:v>
                </c:pt>
                <c:pt idx="8">
                  <c:v>август</c:v>
                </c:pt>
                <c:pt idx="9">
                  <c:v>сентябрь</c:v>
                </c:pt>
                <c:pt idx="10">
                  <c:v>октябрь</c:v>
                </c:pt>
                <c:pt idx="11">
                  <c:v>ноябрь</c:v>
                </c:pt>
                <c:pt idx="12">
                  <c:v>декабрь</c:v>
                </c:pt>
              </c:strCache>
            </c:strRef>
          </c:cat>
          <c:val>
            <c:numRef>
              <c:f>Лист1!$C$2:$C$14</c:f>
              <c:numCache>
                <c:formatCode>General</c:formatCode>
                <c:ptCount val="13"/>
                <c:pt idx="0">
                  <c:v>234348.3</c:v>
                </c:pt>
                <c:pt idx="1">
                  <c:v>240759.1</c:v>
                </c:pt>
                <c:pt idx="2">
                  <c:v>242292.1</c:v>
                </c:pt>
                <c:pt idx="3">
                  <c:v>242292.1</c:v>
                </c:pt>
                <c:pt idx="4">
                  <c:v>264528.7</c:v>
                </c:pt>
                <c:pt idx="5">
                  <c:v>264528.7</c:v>
                </c:pt>
                <c:pt idx="6">
                  <c:v>270079.90000000002</c:v>
                </c:pt>
                <c:pt idx="7">
                  <c:v>301476</c:v>
                </c:pt>
                <c:pt idx="8">
                  <c:v>303485.09999999998</c:v>
                </c:pt>
                <c:pt idx="9">
                  <c:v>306118.8</c:v>
                </c:pt>
                <c:pt idx="10">
                  <c:v>305834.3</c:v>
                </c:pt>
                <c:pt idx="11">
                  <c:v>365634.5</c:v>
                </c:pt>
                <c:pt idx="12">
                  <c:v>365117.5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2018 год</c:v>
                </c:pt>
              </c:strCache>
            </c:strRef>
          </c:tx>
          <c:spPr>
            <a:ln w="57150">
              <a:solidFill>
                <a:srgbClr val="00B050"/>
              </a:solidFill>
            </a:ln>
          </c:spPr>
          <c:marker>
            <c:symbol val="none"/>
          </c:marker>
          <c:dPt>
            <c:idx val="1"/>
            <c:marker>
              <c:symbol val="picture"/>
              <c:spPr>
                <a:blipFill>
                  <a:blip xmlns:r="http://schemas.openxmlformats.org/officeDocument/2006/relationships" r:embed="rId3"/>
                  <a:stretch>
                    <a:fillRect/>
                  </a:stretch>
                </a:blipFill>
                <a:ln w="9525">
                  <a:noFill/>
                </a:ln>
              </c:spPr>
            </c:marker>
          </c:dPt>
          <c:dLbls>
            <c:dLbl>
              <c:idx val="0"/>
              <c:delete val="1"/>
            </c:dLbl>
            <c:dLbl>
              <c:idx val="1"/>
              <c:layout>
                <c:manualLayout>
                  <c:x val="-5.5211256720267769E-2"/>
                  <c:y val="-4.4713341710076029E-2"/>
                </c:manualLayout>
              </c:layout>
              <c:showVal val="1"/>
            </c:dLbl>
            <c:dLbl>
              <c:idx val="12"/>
              <c:layout>
                <c:manualLayout>
                  <c:x val="-4.7543026620230494E-2"/>
                  <c:y val="-5.4649639867870713E-2"/>
                </c:manualLayout>
              </c:layout>
              <c:showVal val="1"/>
            </c:dLbl>
            <c:delete val="1"/>
            <c:txPr>
              <a:bodyPr/>
              <a:lstStyle/>
              <a:p>
                <a:pPr>
                  <a:defRPr sz="1400" b="1" i="1">
                    <a:solidFill>
                      <a:srgbClr val="006C31"/>
                    </a:solidFill>
                  </a:defRPr>
                </a:pPr>
                <a:endParaRPr lang="ru-RU"/>
              </a:p>
            </c:txPr>
          </c:dLbls>
          <c:cat>
            <c:strRef>
              <c:f>Лист1!$A$2:$A$14</c:f>
              <c:strCache>
                <c:ptCount val="13"/>
                <c:pt idx="0">
                  <c:v>первоначальный бюджет</c:v>
                </c:pt>
                <c:pt idx="1">
                  <c:v>январь</c:v>
                </c:pt>
                <c:pt idx="2">
                  <c:v>февраль</c:v>
                </c:pt>
                <c:pt idx="3">
                  <c:v>март</c:v>
                </c:pt>
                <c:pt idx="4">
                  <c:v>апрель</c:v>
                </c:pt>
                <c:pt idx="5">
                  <c:v>май</c:v>
                </c:pt>
                <c:pt idx="6">
                  <c:v>июнь</c:v>
                </c:pt>
                <c:pt idx="7">
                  <c:v>июль</c:v>
                </c:pt>
                <c:pt idx="8">
                  <c:v>август</c:v>
                </c:pt>
                <c:pt idx="9">
                  <c:v>сентябрь</c:v>
                </c:pt>
                <c:pt idx="10">
                  <c:v>октябрь</c:v>
                </c:pt>
                <c:pt idx="11">
                  <c:v>ноябрь</c:v>
                </c:pt>
                <c:pt idx="12">
                  <c:v>декабрь</c:v>
                </c:pt>
              </c:strCache>
            </c:strRef>
          </c:cat>
          <c:val>
            <c:numRef>
              <c:f>Лист1!$D$2:$D$14</c:f>
              <c:numCache>
                <c:formatCode>General</c:formatCode>
                <c:ptCount val="13"/>
                <c:pt idx="0">
                  <c:v>274616.3</c:v>
                </c:pt>
                <c:pt idx="1">
                  <c:v>312400.5</c:v>
                </c:pt>
                <c:pt idx="2">
                  <c:v>312400.5</c:v>
                </c:pt>
                <c:pt idx="3">
                  <c:v>355836.2</c:v>
                </c:pt>
                <c:pt idx="4">
                  <c:v>394625.7</c:v>
                </c:pt>
                <c:pt idx="5">
                  <c:v>395162.2</c:v>
                </c:pt>
                <c:pt idx="6">
                  <c:v>401355.1</c:v>
                </c:pt>
                <c:pt idx="7">
                  <c:v>401355.1</c:v>
                </c:pt>
                <c:pt idx="8">
                  <c:v>406277.1</c:v>
                </c:pt>
                <c:pt idx="9">
                  <c:v>406277.1</c:v>
                </c:pt>
                <c:pt idx="10">
                  <c:v>463917.5</c:v>
                </c:pt>
                <c:pt idx="11">
                  <c:v>463917.5</c:v>
                </c:pt>
                <c:pt idx="12" formatCode="0.0">
                  <c:v>461850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2019 год</c:v>
                </c:pt>
              </c:strCache>
            </c:strRef>
          </c:tx>
          <c:spPr>
            <a:ln w="57150"/>
          </c:spPr>
          <c:marker>
            <c:symbol val="none"/>
          </c:marker>
          <c:dPt>
            <c:idx val="1"/>
            <c:marker>
              <c:symbol val="picture"/>
              <c:spPr>
                <a:blipFill>
                  <a:blip xmlns:r="http://schemas.openxmlformats.org/officeDocument/2006/relationships" r:embed="rId3"/>
                  <a:stretch>
                    <a:fillRect/>
                  </a:stretch>
                </a:blipFill>
                <a:ln w="9525">
                  <a:solidFill>
                    <a:srgbClr val="7030A0"/>
                  </a:solidFill>
                </a:ln>
              </c:spPr>
            </c:marker>
            <c:spPr>
              <a:ln w="57150">
                <a:solidFill>
                  <a:srgbClr val="7030A0"/>
                </a:solidFill>
              </a:ln>
            </c:spPr>
          </c:dPt>
          <c:dLbls>
            <c:dLbl>
              <c:idx val="0"/>
              <c:delete val="1"/>
            </c:dLbl>
            <c:dLbl>
              <c:idx val="1"/>
              <c:layout>
                <c:manualLayout>
                  <c:x val="-4.6009380600223138E-2"/>
                  <c:y val="-4.4713341710076029E-2"/>
                </c:manualLayout>
              </c:layout>
              <c:showVal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dLbl>
              <c:idx val="11"/>
              <c:delete val="1"/>
            </c:dLbl>
            <c:dLbl>
              <c:idx val="12"/>
              <c:layout>
                <c:manualLayout>
                  <c:x val="-4.7543026620230494E-2"/>
                  <c:y val="-4.7197416249524733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 i="1">
                    <a:solidFill>
                      <a:srgbClr val="7030A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Лист1!$A$2:$A$14</c:f>
              <c:strCache>
                <c:ptCount val="13"/>
                <c:pt idx="0">
                  <c:v>первоначальный бюджет</c:v>
                </c:pt>
                <c:pt idx="1">
                  <c:v>январь</c:v>
                </c:pt>
                <c:pt idx="2">
                  <c:v>февраль</c:v>
                </c:pt>
                <c:pt idx="3">
                  <c:v>март</c:v>
                </c:pt>
                <c:pt idx="4">
                  <c:v>апрель</c:v>
                </c:pt>
                <c:pt idx="5">
                  <c:v>май</c:v>
                </c:pt>
                <c:pt idx="6">
                  <c:v>июнь</c:v>
                </c:pt>
                <c:pt idx="7">
                  <c:v>июль</c:v>
                </c:pt>
                <c:pt idx="8">
                  <c:v>август</c:v>
                </c:pt>
                <c:pt idx="9">
                  <c:v>сентябрь</c:v>
                </c:pt>
                <c:pt idx="10">
                  <c:v>октябрь</c:v>
                </c:pt>
                <c:pt idx="11">
                  <c:v>ноябрь</c:v>
                </c:pt>
                <c:pt idx="12">
                  <c:v>декабрь</c:v>
                </c:pt>
              </c:strCache>
            </c:strRef>
          </c:cat>
          <c:val>
            <c:numRef>
              <c:f>Лист1!$E$2:$E$14</c:f>
              <c:numCache>
                <c:formatCode>General</c:formatCode>
                <c:ptCount val="13"/>
                <c:pt idx="0">
                  <c:v>435940.5</c:v>
                </c:pt>
                <c:pt idx="1">
                  <c:v>442785.6</c:v>
                </c:pt>
                <c:pt idx="2">
                  <c:v>464343.4</c:v>
                </c:pt>
                <c:pt idx="3">
                  <c:v>464343.4</c:v>
                </c:pt>
                <c:pt idx="4">
                  <c:v>467842.3</c:v>
                </c:pt>
                <c:pt idx="5">
                  <c:v>467842.3</c:v>
                </c:pt>
                <c:pt idx="6" formatCode="0.0">
                  <c:v>560081</c:v>
                </c:pt>
                <c:pt idx="7">
                  <c:v>560880.9</c:v>
                </c:pt>
                <c:pt idx="8">
                  <c:v>560880.9</c:v>
                </c:pt>
                <c:pt idx="9">
                  <c:v>565161.19999999995</c:v>
                </c:pt>
                <c:pt idx="10">
                  <c:v>605435.6</c:v>
                </c:pt>
                <c:pt idx="11">
                  <c:v>609923.19999999995</c:v>
                </c:pt>
                <c:pt idx="12">
                  <c:v>625875.9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2020 год</c:v>
                </c:pt>
              </c:strCache>
            </c:strRef>
          </c:tx>
          <c:spPr>
            <a:ln w="57150">
              <a:solidFill>
                <a:schemeClr val="accent6">
                  <a:lumMod val="50000"/>
                </a:schemeClr>
              </a:solidFill>
            </a:ln>
          </c:spPr>
          <c:marker>
            <c:symbol val="none"/>
          </c:marker>
          <c:dLbls>
            <c:dLbl>
              <c:idx val="1"/>
              <c:layout>
                <c:manualLayout>
                  <c:x val="-3.8341150500185939E-2"/>
                  <c:y val="-5.2165565328422023E-2"/>
                </c:manualLayout>
              </c:layout>
              <c:spPr/>
              <c:txPr>
                <a:bodyPr/>
                <a:lstStyle/>
                <a:p>
                  <a:pPr>
                    <a:defRPr sz="1400" b="1" i="1">
                      <a:solidFill>
                        <a:schemeClr val="accent6">
                          <a:lumMod val="50000"/>
                        </a:schemeClr>
                      </a:solidFill>
                    </a:defRPr>
                  </a:pPr>
                  <a:endParaRPr lang="ru-RU"/>
                </a:p>
              </c:txPr>
              <c:showVal val="1"/>
            </c:dLbl>
            <c:delete val="1"/>
            <c:txPr>
              <a:bodyPr/>
              <a:lstStyle/>
              <a:p>
                <a:pPr>
                  <a:defRPr sz="1600" b="1" i="1">
                    <a:solidFill>
                      <a:schemeClr val="accent6">
                        <a:lumMod val="50000"/>
                      </a:schemeClr>
                    </a:solidFill>
                  </a:defRPr>
                </a:pPr>
                <a:endParaRPr lang="ru-RU"/>
              </a:p>
            </c:txPr>
          </c:dLbls>
          <c:cat>
            <c:strRef>
              <c:f>Лист1!$A$2:$A$14</c:f>
              <c:strCache>
                <c:ptCount val="13"/>
                <c:pt idx="0">
                  <c:v>первоначальный бюджет</c:v>
                </c:pt>
                <c:pt idx="1">
                  <c:v>январь</c:v>
                </c:pt>
                <c:pt idx="2">
                  <c:v>февраль</c:v>
                </c:pt>
                <c:pt idx="3">
                  <c:v>март</c:v>
                </c:pt>
                <c:pt idx="4">
                  <c:v>апрель</c:v>
                </c:pt>
                <c:pt idx="5">
                  <c:v>май</c:v>
                </c:pt>
                <c:pt idx="6">
                  <c:v>июнь</c:v>
                </c:pt>
                <c:pt idx="7">
                  <c:v>июль</c:v>
                </c:pt>
                <c:pt idx="8">
                  <c:v>август</c:v>
                </c:pt>
                <c:pt idx="9">
                  <c:v>сентябрь</c:v>
                </c:pt>
                <c:pt idx="10">
                  <c:v>октябрь</c:v>
                </c:pt>
                <c:pt idx="11">
                  <c:v>ноябрь</c:v>
                </c:pt>
                <c:pt idx="12">
                  <c:v>декабрь</c:v>
                </c:pt>
              </c:strCache>
            </c:strRef>
          </c:cat>
          <c:val>
            <c:numRef>
              <c:f>Лист1!$F$2:$F$14</c:f>
              <c:numCache>
                <c:formatCode>General</c:formatCode>
                <c:ptCount val="13"/>
                <c:pt idx="0">
                  <c:v>479266.6</c:v>
                </c:pt>
                <c:pt idx="1">
                  <c:v>564890.30000000005</c:v>
                </c:pt>
              </c:numCache>
            </c:numRef>
          </c:val>
        </c:ser>
        <c:marker val="1"/>
        <c:axId val="114533888"/>
        <c:axId val="114535808"/>
      </c:lineChart>
      <c:catAx>
        <c:axId val="11453388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050" b="1">
                <a:solidFill>
                  <a:srgbClr val="002060"/>
                </a:solidFill>
              </a:defRPr>
            </a:pPr>
            <a:endParaRPr lang="ru-RU"/>
          </a:p>
        </c:txPr>
        <c:crossAx val="114535808"/>
        <c:crosses val="autoZero"/>
        <c:auto val="1"/>
        <c:lblAlgn val="ctr"/>
        <c:lblOffset val="100"/>
      </c:catAx>
      <c:valAx>
        <c:axId val="11453580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 b="1">
                <a:solidFill>
                  <a:srgbClr val="002060"/>
                </a:solidFill>
              </a:defRPr>
            </a:pPr>
            <a:endParaRPr lang="ru-RU"/>
          </a:p>
        </c:txPr>
        <c:crossAx val="114533888"/>
        <c:crosses val="autoZero"/>
        <c:crossBetween val="between"/>
      </c:valAx>
      <c:sp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r="100000" b="100000"/>
          </a:path>
          <a:tileRect l="-100000" t="-100000"/>
        </a:gradFill>
        <a:scene3d>
          <a:camera prst="orthographicFront"/>
          <a:lightRig rig="threePt" dir="t"/>
        </a:scene3d>
        <a:sp3d>
          <a:bevelT/>
        </a:sp3d>
      </c:spPr>
    </c:plotArea>
    <c:legend>
      <c:legendPos val="r"/>
      <c:legendEntry>
        <c:idx val="0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400"/>
            </a:pPr>
            <a:endParaRPr lang="ru-RU"/>
          </a:p>
        </c:txPr>
      </c:legendEntry>
      <c:layout>
        <c:manualLayout>
          <c:xMode val="edge"/>
          <c:yMode val="edge"/>
          <c:x val="0.67686911599194288"/>
          <c:y val="0.84601867398145125"/>
          <c:w val="0.27702248059394369"/>
          <c:h val="0.1539813260185488"/>
        </c:manualLayout>
      </c:layout>
      <c:spPr>
        <a:solidFill>
          <a:schemeClr val="bg2"/>
        </a:solidFill>
        <a:ln>
          <a:solidFill>
            <a:schemeClr val="accent1"/>
          </a:solidFill>
        </a:ln>
        <a:scene3d>
          <a:camera prst="orthographicFront"/>
          <a:lightRig rig="threePt" dir="t"/>
        </a:scene3d>
        <a:sp3d>
          <a:bevelT/>
        </a:sp3d>
      </c:spPr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</c:chart>
  <c:spPr>
    <a:solidFill>
      <a:schemeClr val="accent5">
        <a:lumMod val="40000"/>
        <a:lumOff val="60000"/>
      </a:schemeClr>
    </a:solidFill>
    <a:scene3d>
      <a:camera prst="orthographicFront"/>
      <a:lightRig rig="threePt" dir="t"/>
    </a:scene3d>
    <a:sp3d>
      <a:bevelT/>
    </a:sp3d>
  </c:spPr>
  <c:txPr>
    <a:bodyPr/>
    <a:lstStyle/>
    <a:p>
      <a:pPr algn="l">
        <a:defRPr sz="1800"/>
      </a:pPr>
      <a:endParaRPr lang="ru-RU"/>
    </a:p>
  </c:txPr>
  <c:externalData r:id="rId4"/>
  <c:userShapes r:id="rId5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0.93103</cdr:x>
      <cdr:y>0.08424</cdr:y>
    </cdr:from>
    <cdr:to>
      <cdr:x>0.95689</cdr:x>
      <cdr:y>0.12636</cdr:y>
    </cdr:to>
    <cdr:sp macro="" textlink="">
      <cdr:nvSpPr>
        <cdr:cNvPr id="5" name="4-конечная звезда 4"/>
        <cdr:cNvSpPr/>
      </cdr:nvSpPr>
      <cdr:spPr>
        <a:xfrm xmlns:a="http://schemas.openxmlformats.org/drawingml/2006/main">
          <a:off x="7776864" y="432048"/>
          <a:ext cx="216006" cy="216013"/>
        </a:xfrm>
        <a:prstGeom xmlns:a="http://schemas.openxmlformats.org/drawingml/2006/main" prst="star4">
          <a:avLst/>
        </a:prstGeom>
        <a:solidFill xmlns:a="http://schemas.openxmlformats.org/drawingml/2006/main">
          <a:srgbClr val="7030A0"/>
        </a:solidFill>
        <a:ln xmlns:a="http://schemas.openxmlformats.org/drawingml/2006/main" w="25400" cap="flat" cmpd="sng" algn="ctr">
          <a:solidFill>
            <a:srgbClr val="7030A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ru-RU" dirty="0">
            <a:solidFill>
              <a:srgbClr val="006C31"/>
            </a:solidFill>
          </a:endParaRPr>
        </a:p>
      </cdr:txBody>
    </cdr:sp>
  </cdr:relSizeAnchor>
  <cdr:relSizeAnchor xmlns:cdr="http://schemas.openxmlformats.org/drawingml/2006/chartDrawing">
    <cdr:from>
      <cdr:x>0.93103</cdr:x>
      <cdr:y>0.40718</cdr:y>
    </cdr:from>
    <cdr:to>
      <cdr:x>0.9569</cdr:x>
      <cdr:y>0.4493</cdr:y>
    </cdr:to>
    <cdr:sp macro="" textlink="">
      <cdr:nvSpPr>
        <cdr:cNvPr id="11" name="4-конечная звезда 10"/>
        <cdr:cNvSpPr/>
      </cdr:nvSpPr>
      <cdr:spPr>
        <a:xfrm xmlns:a="http://schemas.openxmlformats.org/drawingml/2006/main">
          <a:off x="7776864" y="2088232"/>
          <a:ext cx="216090" cy="216014"/>
        </a:xfrm>
        <a:prstGeom xmlns:a="http://schemas.openxmlformats.org/drawingml/2006/main" prst="star4">
          <a:avLst/>
        </a:prstGeom>
        <a:ln xmlns:a="http://schemas.openxmlformats.org/drawingml/2006/main">
          <a:solidFill>
            <a:schemeClr val="accent1">
              <a:lumMod val="75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0.93103</cdr:x>
      <cdr:y>0.33698</cdr:y>
    </cdr:from>
    <cdr:to>
      <cdr:x>0.9569</cdr:x>
      <cdr:y>0.3791</cdr:y>
    </cdr:to>
    <cdr:sp macro="" textlink="">
      <cdr:nvSpPr>
        <cdr:cNvPr id="12" name="4-конечная звезда 11"/>
        <cdr:cNvSpPr/>
      </cdr:nvSpPr>
      <cdr:spPr>
        <a:xfrm xmlns:a="http://schemas.openxmlformats.org/drawingml/2006/main">
          <a:off x="7776864" y="1728192"/>
          <a:ext cx="216024" cy="216014"/>
        </a:xfrm>
        <a:prstGeom xmlns:a="http://schemas.openxmlformats.org/drawingml/2006/main" prst="star4">
          <a:avLst/>
        </a:prstGeom>
        <a:solidFill xmlns:a="http://schemas.openxmlformats.org/drawingml/2006/main">
          <a:srgbClr val="C00000"/>
        </a:solidFill>
        <a:ln xmlns:a="http://schemas.openxmlformats.org/drawingml/2006/main">
          <a:solidFill>
            <a:srgbClr val="C0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0.93103</cdr:x>
      <cdr:y>0.23869</cdr:y>
    </cdr:from>
    <cdr:to>
      <cdr:x>0.9543</cdr:x>
      <cdr:y>0.28081</cdr:y>
    </cdr:to>
    <cdr:sp macro="" textlink="">
      <cdr:nvSpPr>
        <cdr:cNvPr id="13" name="4-конечная звезда 12"/>
        <cdr:cNvSpPr/>
      </cdr:nvSpPr>
      <cdr:spPr>
        <a:xfrm xmlns:a="http://schemas.openxmlformats.org/drawingml/2006/main">
          <a:off x="7776864" y="1224136"/>
          <a:ext cx="194372" cy="216014"/>
        </a:xfrm>
        <a:prstGeom xmlns:a="http://schemas.openxmlformats.org/drawingml/2006/main" prst="star4">
          <a:avLst/>
        </a:prstGeom>
        <a:solidFill xmlns:a="http://schemas.openxmlformats.org/drawingml/2006/main">
          <a:srgbClr val="006C31"/>
        </a:solidFill>
        <a:ln xmlns:a="http://schemas.openxmlformats.org/drawingml/2006/main">
          <a:solidFill>
            <a:srgbClr val="006C3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0.22414</cdr:x>
      <cdr:y>0.15445</cdr:y>
    </cdr:from>
    <cdr:to>
      <cdr:x>0.25001</cdr:x>
      <cdr:y>0.19657</cdr:y>
    </cdr:to>
    <cdr:sp macro="" textlink="">
      <cdr:nvSpPr>
        <cdr:cNvPr id="6" name="4-конечная звезда 5"/>
        <cdr:cNvSpPr/>
      </cdr:nvSpPr>
      <cdr:spPr>
        <a:xfrm xmlns:a="http://schemas.openxmlformats.org/drawingml/2006/main">
          <a:off x="1872208" y="792088"/>
          <a:ext cx="216090" cy="216014"/>
        </a:xfrm>
        <a:prstGeom xmlns:a="http://schemas.openxmlformats.org/drawingml/2006/main" prst="star4">
          <a:avLst/>
        </a:prstGeom>
        <a:solidFill xmlns:a="http://schemas.openxmlformats.org/drawingml/2006/main">
          <a:schemeClr val="accent6">
            <a:lumMod val="50000"/>
          </a:schemeClr>
        </a:solidFill>
        <a:ln xmlns:a="http://schemas.openxmlformats.org/drawingml/2006/main" w="25400" cap="flat" cmpd="sng" algn="ctr">
          <a:solidFill>
            <a:schemeClr val="accent6">
              <a:lumMod val="50000"/>
            </a:scheme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0.93103</cdr:x>
      <cdr:y>0.40718</cdr:y>
    </cdr:from>
    <cdr:to>
      <cdr:x>0.9569</cdr:x>
      <cdr:y>0.4493</cdr:y>
    </cdr:to>
    <cdr:sp macro="" textlink="">
      <cdr:nvSpPr>
        <cdr:cNvPr id="8" name="4-конечная звезда 7"/>
        <cdr:cNvSpPr/>
      </cdr:nvSpPr>
      <cdr:spPr>
        <a:xfrm xmlns:a="http://schemas.openxmlformats.org/drawingml/2006/main">
          <a:off x="7776864" y="2088232"/>
          <a:ext cx="216090" cy="216014"/>
        </a:xfrm>
        <a:prstGeom xmlns:a="http://schemas.openxmlformats.org/drawingml/2006/main" prst="star4">
          <a:avLst/>
        </a:prstGeom>
        <a:ln xmlns:a="http://schemas.openxmlformats.org/drawingml/2006/main">
          <a:solidFill>
            <a:schemeClr val="accent1">
              <a:lumMod val="75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0.21325</cdr:x>
      <cdr:y>0.28571</cdr:y>
    </cdr:from>
    <cdr:to>
      <cdr:x>0.22374</cdr:x>
      <cdr:y>0.3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704467" y="1378439"/>
          <a:ext cx="83845" cy="689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0.92174</cdr:x>
      <cdr:y>0.09859</cdr:y>
    </cdr:from>
    <cdr:to>
      <cdr:x>0.94783</cdr:x>
      <cdr:y>0.14084</cdr:y>
    </cdr:to>
    <cdr:sp macro="" textlink="">
      <cdr:nvSpPr>
        <cdr:cNvPr id="7" name="4-конечная звезда 6"/>
        <cdr:cNvSpPr/>
      </cdr:nvSpPr>
      <cdr:spPr>
        <a:xfrm xmlns:a="http://schemas.openxmlformats.org/drawingml/2006/main">
          <a:off x="7632848" y="504056"/>
          <a:ext cx="216049" cy="216006"/>
        </a:xfrm>
        <a:prstGeom xmlns:a="http://schemas.openxmlformats.org/drawingml/2006/main" prst="star4">
          <a:avLst/>
        </a:prstGeom>
        <a:solidFill xmlns:a="http://schemas.openxmlformats.org/drawingml/2006/main">
          <a:srgbClr val="7030A0"/>
        </a:solidFill>
        <a:ln xmlns:a="http://schemas.openxmlformats.org/drawingml/2006/main" w="25400" cap="flat" cmpd="sng" algn="ctr">
          <a:solidFill>
            <a:srgbClr val="7030A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ru-RU" dirty="0">
            <a:solidFill>
              <a:srgbClr val="006C31"/>
            </a:solidFill>
          </a:endParaRPr>
        </a:p>
      </cdr:txBody>
    </cdr:sp>
  </cdr:relSizeAnchor>
  <cdr:relSizeAnchor xmlns:cdr="http://schemas.openxmlformats.org/drawingml/2006/chartDrawing">
    <cdr:from>
      <cdr:x>0.44348</cdr:x>
      <cdr:y>0.33803</cdr:y>
    </cdr:from>
    <cdr:to>
      <cdr:x>0.5539</cdr:x>
      <cdr:y>0.40845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3672408" y="1728192"/>
          <a:ext cx="91440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0.92174</cdr:x>
      <cdr:y>0.25352</cdr:y>
    </cdr:from>
    <cdr:to>
      <cdr:x>0.94783</cdr:x>
      <cdr:y>0.29577</cdr:y>
    </cdr:to>
    <cdr:sp macro="" textlink="">
      <cdr:nvSpPr>
        <cdr:cNvPr id="13" name="4-конечная звезда 12"/>
        <cdr:cNvSpPr/>
      </cdr:nvSpPr>
      <cdr:spPr>
        <a:xfrm xmlns:a="http://schemas.openxmlformats.org/drawingml/2006/main">
          <a:off x="7632848" y="1296144"/>
          <a:ext cx="216049" cy="216006"/>
        </a:xfrm>
        <a:prstGeom xmlns:a="http://schemas.openxmlformats.org/drawingml/2006/main" prst="star4">
          <a:avLst/>
        </a:prstGeom>
        <a:solidFill xmlns:a="http://schemas.openxmlformats.org/drawingml/2006/main">
          <a:srgbClr val="006C31"/>
        </a:solidFill>
        <a:ln xmlns:a="http://schemas.openxmlformats.org/drawingml/2006/main" w="25400" cap="flat" cmpd="sng" algn="ctr">
          <a:solidFill>
            <a:srgbClr val="006C31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ru-RU" dirty="0">
            <a:solidFill>
              <a:srgbClr val="006C31"/>
            </a:solidFill>
          </a:endParaRPr>
        </a:p>
      </cdr:txBody>
    </cdr:sp>
  </cdr:relSizeAnchor>
  <cdr:relSizeAnchor xmlns:cdr="http://schemas.openxmlformats.org/drawingml/2006/chartDrawing">
    <cdr:from>
      <cdr:x>0.92174</cdr:x>
      <cdr:y>0.09859</cdr:y>
    </cdr:from>
    <cdr:to>
      <cdr:x>0.94783</cdr:x>
      <cdr:y>0.14084</cdr:y>
    </cdr:to>
    <cdr:sp macro="" textlink="">
      <cdr:nvSpPr>
        <cdr:cNvPr id="6" name="4-конечная звезда 5"/>
        <cdr:cNvSpPr/>
      </cdr:nvSpPr>
      <cdr:spPr>
        <a:xfrm xmlns:a="http://schemas.openxmlformats.org/drawingml/2006/main">
          <a:off x="7632848" y="504056"/>
          <a:ext cx="216049" cy="216006"/>
        </a:xfrm>
        <a:prstGeom xmlns:a="http://schemas.openxmlformats.org/drawingml/2006/main" prst="star4">
          <a:avLst/>
        </a:prstGeom>
        <a:solidFill xmlns:a="http://schemas.openxmlformats.org/drawingml/2006/main">
          <a:srgbClr val="7030A0"/>
        </a:solidFill>
        <a:ln xmlns:a="http://schemas.openxmlformats.org/drawingml/2006/main" w="25400" cap="flat" cmpd="sng" algn="ctr">
          <a:solidFill>
            <a:srgbClr val="7030A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ru-RU" dirty="0">
            <a:solidFill>
              <a:srgbClr val="006C31"/>
            </a:solidFill>
          </a:endParaRPr>
        </a:p>
      </cdr:txBody>
    </cdr:sp>
  </cdr:relSizeAnchor>
  <cdr:relSizeAnchor xmlns:cdr="http://schemas.openxmlformats.org/drawingml/2006/chartDrawing">
    <cdr:from>
      <cdr:x>0.92174</cdr:x>
      <cdr:y>0.25352</cdr:y>
    </cdr:from>
    <cdr:to>
      <cdr:x>0.94783</cdr:x>
      <cdr:y>0.29577</cdr:y>
    </cdr:to>
    <cdr:sp macro="" textlink="">
      <cdr:nvSpPr>
        <cdr:cNvPr id="8" name="4-конечная звезда 7"/>
        <cdr:cNvSpPr/>
      </cdr:nvSpPr>
      <cdr:spPr>
        <a:xfrm xmlns:a="http://schemas.openxmlformats.org/drawingml/2006/main">
          <a:off x="7632848" y="1296144"/>
          <a:ext cx="216049" cy="216006"/>
        </a:xfrm>
        <a:prstGeom xmlns:a="http://schemas.openxmlformats.org/drawingml/2006/main" prst="star4">
          <a:avLst/>
        </a:prstGeom>
        <a:solidFill xmlns:a="http://schemas.openxmlformats.org/drawingml/2006/main">
          <a:srgbClr val="006C31"/>
        </a:solidFill>
        <a:ln xmlns:a="http://schemas.openxmlformats.org/drawingml/2006/main" w="25400" cap="flat" cmpd="sng" algn="ctr">
          <a:solidFill>
            <a:srgbClr val="006C31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ru-RU" dirty="0">
            <a:solidFill>
              <a:srgbClr val="006C31"/>
            </a:solidFill>
          </a:endParaRPr>
        </a:p>
      </cdr:txBody>
    </cdr:sp>
  </cdr:relSizeAnchor>
  <cdr:relSizeAnchor xmlns:cdr="http://schemas.openxmlformats.org/drawingml/2006/chartDrawing">
    <cdr:from>
      <cdr:x>0.25217</cdr:x>
      <cdr:y>0.49296</cdr:y>
    </cdr:from>
    <cdr:to>
      <cdr:x>0.27826</cdr:x>
      <cdr:y>0.53521</cdr:y>
    </cdr:to>
    <cdr:sp macro="" textlink="">
      <cdr:nvSpPr>
        <cdr:cNvPr id="9" name="4-конечная звезда 8"/>
        <cdr:cNvSpPr/>
      </cdr:nvSpPr>
      <cdr:spPr>
        <a:xfrm xmlns:a="http://schemas.openxmlformats.org/drawingml/2006/main">
          <a:off x="2088232" y="2520280"/>
          <a:ext cx="216049" cy="216006"/>
        </a:xfrm>
        <a:prstGeom xmlns:a="http://schemas.openxmlformats.org/drawingml/2006/main" prst="star4">
          <a:avLst/>
        </a:prstGeom>
        <a:solidFill xmlns:a="http://schemas.openxmlformats.org/drawingml/2006/main">
          <a:srgbClr val="0070C0"/>
        </a:solidFill>
        <a:ln xmlns:a="http://schemas.openxmlformats.org/drawingml/2006/main" w="25400" cap="flat" cmpd="sng" algn="ctr">
          <a:solidFill>
            <a:srgbClr val="0070C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ru-RU" dirty="0">
            <a:solidFill>
              <a:srgbClr val="006C31"/>
            </a:solidFill>
          </a:endParaRPr>
        </a:p>
      </cdr:txBody>
    </cdr:sp>
  </cdr:relSizeAnchor>
  <cdr:relSizeAnchor xmlns:cdr="http://schemas.openxmlformats.org/drawingml/2006/chartDrawing">
    <cdr:from>
      <cdr:x>0.25217</cdr:x>
      <cdr:y>0.14085</cdr:y>
    </cdr:from>
    <cdr:to>
      <cdr:x>0.28434</cdr:x>
      <cdr:y>0.19294</cdr:y>
    </cdr:to>
    <cdr:sp macro="" textlink="">
      <cdr:nvSpPr>
        <cdr:cNvPr id="11" name="4-конечная звезда 10"/>
        <cdr:cNvSpPr/>
      </cdr:nvSpPr>
      <cdr:spPr>
        <a:xfrm xmlns:a="http://schemas.openxmlformats.org/drawingml/2006/main">
          <a:off x="2088232" y="720080"/>
          <a:ext cx="266328" cy="266328"/>
        </a:xfrm>
        <a:prstGeom xmlns:a="http://schemas.openxmlformats.org/drawingml/2006/main" prst="star4">
          <a:avLst/>
        </a:prstGeom>
        <a:solidFill xmlns:a="http://schemas.openxmlformats.org/drawingml/2006/main">
          <a:schemeClr val="accent6">
            <a:lumMod val="50000"/>
          </a:schemeClr>
        </a:solidFill>
        <a:ln xmlns:a="http://schemas.openxmlformats.org/drawingml/2006/main">
          <a:solidFill>
            <a:schemeClr val="accent6">
              <a:lumMod val="50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6F5FA1-3201-4F76-A408-976FB592930E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975" y="4759325"/>
            <a:ext cx="5510213" cy="4510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4544E7-7163-4C7C-B719-A94613C67F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97718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4544E7-7163-4C7C-B719-A94613C67F3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DA01-30E1-4BDA-BD5D-13637F67B6BE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4D42-AAB8-4339-AC7B-66CDB3FAB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DA01-30E1-4BDA-BD5D-13637F67B6BE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4D42-AAB8-4339-AC7B-66CDB3FAB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DA01-30E1-4BDA-BD5D-13637F67B6BE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4D42-AAB8-4339-AC7B-66CDB3FAB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DA01-30E1-4BDA-BD5D-13637F67B6BE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4D42-AAB8-4339-AC7B-66CDB3FAB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DA01-30E1-4BDA-BD5D-13637F67B6BE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4D42-AAB8-4339-AC7B-66CDB3FAB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DA01-30E1-4BDA-BD5D-13637F67B6BE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4D42-AAB8-4339-AC7B-66CDB3FAB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DA01-30E1-4BDA-BD5D-13637F67B6BE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4D42-AAB8-4339-AC7B-66CDB3FAB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DA01-30E1-4BDA-BD5D-13637F67B6BE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4D42-AAB8-4339-AC7B-66CDB3FAB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DA01-30E1-4BDA-BD5D-13637F67B6BE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4D42-AAB8-4339-AC7B-66CDB3FAB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DA01-30E1-4BDA-BD5D-13637F67B6BE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4D42-AAB8-4339-AC7B-66CDB3FAB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DA01-30E1-4BDA-BD5D-13637F67B6BE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4D42-AAB8-4339-AC7B-66CDB3FAB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/>
            </a:gs>
            <a:gs pos="94000">
              <a:schemeClr val="accent1">
                <a:tint val="44500"/>
                <a:satMod val="160000"/>
                <a:alpha val="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7DA01-30E1-4BDA-BD5D-13637F67B6BE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94D42-AAB8-4339-AC7B-66CDB3FAB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="" xmlns:p14="http://schemas.microsoft.com/office/powerpoint/2010/main" val="1215551838"/>
              </p:ext>
            </p:extLst>
          </p:nvPr>
        </p:nvGraphicFramePr>
        <p:xfrm>
          <a:off x="467544" y="1268760"/>
          <a:ext cx="8352928" cy="5128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611560" y="188640"/>
            <a:ext cx="8208912" cy="1008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Сравнительная диаграмма изменений доходной  части бюджета муниципального образования Балаганский район по годам (план) (тыс.рублей)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="" xmlns:p14="http://schemas.microsoft.com/office/powerpoint/2010/main" val="1049301761"/>
              </p:ext>
            </p:extLst>
          </p:nvPr>
        </p:nvGraphicFramePr>
        <p:xfrm>
          <a:off x="467544" y="1340768"/>
          <a:ext cx="8280920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611560" y="476672"/>
            <a:ext cx="8208912" cy="720080"/>
          </a:xfrm>
          <a:prstGeom prst="roundRect">
            <a:avLst/>
          </a:prstGeom>
          <a:solidFill>
            <a:srgbClr val="FFFFCC"/>
          </a:solidFill>
          <a:ln>
            <a:solidFill>
              <a:schemeClr val="tx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Сравнительная диаграмма изменений расходной части бюджета муниципального образования Балаганский район по годам (план) (тыс.рублей)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909</TotalTime>
  <Words>55</Words>
  <Application>Microsoft Office PowerPoint</Application>
  <PresentationFormat>Экран (4:3)</PresentationFormat>
  <Paragraphs>21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Владимир</dc:creator>
  <cp:lastModifiedBy>владимир</cp:lastModifiedBy>
  <cp:revision>90</cp:revision>
  <cp:lastPrinted>2019-07-29T07:38:24Z</cp:lastPrinted>
  <dcterms:created xsi:type="dcterms:W3CDTF">2018-05-08T13:11:06Z</dcterms:created>
  <dcterms:modified xsi:type="dcterms:W3CDTF">2020-02-12T16:58:44Z</dcterms:modified>
</cp:coreProperties>
</file>