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9144000" cy="6858000" type="screen4x3"/>
  <p:notesSz cx="6718300" cy="98552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6C31"/>
    <a:srgbClr val="00C057"/>
    <a:srgbClr val="F4FAD6"/>
    <a:srgbClr val="FFFFCC"/>
    <a:srgbClr val="E24D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951964628451249"/>
          <c:y val="2.6305368364716183E-2"/>
          <c:w val="0.75999996647882151"/>
          <c:h val="0.71799646994225041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spPr>
            <a:ln w="28575"/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marker>
            <c:symbol val="none"/>
          </c:marker>
          <c:dPt>
            <c:idx val="0"/>
            <c:marker>
              <c:symbol val="picture"/>
              <c:spPr>
                <a:solidFill>
                  <a:srgbClr val="C00000"/>
                </a:solidFill>
                <a:ln w="28575">
                  <a:solidFill>
                    <a:schemeClr val="tx1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4AC1-4023-B409-20ACF87DA88A}"/>
              </c:ext>
            </c:extLst>
          </c:dPt>
          <c:dPt>
            <c:idx val="1"/>
            <c:marker>
              <c:symbol val="picture"/>
              <c:spPr>
                <a:solidFill>
                  <a:srgbClr val="0070C0"/>
                </a:solidFill>
                <a:ln w="28575">
                  <a:solidFill>
                    <a:srgbClr val="0070C0"/>
                  </a:solidFill>
                </a:ln>
              </c:spPr>
            </c:marker>
            <c:bubble3D val="0"/>
            <c:spPr>
              <a:ln w="28575">
                <a:solidFill>
                  <a:srgbClr val="0070C0"/>
                </a:solidFill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2-4AC1-4023-B409-20ACF87DA88A}"/>
              </c:ext>
            </c:extLst>
          </c:dPt>
          <c:dPt>
            <c:idx val="2"/>
            <c:marker>
              <c:symbol val="picture"/>
              <c:spPr>
                <a:solidFill>
                  <a:srgbClr val="0070C0"/>
                </a:solidFill>
                <a:ln w="28575">
                  <a:solidFill>
                    <a:schemeClr val="tx1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4AC1-4023-B409-20ACF87DA88A}"/>
              </c:ext>
            </c:extLst>
          </c:dPt>
          <c:dLbls>
            <c:dLbl>
              <c:idx val="0"/>
              <c:layout>
                <c:manualLayout>
                  <c:x val="-1.5204249336280663E-2"/>
                  <c:y val="2.68799491275725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4AC1-4023-B409-20ACF87DA88A}"/>
                </c:ext>
              </c:extLst>
            </c:dLbl>
            <c:dLbl>
              <c:idx val="12"/>
              <c:layout>
                <c:manualLayout>
                  <c:x val="-2.1285949070792901E-2"/>
                  <c:y val="3.01256560471433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AC1-4023-B409-20ACF87DA8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434740.5</c:v>
                </c:pt>
                <c:pt idx="1">
                  <c:v>433802.1</c:v>
                </c:pt>
                <c:pt idx="2">
                  <c:v>455359.9</c:v>
                </c:pt>
                <c:pt idx="3">
                  <c:v>455359.9</c:v>
                </c:pt>
                <c:pt idx="4">
                  <c:v>458858.8</c:v>
                </c:pt>
                <c:pt idx="5">
                  <c:v>458858.8</c:v>
                </c:pt>
                <c:pt idx="6" formatCode="0.0">
                  <c:v>550348</c:v>
                </c:pt>
                <c:pt idx="7">
                  <c:v>551147.9</c:v>
                </c:pt>
                <c:pt idx="8">
                  <c:v>551147.9</c:v>
                </c:pt>
                <c:pt idx="9">
                  <c:v>555428.19999999995</c:v>
                </c:pt>
                <c:pt idx="10">
                  <c:v>595452.6</c:v>
                </c:pt>
                <c:pt idx="11">
                  <c:v>599940.19999999995</c:v>
                </c:pt>
                <c:pt idx="12">
                  <c:v>615892.9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4AC1-4023-B409-20ACF87DA88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год</c:v>
                </c:pt>
              </c:strCache>
            </c:strRef>
          </c:tx>
          <c:spPr>
            <a:ln w="38100" cap="flat" cmpd="sng" algn="ctr">
              <a:solidFill>
                <a:srgbClr val="FF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picture"/>
              <c:spPr>
                <a:solidFill>
                  <a:srgbClr val="FF0000"/>
                </a:solidFill>
                <a:ln w="9525">
                  <a:noFill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4AC1-4023-B409-20ACF87DA88A}"/>
              </c:ext>
            </c:extLst>
          </c:dPt>
          <c:dPt>
            <c:idx val="1"/>
            <c:marker>
              <c:symbol val="picture"/>
              <c:spPr>
                <a:solidFill>
                  <a:srgbClr val="FF0000"/>
                </a:solidFill>
                <a:ln w="25400">
                  <a:noFill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4AC1-4023-B409-20ACF87DA88A}"/>
              </c:ext>
            </c:extLst>
          </c:dPt>
          <c:dPt>
            <c:idx val="2"/>
            <c:marker>
              <c:symbol val="picture"/>
              <c:spPr>
                <a:solidFill>
                  <a:srgbClr val="FF0000"/>
                </a:solidFill>
                <a:ln w="38100">
                  <a:solidFill>
                    <a:schemeClr val="tx1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8-4AC1-4023-B409-20ACF87DA88A}"/>
              </c:ext>
            </c:extLst>
          </c:dPt>
          <c:dPt>
            <c:idx val="6"/>
            <c:marker>
              <c:symbol val="picture"/>
              <c:spPr>
                <a:solidFill>
                  <a:srgbClr val="FF0000"/>
                </a:solidFill>
                <a:ln w="9525">
                  <a:noFill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4AC1-4023-B409-20ACF87DA88A}"/>
              </c:ext>
            </c:extLst>
          </c:dPt>
          <c:dLbls>
            <c:dLbl>
              <c:idx val="0"/>
              <c:layout>
                <c:manualLayout>
                  <c:x val="-1.8245099203536789E-2"/>
                  <c:y val="4.71012355554537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4AC1-4023-B409-20ACF87DA88A}"/>
                </c:ext>
              </c:extLst>
            </c:dLbl>
            <c:dLbl>
              <c:idx val="12"/>
              <c:layout>
                <c:manualLayout>
                  <c:x val="-6.0816997345122673E-3"/>
                  <c:y val="-3.84834233000322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4AC1-4023-B409-20ACF87DA8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476012.6</c:v>
                </c:pt>
                <c:pt idx="1">
                  <c:v>549605.19999999995</c:v>
                </c:pt>
                <c:pt idx="2">
                  <c:v>549605.19999999995</c:v>
                </c:pt>
                <c:pt idx="3">
                  <c:v>549605.19999999995</c:v>
                </c:pt>
                <c:pt idx="4">
                  <c:v>549605.19999999995</c:v>
                </c:pt>
                <c:pt idx="5">
                  <c:v>549605.19999999995</c:v>
                </c:pt>
                <c:pt idx="6" formatCode="0.0">
                  <c:v>619833.59999999998</c:v>
                </c:pt>
                <c:pt idx="7" formatCode="0.0">
                  <c:v>619833.59999999998</c:v>
                </c:pt>
                <c:pt idx="8">
                  <c:v>613440.5</c:v>
                </c:pt>
                <c:pt idx="9">
                  <c:v>613440.5</c:v>
                </c:pt>
                <c:pt idx="10">
                  <c:v>635872.80000000005</c:v>
                </c:pt>
                <c:pt idx="11">
                  <c:v>640510.6</c:v>
                </c:pt>
                <c:pt idx="12">
                  <c:v>625797.6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B-4AC1-4023-B409-20ACF87DA88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 год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dPt>
            <c:idx val="0"/>
            <c:marker>
              <c:symbol val="picture"/>
              <c:spPr>
                <a:solidFill>
                  <a:srgbClr val="00C057"/>
                </a:solidFill>
                <a:ln w="9525">
                  <a:noFill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C-4AC1-4023-B409-20ACF87DA88A}"/>
              </c:ext>
            </c:extLst>
          </c:dPt>
          <c:dPt>
            <c:idx val="1"/>
            <c:marker>
              <c:symbol val="picture"/>
              <c:spPr>
                <a:solidFill>
                  <a:schemeClr val="tx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4AC1-4023-B409-20ACF87DA88A}"/>
              </c:ext>
            </c:extLst>
          </c:dPt>
          <c:dPt>
            <c:idx val="2"/>
            <c:marker>
              <c:symbol val="picture"/>
              <c:spPr>
                <a:solidFill>
                  <a:schemeClr val="tx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E-4AC1-4023-B409-20ACF87DA88A}"/>
              </c:ext>
            </c:extLst>
          </c:dPt>
          <c:dPt>
            <c:idx val="6"/>
            <c:marker>
              <c:symbol val="picture"/>
              <c:spPr>
                <a:solidFill>
                  <a:schemeClr val="tx2">
                    <a:lumMod val="60000"/>
                    <a:lumOff val="40000"/>
                  </a:schemeClr>
                </a:solidFill>
                <a:ln w="38100">
                  <a:solidFill>
                    <a:schemeClr val="tx1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4AC1-4023-B409-20ACF87DA88A}"/>
              </c:ext>
            </c:extLst>
          </c:dPt>
          <c:dLbls>
            <c:dLbl>
              <c:idx val="0"/>
              <c:layout>
                <c:manualLayout>
                  <c:x val="-1.8245099203536789E-2"/>
                  <c:y val="7.26165778509277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4AC1-4023-B409-20ACF87DA88A}"/>
                </c:ext>
              </c:extLst>
            </c:dLbl>
            <c:dLbl>
              <c:idx val="12"/>
              <c:layout>
                <c:manualLayout>
                  <c:x val="-1.3683824402652598E-2"/>
                  <c:y val="-3.97140512062059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4AC1-4023-B409-20ACF87DA8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1">
                    <a:solidFill>
                      <a:srgbClr val="006C3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537224.30000000005</c:v>
                </c:pt>
                <c:pt idx="1">
                  <c:v>550553.80000000005</c:v>
                </c:pt>
                <c:pt idx="2">
                  <c:v>560721.1</c:v>
                </c:pt>
                <c:pt idx="3">
                  <c:v>560721.1</c:v>
                </c:pt>
                <c:pt idx="4">
                  <c:v>603159.80000000005</c:v>
                </c:pt>
                <c:pt idx="5">
                  <c:v>607754</c:v>
                </c:pt>
                <c:pt idx="6" formatCode="0.0">
                  <c:v>561469.80000000005</c:v>
                </c:pt>
                <c:pt idx="7" formatCode="0.0">
                  <c:v>561469.80000000005</c:v>
                </c:pt>
                <c:pt idx="8" formatCode="0.0">
                  <c:v>566973.69999999995</c:v>
                </c:pt>
                <c:pt idx="9">
                  <c:v>566973.69999999995</c:v>
                </c:pt>
                <c:pt idx="10">
                  <c:v>566973.69999999995</c:v>
                </c:pt>
                <c:pt idx="11">
                  <c:v>616857.1</c:v>
                </c:pt>
                <c:pt idx="12">
                  <c:v>656123.9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1-4AC1-4023-B409-20ACF87DA88A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2022 год</c:v>
                </c:pt>
              </c:strCache>
            </c:strRef>
          </c:tx>
          <c:spPr>
            <a:ln w="38100">
              <a:solidFill>
                <a:srgbClr val="7030A0"/>
              </a:solidFill>
            </a:ln>
          </c:spPr>
          <c:marker>
            <c:symbol val="none"/>
          </c:marker>
          <c:dPt>
            <c:idx val="0"/>
            <c:marker>
              <c:symbol val="picture"/>
              <c:spPr>
                <a:solidFill>
                  <a:srgbClr val="7030A0"/>
                </a:solidFill>
                <a:ln w="9525">
                  <a:noFill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2-4AC1-4023-B409-20ACF87DA88A}"/>
              </c:ext>
            </c:extLst>
          </c:dPt>
          <c:dPt>
            <c:idx val="1"/>
            <c:marker>
              <c:symbol val="picture"/>
              <c:spPr>
                <a:solidFill>
                  <a:srgbClr val="7030A0"/>
                </a:solidFill>
                <a:ln w="38100">
                  <a:solidFill>
                    <a:srgbClr val="7030A0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3-4AC1-4023-B409-20ACF87DA88A}"/>
              </c:ext>
            </c:extLst>
          </c:dPt>
          <c:dLbls>
            <c:dLbl>
              <c:idx val="0"/>
              <c:layout>
                <c:manualLayout>
                  <c:x val="-1.8245099203536789E-2"/>
                  <c:y val="-3.48363191151420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4AC1-4023-B409-20ACF87DA88A}"/>
                </c:ext>
              </c:extLst>
            </c:dLbl>
            <c:dLbl>
              <c:idx val="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AC1-4023-B409-20ACF87DA88A}"/>
                </c:ext>
              </c:extLst>
            </c:dLbl>
            <c:dLbl>
              <c:idx val="2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AC1-4023-B409-20ACF87DA88A}"/>
                </c:ext>
              </c:extLst>
            </c:dLbl>
            <c:dLbl>
              <c:idx val="3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AC1-4023-B409-20ACF87DA88A}"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AC1-4023-B409-20ACF87DA88A}"/>
                </c:ext>
              </c:extLst>
            </c:dLbl>
            <c:dLbl>
              <c:idx val="5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4AC1-4023-B409-20ACF87DA88A}"/>
                </c:ext>
              </c:extLst>
            </c:dLbl>
            <c:dLbl>
              <c:idx val="6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AC1-4023-B409-20ACF87DA88A}"/>
                </c:ext>
              </c:extLst>
            </c:dLbl>
            <c:dLbl>
              <c:idx val="7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4AC1-4023-B409-20ACF87DA88A}"/>
                </c:ext>
              </c:extLst>
            </c:dLbl>
            <c:dLbl>
              <c:idx val="8"/>
              <c:delet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A-4AC1-4023-B409-20ACF87DA88A}"/>
                </c:ext>
              </c:extLst>
            </c:dLbl>
            <c:dLbl>
              <c:idx val="9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4AC1-4023-B409-20ACF87DA88A}"/>
                </c:ext>
              </c:extLst>
            </c:dLbl>
            <c:dLbl>
              <c:idx val="10"/>
              <c:delete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C-4AC1-4023-B409-20ACF87DA88A}"/>
                </c:ext>
              </c:extLst>
            </c:dLbl>
            <c:dLbl>
              <c:idx val="11"/>
              <c:delete val="1"/>
              <c:extLst xmlns:c16r2="http://schemas.microsoft.com/office/drawing/2015/06/chart"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4AC1-4023-B409-20ACF87DA88A}"/>
                </c:ext>
              </c:extLst>
            </c:dLbl>
            <c:dLbl>
              <c:idx val="12"/>
              <c:layout>
                <c:manualLayout>
                  <c:x val="-2.1285949070792901E-2"/>
                  <c:y val="-2.03380009552967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E-4AC1-4023-B409-20ACF87DA8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1"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Лист1!$E$2:$E$14</c:f>
              <c:numCache>
                <c:formatCode>General</c:formatCode>
                <c:ptCount val="13"/>
                <c:pt idx="0">
                  <c:v>562815.5</c:v>
                </c:pt>
                <c:pt idx="1">
                  <c:v>562815.5</c:v>
                </c:pt>
                <c:pt idx="2">
                  <c:v>563396.69999999995</c:v>
                </c:pt>
                <c:pt idx="3">
                  <c:v>576941.80000000005</c:v>
                </c:pt>
                <c:pt idx="4">
                  <c:v>576941.80000000005</c:v>
                </c:pt>
                <c:pt idx="5">
                  <c:v>576941.80000000005</c:v>
                </c:pt>
                <c:pt idx="6">
                  <c:v>576941.80000000005</c:v>
                </c:pt>
                <c:pt idx="7">
                  <c:v>576941.80000000005</c:v>
                </c:pt>
                <c:pt idx="8" formatCode="0.0">
                  <c:v>714667</c:v>
                </c:pt>
                <c:pt idx="9" formatCode="0.0">
                  <c:v>714667</c:v>
                </c:pt>
                <c:pt idx="10">
                  <c:v>717850.9</c:v>
                </c:pt>
                <c:pt idx="11">
                  <c:v>717850.9</c:v>
                </c:pt>
                <c:pt idx="12">
                  <c:v>757755.8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F-4AC1-4023-B409-20ACF87DA88A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2023 год</c:v>
                </c:pt>
              </c:strCache>
            </c:strRef>
          </c:tx>
          <c:spPr>
            <a:ln w="38100"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2806374004421051E-2"/>
                  <c:y val="-2.74072326320152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20-4AC1-4023-B409-20ACF87DA88A}"/>
                </c:ext>
              </c:extLst>
            </c:dLbl>
            <c:dLbl>
              <c:idx val="12"/>
              <c:layout>
                <c:manualLayout>
                  <c:x val="-2.1285949070792943E-2"/>
                  <c:y val="-2.74072326320151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1">
                    <a:solidFill>
                      <a:schemeClr val="accent6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Лист1!$F$2:$F$14</c:f>
              <c:numCache>
                <c:formatCode>General</c:formatCode>
                <c:ptCount val="13"/>
                <c:pt idx="0">
                  <c:v>686138.5</c:v>
                </c:pt>
                <c:pt idx="1">
                  <c:v>686138.5</c:v>
                </c:pt>
                <c:pt idx="2">
                  <c:v>750489.59999999998</c:v>
                </c:pt>
                <c:pt idx="3">
                  <c:v>754200.1</c:v>
                </c:pt>
                <c:pt idx="4">
                  <c:v>804844.2</c:v>
                </c:pt>
                <c:pt idx="5">
                  <c:v>804844.2</c:v>
                </c:pt>
                <c:pt idx="6">
                  <c:v>804844.12</c:v>
                </c:pt>
                <c:pt idx="7">
                  <c:v>851825</c:v>
                </c:pt>
                <c:pt idx="8" formatCode="0.0">
                  <c:v>851825</c:v>
                </c:pt>
                <c:pt idx="9" formatCode="0.0">
                  <c:v>852695.1</c:v>
                </c:pt>
                <c:pt idx="10">
                  <c:v>898260.3</c:v>
                </c:pt>
                <c:pt idx="11">
                  <c:v>898260.3</c:v>
                </c:pt>
                <c:pt idx="12">
                  <c:v>918850.2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22-4AC1-4023-B409-20ACF87DA88A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2024 год</c:v>
                </c:pt>
              </c:strCache>
            </c:strRef>
          </c:tx>
          <c:spPr>
            <a:ln>
              <a:solidFill>
                <a:srgbClr val="FF00FF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888807373893322E-2"/>
                  <c:y val="2.9691168684683026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rgbClr val="FF00FF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layout>
                <c:manualLayout>
                  <c:x val="-1.5204249336280643E-2"/>
                  <c:y val="-3.6542976842686814E-2"/>
                </c:manualLayout>
              </c:layout>
              <c:tx>
                <c:rich>
                  <a:bodyPr/>
                  <a:lstStyle/>
                  <a:p>
                    <a:r>
                      <a:rPr lang="en-US" sz="1400" b="1" dirty="0">
                        <a:solidFill>
                          <a:srgbClr val="FF00FF"/>
                        </a:solidFill>
                      </a:rPr>
                      <a:t>981156,9</a:t>
                    </a:r>
                    <a:endParaRPr lang="en-US" sz="1400" b="1" dirty="0">
                      <a:solidFill>
                        <a:srgbClr val="FFC000"/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rgbClr val="FF00FF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Лист1!$G$2:$G$14</c:f>
              <c:numCache>
                <c:formatCode>General</c:formatCode>
                <c:ptCount val="13"/>
                <c:pt idx="0">
                  <c:v>933119.7</c:v>
                </c:pt>
                <c:pt idx="1">
                  <c:v>933119.7</c:v>
                </c:pt>
                <c:pt idx="2">
                  <c:v>981156.9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558208"/>
        <c:axId val="68592768"/>
      </c:lineChart>
      <c:catAx>
        <c:axId val="68558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>
                <a:solidFill>
                  <a:srgbClr val="002060"/>
                </a:solidFill>
              </a:defRPr>
            </a:pPr>
            <a:endParaRPr lang="ru-RU"/>
          </a:p>
        </c:txPr>
        <c:crossAx val="68592768"/>
        <c:crosses val="autoZero"/>
        <c:auto val="1"/>
        <c:lblAlgn val="ctr"/>
        <c:lblOffset val="100"/>
        <c:noMultiLvlLbl val="0"/>
      </c:catAx>
      <c:valAx>
        <c:axId val="685927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rgbClr val="002060"/>
                </a:solidFill>
              </a:defRPr>
            </a:pPr>
            <a:endParaRPr lang="ru-RU"/>
          </a:p>
        </c:txPr>
        <c:crossAx val="68558208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r="100000" b="100000"/>
          </a:path>
          <a:tileRect l="-100000" t="-100000"/>
        </a:gradFill>
        <a:ln>
          <a:solidFill>
            <a:srgbClr val="C00000"/>
          </a:solidFill>
        </a:ln>
        <a:scene3d>
          <a:camera prst="orthographicFront"/>
          <a:lightRig rig="threePt" dir="t"/>
        </a:scene3d>
        <a:sp3d>
          <a:bevelT/>
        </a:sp3d>
      </c:spPr>
    </c:plotArea>
    <c:legend>
      <c:legendPos val="r"/>
      <c:legendEntry>
        <c:idx val="0"/>
        <c:txPr>
          <a:bodyPr/>
          <a:lstStyle/>
          <a:p>
            <a:pPr>
              <a:defRPr sz="11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1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100"/>
            </a:pPr>
            <a:endParaRPr lang="ru-RU"/>
          </a:p>
        </c:txPr>
      </c:legendEntry>
      <c:legendEntry>
        <c:idx val="3"/>
        <c:txPr>
          <a:bodyPr/>
          <a:lstStyle/>
          <a:p>
            <a:pPr>
              <a:defRPr sz="1100"/>
            </a:pPr>
            <a:endParaRPr lang="ru-RU"/>
          </a:p>
        </c:txPr>
      </c:legendEntry>
      <c:layout>
        <c:manualLayout>
          <c:xMode val="edge"/>
          <c:yMode val="edge"/>
          <c:x val="0.12626075550992424"/>
          <c:y val="0.85473285501358276"/>
          <c:w val="0.68347662041382373"/>
          <c:h val="7.6749063406380907E-2"/>
        </c:manualLayout>
      </c:layout>
      <c:overlay val="0"/>
      <c:spPr>
        <a:solidFill>
          <a:srgbClr val="FFFFCC"/>
        </a:solidFill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60000"/>
        <a:lumOff val="40000"/>
      </a:schemeClr>
    </a:solidFill>
    <a:scene3d>
      <a:camera prst="orthographicFront"/>
      <a:lightRig rig="threePt" dir="t"/>
    </a:scene3d>
    <a:sp3d>
      <a:bevelT/>
    </a:sp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120203168308948"/>
          <c:y val="3.9976484094359888E-2"/>
          <c:w val="0.75193473279797063"/>
          <c:h val="0.73597729881864982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 год</c:v>
                </c:pt>
              </c:strCache>
            </c:strRef>
          </c:tx>
          <c:spPr>
            <a:ln w="38100"/>
            <a:effectLst>
              <a:innerShdw blurRad="63500" dist="50800" dir="5400000">
                <a:prstClr val="black">
                  <a:alpha val="50000"/>
                </a:prstClr>
              </a:innerShdw>
            </a:effectLst>
          </c:spPr>
          <c:marker>
            <c:symbol val="none"/>
          </c:marker>
          <c:dPt>
            <c:idx val="0"/>
            <c:marker>
              <c:symbol val="picture"/>
              <c:spPr>
                <a:solidFill>
                  <a:schemeClr val="accent1">
                    <a:lumMod val="75000"/>
                  </a:schemeClr>
                </a:solidFill>
                <a:ln w="9525">
                  <a:noFill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0-95DF-4B33-A7AB-E66EF3E1383B}"/>
              </c:ext>
            </c:extLst>
          </c:dPt>
          <c:dPt>
            <c:idx val="10"/>
            <c:marker>
              <c:symbol val="picture"/>
              <c:spPr>
                <a:solidFill>
                  <a:srgbClr val="002060"/>
                </a:solidFill>
                <a:ln w="38100">
                  <a:solidFill>
                    <a:schemeClr val="tx1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95DF-4B33-A7AB-E66EF3E1383B}"/>
              </c:ext>
            </c:extLst>
          </c:dPt>
          <c:dPt>
            <c:idx val="12"/>
            <c:marker>
              <c:symbol val="picture"/>
              <c:spPr>
                <a:noFill/>
                <a:ln w="38100">
                  <a:noFill/>
                </a:ln>
              </c:spPr>
            </c:marker>
            <c:bubble3D val="0"/>
            <c:spPr>
              <a:ln w="38100">
                <a:noFill/>
              </a:ln>
              <a:effectLst>
                <a:innerShdw blurRad="63500" dist="50800" dir="5400000">
                  <a:prstClr val="black">
                    <a:alpha val="50000"/>
                  </a:prstClr>
                </a:inn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5DF-4B33-A7AB-E66EF3E1383B}"/>
              </c:ext>
            </c:extLst>
          </c:dPt>
          <c:dLbls>
            <c:dLbl>
              <c:idx val="0"/>
              <c:layout>
                <c:manualLayout>
                  <c:x val="-3.1656026823230474E-2"/>
                  <c:y val="2.13298522386401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5DF-4B33-A7AB-E66EF3E1383B}"/>
                </c:ext>
              </c:extLst>
            </c:dLbl>
            <c:dLbl>
              <c:idx val="12"/>
              <c:layout>
                <c:manualLayout>
                  <c:x val="-6.3364516953007183E-2"/>
                  <c:y val="2.5205162389364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5DF-4B33-A7AB-E66EF3E138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1">
                    <a:solidFill>
                      <a:srgbClr val="00206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Лист1!$B$2:$B$14</c:f>
              <c:numCache>
                <c:formatCode>General</c:formatCode>
                <c:ptCount val="13"/>
                <c:pt idx="0">
                  <c:v>435940.5</c:v>
                </c:pt>
                <c:pt idx="1">
                  <c:v>442785.6</c:v>
                </c:pt>
                <c:pt idx="2">
                  <c:v>464343.4</c:v>
                </c:pt>
                <c:pt idx="3">
                  <c:v>464343.4</c:v>
                </c:pt>
                <c:pt idx="4">
                  <c:v>467842.3</c:v>
                </c:pt>
                <c:pt idx="5">
                  <c:v>467842.3</c:v>
                </c:pt>
                <c:pt idx="6" formatCode="0.0">
                  <c:v>560081</c:v>
                </c:pt>
                <c:pt idx="7">
                  <c:v>560880.9</c:v>
                </c:pt>
                <c:pt idx="8">
                  <c:v>560880.9</c:v>
                </c:pt>
                <c:pt idx="9">
                  <c:v>565161.19999999995</c:v>
                </c:pt>
                <c:pt idx="10">
                  <c:v>605435.6</c:v>
                </c:pt>
                <c:pt idx="11">
                  <c:v>609923.19999999995</c:v>
                </c:pt>
                <c:pt idx="12">
                  <c:v>625875.9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95DF-4B33-A7AB-E66EF3E1383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 год</c:v>
                </c:pt>
              </c:strCache>
            </c:strRef>
          </c:tx>
          <c:spPr>
            <a:ln w="38100" cap="flat" cmpd="sng" algn="ctr">
              <a:solidFill>
                <a:srgbClr val="FF0000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marker>
            <c:symbol val="none"/>
          </c:marker>
          <c:dPt>
            <c:idx val="0"/>
            <c:marker>
              <c:symbol val="picture"/>
              <c:spPr>
                <a:solidFill>
                  <a:srgbClr val="FF0000"/>
                </a:solidFill>
                <a:ln w="38100">
                  <a:solidFill>
                    <a:schemeClr val="tx1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95DF-4B33-A7AB-E66EF3E1383B}"/>
              </c:ext>
            </c:extLst>
          </c:dPt>
          <c:dPt>
            <c:idx val="6"/>
            <c:marker>
              <c:symbol val="picture"/>
              <c:spPr>
                <a:solidFill>
                  <a:srgbClr val="FF0000"/>
                </a:solidFill>
                <a:ln w="38100">
                  <a:solidFill>
                    <a:schemeClr val="tx1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6-95DF-4B33-A7AB-E66EF3E1383B}"/>
              </c:ext>
            </c:extLst>
          </c:dPt>
          <c:dPt>
            <c:idx val="12"/>
            <c:marker>
              <c:symbol val="picture"/>
              <c:spPr>
                <a:solidFill>
                  <a:srgbClr val="FF0000"/>
                </a:solidFill>
                <a:ln w="38100">
                  <a:solidFill>
                    <a:schemeClr val="tx1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95DF-4B33-A7AB-E66EF3E1383B}"/>
              </c:ext>
            </c:extLst>
          </c:dPt>
          <c:dLbls>
            <c:dLbl>
              <c:idx val="0"/>
              <c:layout>
                <c:manualLayout>
                  <c:x val="-2.8641167125779989E-2"/>
                  <c:y val="1.52357145502351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5DF-4B33-A7AB-E66EF3E1383B}"/>
                </c:ext>
              </c:extLst>
            </c:dLbl>
            <c:dLbl>
              <c:idx val="12"/>
              <c:layout>
                <c:manualLayout>
                  <c:x val="-1.2059438789802084E-2"/>
                  <c:y val="-4.3087805058697183E-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641037</a:t>
                    </a:r>
                    <a:r>
                      <a:rPr lang="ru-RU" dirty="0" smtClean="0"/>
                      <a:t>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5DF-4B33-A7AB-E66EF3E138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Лист1!$C$2:$C$14</c:f>
              <c:numCache>
                <c:formatCode>General</c:formatCode>
                <c:ptCount val="13"/>
                <c:pt idx="0">
                  <c:v>479266.6</c:v>
                </c:pt>
                <c:pt idx="1">
                  <c:v>564890.30000000005</c:v>
                </c:pt>
                <c:pt idx="2">
                  <c:v>564890.30000000005</c:v>
                </c:pt>
                <c:pt idx="3">
                  <c:v>564890.30000000005</c:v>
                </c:pt>
                <c:pt idx="4">
                  <c:v>564890.30000000005</c:v>
                </c:pt>
                <c:pt idx="5">
                  <c:v>564890.30000000005</c:v>
                </c:pt>
                <c:pt idx="6" formatCode="0.0">
                  <c:v>635118.69999999995</c:v>
                </c:pt>
                <c:pt idx="7" formatCode="0.0">
                  <c:v>635118.69999999995</c:v>
                </c:pt>
                <c:pt idx="8">
                  <c:v>628725.6</c:v>
                </c:pt>
                <c:pt idx="9">
                  <c:v>628725.6</c:v>
                </c:pt>
                <c:pt idx="10">
                  <c:v>652157.9</c:v>
                </c:pt>
                <c:pt idx="11">
                  <c:v>658595</c:v>
                </c:pt>
                <c:pt idx="12">
                  <c:v>641037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8-95DF-4B33-A7AB-E66EF3E1383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 год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dPt>
            <c:idx val="0"/>
            <c:marker>
              <c:symbol val="picture"/>
              <c:spPr>
                <a:solidFill>
                  <a:srgbClr val="006C31"/>
                </a:solidFill>
                <a:ln w="9525">
                  <a:noFill/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95DF-4B33-A7AB-E66EF3E1383B}"/>
              </c:ext>
            </c:extLst>
          </c:dPt>
          <c:dPt>
            <c:idx val="1"/>
            <c:marker>
              <c:symbol val="picture"/>
              <c:spPr>
                <a:solidFill>
                  <a:srgbClr val="00C057"/>
                </a:solidFill>
                <a:ln w="38100">
                  <a:solidFill>
                    <a:schemeClr val="tx1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A-95DF-4B33-A7AB-E66EF3E1383B}"/>
              </c:ext>
            </c:extLst>
          </c:dPt>
          <c:dPt>
            <c:idx val="6"/>
            <c:marker>
              <c:symbol val="picture"/>
              <c:spPr>
                <a:solidFill>
                  <a:srgbClr val="00C057"/>
                </a:solidFill>
                <a:ln w="38100">
                  <a:solidFill>
                    <a:schemeClr val="tx1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95DF-4B33-A7AB-E66EF3E1383B}"/>
              </c:ext>
            </c:extLst>
          </c:dPt>
          <c:dPt>
            <c:idx val="10"/>
            <c:marker>
              <c:symbol val="picture"/>
              <c:spPr>
                <a:solidFill>
                  <a:srgbClr val="00C057"/>
                </a:solidFill>
                <a:ln w="38100">
                  <a:solidFill>
                    <a:schemeClr val="tx1"/>
                  </a:solidFill>
                </a:ln>
              </c:spPr>
            </c:marker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C-95DF-4B33-A7AB-E66EF3E1383B}"/>
              </c:ext>
            </c:extLst>
          </c:dPt>
          <c:dLbls>
            <c:dLbl>
              <c:idx val="0"/>
              <c:layout>
                <c:manualLayout>
                  <c:x val="-3.1656026823230474E-2"/>
                  <c:y val="2.04025478650520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5DF-4B33-A7AB-E66EF3E1383B}"/>
                </c:ext>
              </c:extLst>
            </c:dLbl>
            <c:dLbl>
              <c:idx val="12"/>
              <c:layout>
                <c:manualLayout>
                  <c:x val="-2.1916724352564816E-2"/>
                  <c:y val="-2.556938117986890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641037,0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95DF-4B33-A7AB-E66EF3E138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1">
                    <a:solidFill>
                      <a:srgbClr val="006C3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Лист1!$D$2:$D$14</c:f>
              <c:numCache>
                <c:formatCode>General</c:formatCode>
                <c:ptCount val="13"/>
                <c:pt idx="0">
                  <c:v>540526.30000000005</c:v>
                </c:pt>
                <c:pt idx="1">
                  <c:v>561536</c:v>
                </c:pt>
                <c:pt idx="2">
                  <c:v>571703.30000000005</c:v>
                </c:pt>
                <c:pt idx="3">
                  <c:v>571703.30000000005</c:v>
                </c:pt>
                <c:pt idx="4">
                  <c:v>613461.9</c:v>
                </c:pt>
                <c:pt idx="5">
                  <c:v>618100.69999999995</c:v>
                </c:pt>
                <c:pt idx="6" formatCode="0.0">
                  <c:v>571816.4</c:v>
                </c:pt>
                <c:pt idx="7">
                  <c:v>571816.4</c:v>
                </c:pt>
                <c:pt idx="8" formatCode="0.0">
                  <c:v>577320.30000000005</c:v>
                </c:pt>
                <c:pt idx="9">
                  <c:v>577320.30000000005</c:v>
                </c:pt>
                <c:pt idx="10">
                  <c:v>577320.30000000005</c:v>
                </c:pt>
                <c:pt idx="11">
                  <c:v>627203.69999999995</c:v>
                </c:pt>
                <c:pt idx="12">
                  <c:v>666470.5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E-95DF-4B33-A7AB-E66EF3E1383B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2022 год</c:v>
                </c:pt>
              </c:strCache>
            </c:strRef>
          </c:tx>
          <c:spPr>
            <a:ln w="38100"/>
          </c:spPr>
          <c:marker>
            <c:symbol val="none"/>
          </c:marker>
          <c:dLbls>
            <c:dLbl>
              <c:idx val="0"/>
              <c:layout>
                <c:manualLayout>
                  <c:x val="-2.8641167125779989E-2"/>
                  <c:y val="-3.52738584601711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95DF-4B33-A7AB-E66EF3E1383B}"/>
                </c:ext>
              </c:extLst>
            </c:dLbl>
            <c:dLbl>
              <c:idx val="12"/>
              <c:layout>
                <c:manualLayout>
                  <c:x val="-3.0148596974505205E-2"/>
                  <c:y val="-4.23288153168166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95DF-4B33-A7AB-E66EF3E138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1">
                    <a:solidFill>
                      <a:srgbClr val="7030A0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Лист1!$E$2:$E$14</c:f>
              <c:numCache>
                <c:formatCode>General</c:formatCode>
                <c:ptCount val="13"/>
                <c:pt idx="0">
                  <c:v>566686.5</c:v>
                </c:pt>
                <c:pt idx="1">
                  <c:v>566686.5</c:v>
                </c:pt>
                <c:pt idx="2">
                  <c:v>569919.4</c:v>
                </c:pt>
                <c:pt idx="3">
                  <c:v>583464.5</c:v>
                </c:pt>
                <c:pt idx="4">
                  <c:v>583464.5</c:v>
                </c:pt>
                <c:pt idx="5">
                  <c:v>583464.5</c:v>
                </c:pt>
                <c:pt idx="6">
                  <c:v>583464.5</c:v>
                </c:pt>
                <c:pt idx="7">
                  <c:v>583464.5</c:v>
                </c:pt>
                <c:pt idx="8" formatCode="0.0">
                  <c:v>721189.7</c:v>
                </c:pt>
                <c:pt idx="9" formatCode="0.0">
                  <c:v>721189.7</c:v>
                </c:pt>
                <c:pt idx="10">
                  <c:v>724317.9</c:v>
                </c:pt>
                <c:pt idx="11">
                  <c:v>724317.9</c:v>
                </c:pt>
                <c:pt idx="12">
                  <c:v>762662.40000000002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1-95DF-4B33-A7AB-E66EF3E1383B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2023 год</c:v>
                </c:pt>
              </c:strCache>
            </c:strRef>
          </c:tx>
          <c:spPr>
            <a:ln w="38100">
              <a:solidFill>
                <a:schemeClr val="accent6">
                  <a:lumMod val="50000"/>
                </a:schemeClr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4118877579604219E-2"/>
                  <c:y val="-2.3515905640114097E-2"/>
                </c:manualLayout>
              </c:layout>
              <c:tx>
                <c:rich>
                  <a:bodyPr/>
                  <a:lstStyle/>
                  <a:p>
                    <a:r>
                      <a:rPr lang="ru-RU" sz="1400" b="1" i="1" dirty="0" smtClean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a:t>690279,5</a:t>
                    </a:r>
                    <a:endParaRPr lang="en-US" sz="1400" b="1" i="1" dirty="0">
                      <a:solidFill>
                        <a:schemeClr val="accent6">
                          <a:lumMod val="50000"/>
                        </a:schemeClr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2-95DF-4B33-A7AB-E66EF3E1383B}"/>
                </c:ext>
              </c:extLst>
            </c:dLbl>
            <c:dLbl>
              <c:idx val="12"/>
              <c:layout>
                <c:manualLayout>
                  <c:x val="-2.2611447730878906E-2"/>
                  <c:y val="-3.99770395881939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 i="1">
                    <a:solidFill>
                      <a:schemeClr val="accent6">
                        <a:lumMod val="50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Лист1!$F$2:$F$14</c:f>
              <c:numCache>
                <c:formatCode>General</c:formatCode>
                <c:ptCount val="13"/>
                <c:pt idx="0">
                  <c:v>690279.5</c:v>
                </c:pt>
                <c:pt idx="1">
                  <c:v>690279.5</c:v>
                </c:pt>
                <c:pt idx="2" formatCode="#,##0.0">
                  <c:v>765019</c:v>
                </c:pt>
                <c:pt idx="3">
                  <c:v>768729.5</c:v>
                </c:pt>
                <c:pt idx="4">
                  <c:v>819373.6</c:v>
                </c:pt>
                <c:pt idx="5">
                  <c:v>819373.6</c:v>
                </c:pt>
                <c:pt idx="6">
                  <c:v>819373.6</c:v>
                </c:pt>
                <c:pt idx="7">
                  <c:v>866354.4</c:v>
                </c:pt>
                <c:pt idx="8" formatCode="0.0">
                  <c:v>866354.4</c:v>
                </c:pt>
                <c:pt idx="9" formatCode="0.0">
                  <c:v>867224.5</c:v>
                </c:pt>
                <c:pt idx="10">
                  <c:v>912501.6</c:v>
                </c:pt>
                <c:pt idx="11">
                  <c:v>912501.6</c:v>
                </c:pt>
                <c:pt idx="12">
                  <c:v>932849.4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14-95DF-4B33-A7AB-E66EF3E1383B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2024 год</c:v>
                </c:pt>
              </c:strCache>
            </c:strRef>
          </c:tx>
          <c:spPr>
            <a:ln>
              <a:solidFill>
                <a:srgbClr val="FF00FF"/>
              </a:solidFill>
            </a:ln>
          </c:spPr>
          <c:marker>
            <c:symbol val="none"/>
          </c:marker>
          <c:dLbls>
            <c:dLbl>
              <c:idx val="0"/>
              <c:layout>
                <c:manualLayout>
                  <c:x val="-2.8641167125779948E-2"/>
                  <c:y val="3.9977039588193902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rgbClr val="FF00FF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layout>
                <c:manualLayout>
                  <c:x val="-2.4118877579604195E-2"/>
                  <c:y val="-3.7625449024182502E-2"/>
                </c:manualLayout>
              </c:layout>
              <c:spPr/>
              <c:txPr>
                <a:bodyPr/>
                <a:lstStyle/>
                <a:p>
                  <a:pPr>
                    <a:defRPr sz="1400" b="1">
                      <a:solidFill>
                        <a:srgbClr val="FF00FF"/>
                      </a:solidFill>
                    </a:defRPr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Лист1!$A$2:$A$14</c:f>
              <c:strCache>
                <c:ptCount val="13"/>
                <c:pt idx="0">
                  <c:v>первоначальный бюджет</c:v>
                </c:pt>
                <c:pt idx="1">
                  <c:v>январь</c:v>
                </c:pt>
                <c:pt idx="2">
                  <c:v>февраль</c:v>
                </c:pt>
                <c:pt idx="3">
                  <c:v>март</c:v>
                </c:pt>
                <c:pt idx="4">
                  <c:v>апрель</c:v>
                </c:pt>
                <c:pt idx="5">
                  <c:v>май</c:v>
                </c:pt>
                <c:pt idx="6">
                  <c:v>июнь</c:v>
                </c:pt>
                <c:pt idx="7">
                  <c:v>июль</c:v>
                </c:pt>
                <c:pt idx="8">
                  <c:v>август</c:v>
                </c:pt>
                <c:pt idx="9">
                  <c:v>сентябрь</c:v>
                </c:pt>
                <c:pt idx="10">
                  <c:v>октябрь</c:v>
                </c:pt>
                <c:pt idx="11">
                  <c:v>ноябрь</c:v>
                </c:pt>
                <c:pt idx="12">
                  <c:v>декабрь</c:v>
                </c:pt>
              </c:strCache>
            </c:strRef>
          </c:cat>
          <c:val>
            <c:numRef>
              <c:f>Лист1!$G$2:$G$14</c:f>
              <c:numCache>
                <c:formatCode>General</c:formatCode>
                <c:ptCount val="13"/>
                <c:pt idx="0">
                  <c:v>937476.4</c:v>
                </c:pt>
                <c:pt idx="1">
                  <c:v>937476.4</c:v>
                </c:pt>
                <c:pt idx="2">
                  <c:v>981156.9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989504"/>
        <c:axId val="113991040"/>
      </c:lineChart>
      <c:catAx>
        <c:axId val="113989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50" b="1">
                <a:solidFill>
                  <a:srgbClr val="002060"/>
                </a:solidFill>
              </a:defRPr>
            </a:pPr>
            <a:endParaRPr lang="ru-RU"/>
          </a:p>
        </c:txPr>
        <c:crossAx val="113991040"/>
        <c:crosses val="autoZero"/>
        <c:auto val="1"/>
        <c:lblAlgn val="ctr"/>
        <c:lblOffset val="100"/>
        <c:noMultiLvlLbl val="0"/>
      </c:catAx>
      <c:valAx>
        <c:axId val="113991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solidFill>
                  <a:srgbClr val="002060"/>
                </a:solidFill>
              </a:defRPr>
            </a:pPr>
            <a:endParaRPr lang="ru-RU"/>
          </a:p>
        </c:txPr>
        <c:crossAx val="113989504"/>
        <c:crosses val="autoZero"/>
        <c:crossBetween val="between"/>
      </c:valAx>
      <c:sp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r="100000" b="100000"/>
          </a:path>
          <a:tileRect l="-100000" t="-100000"/>
        </a:gradFill>
        <a:scene3d>
          <a:camera prst="orthographicFront"/>
          <a:lightRig rig="threePt" dir="t"/>
        </a:scene3d>
        <a:sp3d>
          <a:bevelT/>
        </a:sp3d>
      </c:spPr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0.11845158230282107"/>
          <c:y val="0.89361348739029001"/>
          <c:w val="0.76131237080020553"/>
          <c:h val="6.6409473021516133E-2"/>
        </c:manualLayout>
      </c:layout>
      <c:overlay val="0"/>
      <c:spPr>
        <a:solidFill>
          <a:schemeClr val="bg2"/>
        </a:solidFill>
        <a:ln>
          <a:solidFill>
            <a:schemeClr val="accent1"/>
          </a:solidFill>
        </a:ln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spPr>
    <a:solidFill>
      <a:schemeClr val="accent5">
        <a:lumMod val="40000"/>
        <a:lumOff val="60000"/>
      </a:schemeClr>
    </a:solidFill>
    <a:scene3d>
      <a:camera prst="orthographicFront"/>
      <a:lightRig rig="threePt" dir="t"/>
    </a:scene3d>
    <a:sp3d>
      <a:bevelT/>
    </a:sp3d>
  </c:spPr>
  <c:txPr>
    <a:bodyPr/>
    <a:lstStyle/>
    <a:p>
      <a:pPr algn="l"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0.26724</cdr:x>
      <cdr:y>0.14245</cdr:y>
    </cdr:from>
    <cdr:to>
      <cdr:x>0.27586</cdr:x>
      <cdr:y>0.1554</cdr:y>
    </cdr:to>
    <cdr:sp macro="" textlink="">
      <cdr:nvSpPr>
        <cdr:cNvPr id="2" name="Блок-схема: узел 1"/>
        <cdr:cNvSpPr/>
      </cdr:nvSpPr>
      <cdr:spPr>
        <a:xfrm xmlns:a="http://schemas.openxmlformats.org/drawingml/2006/main" flipH="1">
          <a:off x="2232248" y="792088"/>
          <a:ext cx="72008" cy="72000"/>
        </a:xfrm>
        <a:prstGeom xmlns:a="http://schemas.openxmlformats.org/drawingml/2006/main" prst="flowChartConnector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0.21325</cdr:x>
      <cdr:y>0.28571</cdr:y>
    </cdr:from>
    <cdr:to>
      <cdr:x>0.22374</cdr:x>
      <cdr:y>0.3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04467" y="1378439"/>
          <a:ext cx="83845" cy="6892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0.44348</cdr:x>
      <cdr:y>0.33803</cdr:y>
    </cdr:from>
    <cdr:to>
      <cdr:x>0.5539</cdr:x>
      <cdr:y>0.40845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672408" y="1728192"/>
          <a:ext cx="91440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0.25641</cdr:x>
      <cdr:y>0.16</cdr:y>
    </cdr:from>
    <cdr:to>
      <cdr:x>0.26496</cdr:x>
      <cdr:y>0.17333</cdr:y>
    </cdr:to>
    <cdr:sp macro="" textlink="">
      <cdr:nvSpPr>
        <cdr:cNvPr id="4" name="Блок-схема: узел 3"/>
        <cdr:cNvSpPr/>
      </cdr:nvSpPr>
      <cdr:spPr>
        <a:xfrm xmlns:a="http://schemas.openxmlformats.org/drawingml/2006/main">
          <a:off x="2160240" y="864096"/>
          <a:ext cx="72000" cy="72000"/>
        </a:xfrm>
        <a:prstGeom xmlns:a="http://schemas.openxmlformats.org/drawingml/2006/main" prst="flowChartConnector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1787" cy="492760"/>
          </a:xfrm>
          <a:prstGeom prst="rect">
            <a:avLst/>
          </a:prstGeom>
        </p:spPr>
        <p:txBody>
          <a:bodyPr vert="horz" lIns="90724" tIns="45362" rIns="90724" bIns="4536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04945" y="0"/>
            <a:ext cx="2911787" cy="492760"/>
          </a:xfrm>
          <a:prstGeom prst="rect">
            <a:avLst/>
          </a:prstGeom>
        </p:spPr>
        <p:txBody>
          <a:bodyPr vert="horz" lIns="90724" tIns="45362" rIns="90724" bIns="45362" rtlCol="0"/>
          <a:lstStyle>
            <a:lvl1pPr algn="r">
              <a:defRPr sz="1200"/>
            </a:lvl1pPr>
          </a:lstStyle>
          <a:p>
            <a:fld id="{1D3F3B53-C64B-443F-B28F-8FF9B8E16A58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360862"/>
            <a:ext cx="2911787" cy="492760"/>
          </a:xfrm>
          <a:prstGeom prst="rect">
            <a:avLst/>
          </a:prstGeom>
        </p:spPr>
        <p:txBody>
          <a:bodyPr vert="horz" lIns="90724" tIns="45362" rIns="90724" bIns="4536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04945" y="9360862"/>
            <a:ext cx="2911787" cy="492760"/>
          </a:xfrm>
          <a:prstGeom prst="rect">
            <a:avLst/>
          </a:prstGeom>
        </p:spPr>
        <p:txBody>
          <a:bodyPr vert="horz" lIns="90724" tIns="45362" rIns="90724" bIns="45362" rtlCol="0" anchor="b"/>
          <a:lstStyle>
            <a:lvl1pPr algn="r">
              <a:defRPr sz="1200"/>
            </a:lvl1pPr>
          </a:lstStyle>
          <a:p>
            <a:fld id="{1F606CCE-F85E-4A2F-BBB4-8966B1D037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475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0902" cy="493384"/>
          </a:xfrm>
          <a:prstGeom prst="rect">
            <a:avLst/>
          </a:prstGeom>
        </p:spPr>
        <p:txBody>
          <a:bodyPr vert="horz" lIns="89608" tIns="44805" rIns="89608" bIns="4480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05851" y="0"/>
            <a:ext cx="2910902" cy="493384"/>
          </a:xfrm>
          <a:prstGeom prst="rect">
            <a:avLst/>
          </a:prstGeom>
        </p:spPr>
        <p:txBody>
          <a:bodyPr vert="horz" lIns="89608" tIns="44805" rIns="89608" bIns="44805" rtlCol="0"/>
          <a:lstStyle>
            <a:lvl1pPr algn="r">
              <a:defRPr sz="1200"/>
            </a:lvl1pPr>
          </a:lstStyle>
          <a:p>
            <a:fld id="{AB6F5FA1-3201-4F76-A408-976FB592930E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5350" y="739775"/>
            <a:ext cx="4927600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608" tIns="44805" rIns="89608" bIns="4480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1986" y="4680908"/>
            <a:ext cx="5374330" cy="4435777"/>
          </a:xfrm>
          <a:prstGeom prst="rect">
            <a:avLst/>
          </a:prstGeom>
        </p:spPr>
        <p:txBody>
          <a:bodyPr vert="horz" lIns="89608" tIns="44805" rIns="89608" bIns="4480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60254"/>
            <a:ext cx="2910902" cy="493384"/>
          </a:xfrm>
          <a:prstGeom prst="rect">
            <a:avLst/>
          </a:prstGeom>
        </p:spPr>
        <p:txBody>
          <a:bodyPr vert="horz" lIns="89608" tIns="44805" rIns="89608" bIns="4480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05851" y="9360254"/>
            <a:ext cx="2910902" cy="493384"/>
          </a:xfrm>
          <a:prstGeom prst="rect">
            <a:avLst/>
          </a:prstGeom>
        </p:spPr>
        <p:txBody>
          <a:bodyPr vert="horz" lIns="89608" tIns="44805" rIns="89608" bIns="44805" rtlCol="0" anchor="b"/>
          <a:lstStyle>
            <a:lvl1pPr algn="r">
              <a:defRPr sz="1200"/>
            </a:lvl1pPr>
          </a:lstStyle>
          <a:p>
            <a:fld id="{DB4544E7-7163-4C7C-B719-A94613C67F3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718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sz="1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544E7-7163-4C7C-B719-A94613C67F3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4544E7-7163-4C7C-B719-A94613C67F3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7DA01-30E1-4BDA-BD5D-13637F67B6BE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/>
            </a:gs>
            <a:gs pos="94000">
              <a:schemeClr val="accent1">
                <a:tint val="44500"/>
                <a:satMod val="160000"/>
                <a:alpha val="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57DA01-30E1-4BDA-BD5D-13637F67B6BE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94D42-AAB8-4339-AC7B-66CDB3FABB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611560" y="188640"/>
            <a:ext cx="8208912" cy="57606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Сравнительная диаграмма изменений доходной  части бюджета муниципального образования Балаганский район по годам (план) (тыс.рублей)</a:t>
            </a:r>
            <a:endParaRPr lang="ru-RU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973118432"/>
              </p:ext>
            </p:extLst>
          </p:nvPr>
        </p:nvGraphicFramePr>
        <p:xfrm>
          <a:off x="539552" y="836712"/>
          <a:ext cx="8352928" cy="5560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915036635"/>
              </p:ext>
            </p:extLst>
          </p:nvPr>
        </p:nvGraphicFramePr>
        <p:xfrm>
          <a:off x="539552" y="980728"/>
          <a:ext cx="842493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539552" y="188640"/>
            <a:ext cx="8208912" cy="648072"/>
          </a:xfrm>
          <a:prstGeom prst="roundRect">
            <a:avLst/>
          </a:prstGeom>
          <a:solidFill>
            <a:srgbClr val="FFFFCC"/>
          </a:solidFill>
          <a:ln>
            <a:solidFill>
              <a:schemeClr val="tx2">
                <a:lumMod val="40000"/>
                <a:lumOff val="6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Сравнительная диаграмма изменений расходной части бюджета муниципального образования Балаганский район по годам (план) (тыс.рублей)</a:t>
            </a:r>
            <a:endParaRPr lang="ru-RU" sz="16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1306</TotalTime>
  <Words>63</Words>
  <Application>Microsoft Office PowerPoint</Application>
  <PresentationFormat>Экран (4:3)</PresentationFormat>
  <Paragraphs>28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Владимир</dc:creator>
  <cp:lastModifiedBy>Comp5</cp:lastModifiedBy>
  <cp:revision>160</cp:revision>
  <cp:lastPrinted>2024-02-06T08:36:08Z</cp:lastPrinted>
  <dcterms:created xsi:type="dcterms:W3CDTF">2018-05-08T13:11:06Z</dcterms:created>
  <dcterms:modified xsi:type="dcterms:W3CDTF">2024-02-06T08:36:49Z</dcterms:modified>
</cp:coreProperties>
</file>