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C31"/>
    <a:srgbClr val="00C057"/>
    <a:srgbClr val="F4FAD6"/>
    <a:srgbClr val="FFFFCC"/>
    <a:srgbClr val="E24D1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1951964628451249"/>
          <c:y val="2.6305368364716183E-2"/>
          <c:w val="0.75999996647882151"/>
          <c:h val="0.71799646994225041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spPr>
            <a:ln w="28575"/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marker>
            <c:symbol val="none"/>
          </c:marker>
          <c:dPt>
            <c:idx val="0"/>
            <c:marker>
              <c:symbol val="picture"/>
              <c:spPr>
                <a:solidFill>
                  <a:srgbClr val="C00000"/>
                </a:solidFill>
                <a:ln w="28575">
                  <a:solidFill>
                    <a:schemeClr val="tx1"/>
                  </a:solidFill>
                </a:ln>
              </c:spPr>
            </c:marker>
            <c:extLst xmlns:c16r2="http://schemas.microsoft.com/office/drawing/2015/06/chart">
              <c:ext xmlns:c16="http://schemas.microsoft.com/office/drawing/2014/chart" uri="{C3380CC4-5D6E-409C-BE32-E72D297353CC}">
                <c16:uniqueId val="{00000000-4AC1-4023-B409-20ACF87DA88A}"/>
              </c:ext>
            </c:extLst>
          </c:dPt>
          <c:dPt>
            <c:idx val="1"/>
            <c:marker>
              <c:symbol val="picture"/>
              <c:spPr>
                <a:solidFill>
                  <a:srgbClr val="0070C0"/>
                </a:solidFill>
                <a:ln w="28575">
                  <a:solidFill>
                    <a:srgbClr val="0070C0"/>
                  </a:solidFill>
                </a:ln>
              </c:spPr>
            </c:marker>
            <c:spPr>
              <a:ln w="28575">
                <a:solidFill>
                  <a:srgbClr val="0070C0"/>
                </a:solidFill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AC1-4023-B409-20ACF87DA88A}"/>
              </c:ext>
            </c:extLst>
          </c:dPt>
          <c:dPt>
            <c:idx val="2"/>
            <c:marker>
              <c:symbol val="picture"/>
              <c:spPr>
                <a:solidFill>
                  <a:srgbClr val="0070C0"/>
                </a:solidFill>
                <a:ln w="28575">
                  <a:solidFill>
                    <a:schemeClr val="tx1"/>
                  </a:solidFill>
                </a:ln>
              </c:spPr>
            </c:marker>
            <c:extLst xmlns:c16r2="http://schemas.microsoft.com/office/drawing/2015/06/chart">
              <c:ext xmlns:c16="http://schemas.microsoft.com/office/drawing/2014/chart" uri="{C3380CC4-5D6E-409C-BE32-E72D297353CC}">
                <c16:uniqueId val="{00000003-4AC1-4023-B409-20ACF87DA88A}"/>
              </c:ext>
            </c:extLst>
          </c:dPt>
          <c:dLbls>
            <c:dLbl>
              <c:idx val="0"/>
              <c:layout>
                <c:manualLayout>
                  <c:x val="-1.5204249336280663E-2"/>
                  <c:y val="2.687994912757250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AC1-4023-B409-20ACF87DA88A}"/>
                </c:ext>
              </c:extLst>
            </c:dLbl>
            <c:dLbl>
              <c:idx val="12"/>
              <c:layout>
                <c:manualLayout>
                  <c:x val="-6.0816997345122708E-3"/>
                  <c:y val="3.012565604714333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AC1-4023-B409-20ACF87DA88A}"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434740.5</c:v>
                </c:pt>
                <c:pt idx="1">
                  <c:v>433802.1</c:v>
                </c:pt>
                <c:pt idx="2">
                  <c:v>455359.9</c:v>
                </c:pt>
                <c:pt idx="3">
                  <c:v>455359.9</c:v>
                </c:pt>
                <c:pt idx="4">
                  <c:v>458858.8</c:v>
                </c:pt>
                <c:pt idx="5">
                  <c:v>458858.8</c:v>
                </c:pt>
                <c:pt idx="6" formatCode="0.0">
                  <c:v>550348</c:v>
                </c:pt>
                <c:pt idx="7">
                  <c:v>551147.9</c:v>
                </c:pt>
                <c:pt idx="8">
                  <c:v>551147.9</c:v>
                </c:pt>
                <c:pt idx="9">
                  <c:v>555428.19999999995</c:v>
                </c:pt>
                <c:pt idx="10">
                  <c:v>595452.6</c:v>
                </c:pt>
                <c:pt idx="11">
                  <c:v>599940.19999999995</c:v>
                </c:pt>
                <c:pt idx="12">
                  <c:v>615892.9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AC1-4023-B409-20ACF87DA88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год</c:v>
                </c:pt>
              </c:strCache>
            </c:strRef>
          </c:tx>
          <c:spPr>
            <a:ln w="38100" cap="flat" cmpd="sng" algn="ctr">
              <a:solidFill>
                <a:srgbClr val="FF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picture"/>
              <c:spPr>
                <a:solidFill>
                  <a:srgbClr val="FF0000"/>
                </a:solidFill>
                <a:ln w="9525">
                  <a:noFill/>
                </a:ln>
              </c:spPr>
            </c:marker>
            <c:extLst xmlns:c16r2="http://schemas.microsoft.com/office/drawing/2015/06/chart">
              <c:ext xmlns:c16="http://schemas.microsoft.com/office/drawing/2014/chart" uri="{C3380CC4-5D6E-409C-BE32-E72D297353CC}">
                <c16:uniqueId val="{00000006-4AC1-4023-B409-20ACF87DA88A}"/>
              </c:ext>
            </c:extLst>
          </c:dPt>
          <c:dPt>
            <c:idx val="1"/>
            <c:marker>
              <c:symbol val="picture"/>
              <c:spPr>
                <a:solidFill>
                  <a:srgbClr val="FF0000"/>
                </a:solidFill>
                <a:ln w="25400">
                  <a:noFill/>
                </a:ln>
              </c:spPr>
            </c:marker>
            <c:extLst xmlns:c16r2="http://schemas.microsoft.com/office/drawing/2015/06/chart">
              <c:ext xmlns:c16="http://schemas.microsoft.com/office/drawing/2014/chart" uri="{C3380CC4-5D6E-409C-BE32-E72D297353CC}">
                <c16:uniqueId val="{00000007-4AC1-4023-B409-20ACF87DA88A}"/>
              </c:ext>
            </c:extLst>
          </c:dPt>
          <c:dPt>
            <c:idx val="2"/>
            <c:marker>
              <c:symbol val="picture"/>
              <c:spPr>
                <a:solidFill>
                  <a:srgbClr val="FF0000"/>
                </a:solidFill>
                <a:ln w="38100">
                  <a:solidFill>
                    <a:schemeClr val="tx1"/>
                  </a:solidFill>
                </a:ln>
              </c:spPr>
            </c:marker>
            <c:extLst xmlns:c16r2="http://schemas.microsoft.com/office/drawing/2015/06/chart">
              <c:ext xmlns:c16="http://schemas.microsoft.com/office/drawing/2014/chart" uri="{C3380CC4-5D6E-409C-BE32-E72D297353CC}">
                <c16:uniqueId val="{00000008-4AC1-4023-B409-20ACF87DA88A}"/>
              </c:ext>
            </c:extLst>
          </c:dPt>
          <c:dPt>
            <c:idx val="6"/>
            <c:marker>
              <c:symbol val="picture"/>
              <c:spPr>
                <a:solidFill>
                  <a:srgbClr val="FF0000"/>
                </a:solidFill>
                <a:ln w="9525">
                  <a:noFill/>
                </a:ln>
              </c:spPr>
            </c:marker>
            <c:extLst xmlns:c16r2="http://schemas.microsoft.com/office/drawing/2015/06/chart">
              <c:ext xmlns:c16="http://schemas.microsoft.com/office/drawing/2014/chart" uri="{C3380CC4-5D6E-409C-BE32-E72D297353CC}">
                <c16:uniqueId val="{00000009-4AC1-4023-B409-20ACF87DA88A}"/>
              </c:ext>
            </c:extLst>
          </c:dPt>
          <c:dLbls>
            <c:dLbl>
              <c:idx val="0"/>
              <c:layout>
                <c:manualLayout>
                  <c:x val="-1.8245099203536789E-2"/>
                  <c:y val="4.7101235555453711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AC1-4023-B409-20ACF87DA88A}"/>
                </c:ext>
              </c:extLst>
            </c:dLbl>
            <c:dLbl>
              <c:idx val="12"/>
              <c:layout>
                <c:manualLayout>
                  <c:x val="-6.0816997345122673E-3"/>
                  <c:y val="-3.8483423300032238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4AC1-4023-B409-20ACF87DA88A}"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476012.6</c:v>
                </c:pt>
                <c:pt idx="1">
                  <c:v>549605.19999999995</c:v>
                </c:pt>
                <c:pt idx="2">
                  <c:v>549605.19999999995</c:v>
                </c:pt>
                <c:pt idx="3">
                  <c:v>549605.19999999995</c:v>
                </c:pt>
                <c:pt idx="4">
                  <c:v>549605.19999999995</c:v>
                </c:pt>
                <c:pt idx="5">
                  <c:v>549605.19999999995</c:v>
                </c:pt>
                <c:pt idx="6" formatCode="0.0">
                  <c:v>619833.59999999998</c:v>
                </c:pt>
                <c:pt idx="7" formatCode="0.0">
                  <c:v>619833.59999999998</c:v>
                </c:pt>
                <c:pt idx="8">
                  <c:v>613440.5</c:v>
                </c:pt>
                <c:pt idx="9">
                  <c:v>613440.5</c:v>
                </c:pt>
                <c:pt idx="10">
                  <c:v>635872.80000000005</c:v>
                </c:pt>
                <c:pt idx="11">
                  <c:v>640510.6</c:v>
                </c:pt>
                <c:pt idx="12">
                  <c:v>625797.6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4AC1-4023-B409-20ACF87DA88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 год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dPt>
            <c:idx val="0"/>
            <c:marker>
              <c:symbol val="picture"/>
              <c:spPr>
                <a:solidFill>
                  <a:srgbClr val="00C057"/>
                </a:solidFill>
                <a:ln w="9525">
                  <a:noFill/>
                </a:ln>
              </c:spPr>
            </c:marker>
            <c:extLst xmlns:c16r2="http://schemas.microsoft.com/office/drawing/2015/06/chart">
              <c:ext xmlns:c16="http://schemas.microsoft.com/office/drawing/2014/chart" uri="{C3380CC4-5D6E-409C-BE32-E72D297353CC}">
                <c16:uniqueId val="{0000000C-4AC1-4023-B409-20ACF87DA88A}"/>
              </c:ext>
            </c:extLst>
          </c:dPt>
          <c:dPt>
            <c:idx val="1"/>
            <c:marker>
              <c:symbol val="picture"/>
              <c:spPr>
                <a:solidFill>
                  <a:schemeClr val="tx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c:spPr>
            </c:marker>
            <c:extLst xmlns:c16r2="http://schemas.microsoft.com/office/drawing/2015/06/chart">
              <c:ext xmlns:c16="http://schemas.microsoft.com/office/drawing/2014/chart" uri="{C3380CC4-5D6E-409C-BE32-E72D297353CC}">
                <c16:uniqueId val="{0000000D-4AC1-4023-B409-20ACF87DA88A}"/>
              </c:ext>
            </c:extLst>
          </c:dPt>
          <c:dPt>
            <c:idx val="2"/>
            <c:marker>
              <c:symbol val="picture"/>
              <c:spPr>
                <a:solidFill>
                  <a:schemeClr val="tx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c:spPr>
            </c:marker>
            <c:extLst xmlns:c16r2="http://schemas.microsoft.com/office/drawing/2015/06/chart">
              <c:ext xmlns:c16="http://schemas.microsoft.com/office/drawing/2014/chart" uri="{C3380CC4-5D6E-409C-BE32-E72D297353CC}">
                <c16:uniqueId val="{0000000E-4AC1-4023-B409-20ACF87DA88A}"/>
              </c:ext>
            </c:extLst>
          </c:dPt>
          <c:dPt>
            <c:idx val="6"/>
            <c:marker>
              <c:symbol val="picture"/>
              <c:spPr>
                <a:solidFill>
                  <a:schemeClr val="tx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c:spPr>
            </c:marker>
            <c:extLst xmlns:c16r2="http://schemas.microsoft.com/office/drawing/2015/06/chart">
              <c:ext xmlns:c16="http://schemas.microsoft.com/office/drawing/2014/chart" uri="{C3380CC4-5D6E-409C-BE32-E72D297353CC}">
                <c16:uniqueId val="{0000000F-4AC1-4023-B409-20ACF87DA88A}"/>
              </c:ext>
            </c:extLst>
          </c:dPt>
          <c:dLbls>
            <c:dLbl>
              <c:idx val="0"/>
              <c:layout>
                <c:manualLayout>
                  <c:x val="-1.8245099203536789E-2"/>
                  <c:y val="7.2616577850927776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4AC1-4023-B409-20ACF87DA88A}"/>
                </c:ext>
              </c:extLst>
            </c:dLbl>
            <c:dLbl>
              <c:idx val="12"/>
              <c:layout>
                <c:manualLayout>
                  <c:x val="-1.3683824402652598E-2"/>
                  <c:y val="-3.971405120620598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4AC1-4023-B409-20ACF87DA88A}"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1">
                    <a:solidFill>
                      <a:srgbClr val="006C31"/>
                    </a:solidFill>
                  </a:defRPr>
                </a:pPr>
                <a:endParaRPr lang="ru-RU"/>
              </a:p>
            </c:txPr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537224.30000000005</c:v>
                </c:pt>
                <c:pt idx="1">
                  <c:v>550553.80000000005</c:v>
                </c:pt>
                <c:pt idx="2">
                  <c:v>560721.1</c:v>
                </c:pt>
                <c:pt idx="3">
                  <c:v>560721.1</c:v>
                </c:pt>
                <c:pt idx="4">
                  <c:v>603159.80000000005</c:v>
                </c:pt>
                <c:pt idx="5">
                  <c:v>607754</c:v>
                </c:pt>
                <c:pt idx="6" formatCode="0.0">
                  <c:v>561469.80000000005</c:v>
                </c:pt>
                <c:pt idx="7" formatCode="0.0">
                  <c:v>561469.80000000005</c:v>
                </c:pt>
                <c:pt idx="8" formatCode="0.0">
                  <c:v>566973.69999999995</c:v>
                </c:pt>
                <c:pt idx="9">
                  <c:v>566973.69999999995</c:v>
                </c:pt>
                <c:pt idx="10">
                  <c:v>566973.69999999995</c:v>
                </c:pt>
                <c:pt idx="11">
                  <c:v>616857.1</c:v>
                </c:pt>
                <c:pt idx="12">
                  <c:v>656123.9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4AC1-4023-B409-20ACF87DA88A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2022 год</c:v>
                </c:pt>
              </c:strCache>
            </c:strRef>
          </c:tx>
          <c:spPr>
            <a:ln w="38100">
              <a:solidFill>
                <a:srgbClr val="7030A0"/>
              </a:solidFill>
            </a:ln>
          </c:spPr>
          <c:marker>
            <c:symbol val="none"/>
          </c:marker>
          <c:dPt>
            <c:idx val="0"/>
            <c:marker>
              <c:symbol val="picture"/>
              <c:spPr>
                <a:solidFill>
                  <a:srgbClr val="7030A0"/>
                </a:solidFill>
                <a:ln w="9525">
                  <a:noFill/>
                </a:ln>
              </c:spPr>
            </c:marker>
            <c:extLst xmlns:c16r2="http://schemas.microsoft.com/office/drawing/2015/06/chart">
              <c:ext xmlns:c16="http://schemas.microsoft.com/office/drawing/2014/chart" uri="{C3380CC4-5D6E-409C-BE32-E72D297353CC}">
                <c16:uniqueId val="{00000012-4AC1-4023-B409-20ACF87DA88A}"/>
              </c:ext>
            </c:extLst>
          </c:dPt>
          <c:dPt>
            <c:idx val="1"/>
            <c:marker>
              <c:symbol val="picture"/>
              <c:spPr>
                <a:solidFill>
                  <a:srgbClr val="7030A0"/>
                </a:solidFill>
                <a:ln w="38100">
                  <a:solidFill>
                    <a:srgbClr val="7030A0"/>
                  </a:solidFill>
                </a:ln>
              </c:spPr>
            </c:marker>
            <c:extLst xmlns:c16r2="http://schemas.microsoft.com/office/drawing/2015/06/chart">
              <c:ext xmlns:c16="http://schemas.microsoft.com/office/drawing/2014/chart" uri="{C3380CC4-5D6E-409C-BE32-E72D297353CC}">
                <c16:uniqueId val="{00000013-4AC1-4023-B409-20ACF87DA88A}"/>
              </c:ext>
            </c:extLst>
          </c:dPt>
          <c:dLbls>
            <c:dLbl>
              <c:idx val="0"/>
              <c:layout>
                <c:manualLayout>
                  <c:x val="-1.8245099203536789E-2"/>
                  <c:y val="-3.483631911514206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4AC1-4023-B409-20ACF87DA88A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AC1-4023-B409-20ACF87DA88A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AC1-4023-B409-20ACF87DA88A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AC1-4023-B409-20ACF87DA88A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AC1-4023-B409-20ACF87DA88A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AC1-4023-B409-20ACF87DA88A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AC1-4023-B409-20ACF87DA88A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4AC1-4023-B409-20ACF87DA88A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4AC1-4023-B409-20ACF87DA88A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4AC1-4023-B409-20ACF87DA88A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4AC1-4023-B409-20ACF87DA88A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4AC1-4023-B409-20ACF87DA88A}"/>
                </c:ext>
              </c:extLst>
            </c:dLbl>
            <c:dLbl>
              <c:idx val="12"/>
              <c:layout>
                <c:manualLayout>
                  <c:x val="-6.0816997345122708E-3"/>
                  <c:y val="-1.805406490262879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E-4AC1-4023-B409-20ACF87DA8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Лист1!$E$2:$E$14</c:f>
              <c:numCache>
                <c:formatCode>General</c:formatCode>
                <c:ptCount val="13"/>
                <c:pt idx="0">
                  <c:v>562815.5</c:v>
                </c:pt>
                <c:pt idx="1">
                  <c:v>562815.5</c:v>
                </c:pt>
                <c:pt idx="2">
                  <c:v>563396.69999999995</c:v>
                </c:pt>
                <c:pt idx="3">
                  <c:v>576941.80000000005</c:v>
                </c:pt>
                <c:pt idx="4">
                  <c:v>576941.80000000005</c:v>
                </c:pt>
                <c:pt idx="5">
                  <c:v>576941.80000000005</c:v>
                </c:pt>
                <c:pt idx="6">
                  <c:v>576941.80000000005</c:v>
                </c:pt>
                <c:pt idx="7">
                  <c:v>576941.80000000005</c:v>
                </c:pt>
                <c:pt idx="8" formatCode="0.0">
                  <c:v>714667</c:v>
                </c:pt>
                <c:pt idx="9" formatCode="0.0">
                  <c:v>714667</c:v>
                </c:pt>
                <c:pt idx="10">
                  <c:v>717850.9</c:v>
                </c:pt>
                <c:pt idx="11">
                  <c:v>717850.9</c:v>
                </c:pt>
                <c:pt idx="12">
                  <c:v>757755.8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F-4AC1-4023-B409-20ACF87DA88A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2023 год</c:v>
                </c:pt>
              </c:strCache>
            </c:strRef>
          </c:tx>
          <c:spPr>
            <a:ln w="38100"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2806374004421051E-2"/>
                  <c:y val="-2.740723263201522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0-4AC1-4023-B409-20ACF87DA88A}"/>
                </c:ext>
              </c:extLst>
            </c:dLbl>
            <c:dLbl>
              <c:idx val="10"/>
              <c:layout/>
              <c:showVal val="1"/>
            </c:dLbl>
            <c:dLbl>
              <c:idx val="12"/>
              <c:layout>
                <c:manualLayout>
                  <c:x val="-2.1285949070792943E-2"/>
                  <c:y val="-2.7407232632015173E-2"/>
                </c:manualLayout>
              </c:layout>
              <c:showVal val="1"/>
            </c:dLbl>
            <c:delete val="1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1"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Лист1!$F$2:$F$14</c:f>
              <c:numCache>
                <c:formatCode>General</c:formatCode>
                <c:ptCount val="13"/>
                <c:pt idx="0">
                  <c:v>686138.5</c:v>
                </c:pt>
                <c:pt idx="1">
                  <c:v>686138.5</c:v>
                </c:pt>
                <c:pt idx="2">
                  <c:v>750489.59999999998</c:v>
                </c:pt>
                <c:pt idx="3">
                  <c:v>754200.1</c:v>
                </c:pt>
                <c:pt idx="4">
                  <c:v>804844.2</c:v>
                </c:pt>
                <c:pt idx="5">
                  <c:v>804844.2</c:v>
                </c:pt>
                <c:pt idx="6">
                  <c:v>804844.12</c:v>
                </c:pt>
                <c:pt idx="7">
                  <c:v>851825</c:v>
                </c:pt>
                <c:pt idx="8" formatCode="0.0">
                  <c:v>851825</c:v>
                </c:pt>
                <c:pt idx="9" formatCode="0.0">
                  <c:v>852695.1</c:v>
                </c:pt>
                <c:pt idx="10">
                  <c:v>898260.3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2-4AC1-4023-B409-20ACF87DA88A}"/>
            </c:ext>
          </c:extLst>
        </c:ser>
        <c:dLbls/>
        <c:marker val="1"/>
        <c:axId val="133091328"/>
        <c:axId val="133093248"/>
      </c:lineChart>
      <c:catAx>
        <c:axId val="1330913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>
                <a:solidFill>
                  <a:srgbClr val="002060"/>
                </a:solidFill>
              </a:defRPr>
            </a:pPr>
            <a:endParaRPr lang="ru-RU"/>
          </a:p>
        </c:txPr>
        <c:crossAx val="133093248"/>
        <c:crosses val="autoZero"/>
        <c:auto val="1"/>
        <c:lblAlgn val="ctr"/>
        <c:lblOffset val="100"/>
      </c:catAx>
      <c:valAx>
        <c:axId val="1330932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>
                <a:solidFill>
                  <a:srgbClr val="002060"/>
                </a:solidFill>
              </a:defRPr>
            </a:pPr>
            <a:endParaRPr lang="ru-RU"/>
          </a:p>
        </c:txPr>
        <c:crossAx val="133091328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  <a:ln>
          <a:solidFill>
            <a:srgbClr val="C00000"/>
          </a:solidFill>
        </a:ln>
        <a:scene3d>
          <a:camera prst="orthographicFront"/>
          <a:lightRig rig="threePt" dir="t"/>
        </a:scene3d>
        <a:sp3d>
          <a:bevelT/>
        </a:sp3d>
      </c:spPr>
    </c:plotArea>
    <c:legend>
      <c:legendPos val="r"/>
      <c:legendEntry>
        <c:idx val="0"/>
        <c:txPr>
          <a:bodyPr/>
          <a:lstStyle/>
          <a:p>
            <a:pPr>
              <a:defRPr sz="11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1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1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100"/>
            </a:pPr>
            <a:endParaRPr lang="ru-RU"/>
          </a:p>
        </c:txPr>
      </c:legendEntry>
      <c:layout>
        <c:manualLayout>
          <c:xMode val="edge"/>
          <c:yMode val="edge"/>
          <c:x val="0.12626075550992424"/>
          <c:y val="0.85473285501358276"/>
          <c:w val="0.61961877320144565"/>
          <c:h val="9.2736615775056611E-2"/>
        </c:manualLayout>
      </c:layout>
      <c:spPr>
        <a:solidFill>
          <a:srgbClr val="FFFFCC"/>
        </a:solidFill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spPr>
    <a:solidFill>
      <a:schemeClr val="accent6">
        <a:lumMod val="60000"/>
        <a:lumOff val="40000"/>
      </a:schemeClr>
    </a:solidFill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1120203168308948"/>
          <c:y val="3.9976484094359888E-2"/>
          <c:w val="0.75193473279797063"/>
          <c:h val="0.73597729881864982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spPr>
            <a:ln w="38100"/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marker>
            <c:symbol val="none"/>
          </c:marker>
          <c:dPt>
            <c:idx val="0"/>
            <c:marker>
              <c:symbol val="picture"/>
              <c:spPr>
                <a:solidFill>
                  <a:schemeClr val="accent1">
                    <a:lumMod val="75000"/>
                  </a:schemeClr>
                </a:solidFill>
                <a:ln w="9525">
                  <a:noFill/>
                </a:ln>
              </c:spPr>
            </c:marker>
            <c:extLst xmlns:c16r2="http://schemas.microsoft.com/office/drawing/2015/06/chart">
              <c:ext xmlns:c16="http://schemas.microsoft.com/office/drawing/2014/chart" uri="{C3380CC4-5D6E-409C-BE32-E72D297353CC}">
                <c16:uniqueId val="{00000000-95DF-4B33-A7AB-E66EF3E1383B}"/>
              </c:ext>
            </c:extLst>
          </c:dPt>
          <c:dPt>
            <c:idx val="10"/>
            <c:marker>
              <c:symbol val="picture"/>
              <c:spPr>
                <a:solidFill>
                  <a:srgbClr val="002060"/>
                </a:solidFill>
                <a:ln w="38100">
                  <a:solidFill>
                    <a:schemeClr val="tx1"/>
                  </a:solidFill>
                </a:ln>
              </c:spPr>
            </c:marker>
            <c:extLst xmlns:c16r2="http://schemas.microsoft.com/office/drawing/2015/06/chart">
              <c:ext xmlns:c16="http://schemas.microsoft.com/office/drawing/2014/chart" uri="{C3380CC4-5D6E-409C-BE32-E72D297353CC}">
                <c16:uniqueId val="{00000001-95DF-4B33-A7AB-E66EF3E1383B}"/>
              </c:ext>
            </c:extLst>
          </c:dPt>
          <c:dPt>
            <c:idx val="12"/>
            <c:marker>
              <c:symbol val="picture"/>
              <c:spPr>
                <a:noFill/>
                <a:ln w="38100">
                  <a:noFill/>
                </a:ln>
              </c:spPr>
            </c:marker>
            <c:spPr>
              <a:ln w="38100"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5DF-4B33-A7AB-E66EF3E1383B}"/>
              </c:ext>
            </c:extLst>
          </c:dPt>
          <c:dLbls>
            <c:dLbl>
              <c:idx val="0"/>
              <c:layout>
                <c:manualLayout>
                  <c:x val="-3.1656026823230474E-2"/>
                  <c:y val="2.132985223864015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5DF-4B33-A7AB-E66EF3E1383B}"/>
                </c:ext>
              </c:extLst>
            </c:dLbl>
            <c:dLbl>
              <c:idx val="12"/>
              <c:layout>
                <c:manualLayout>
                  <c:x val="-6.3364516953007183E-2"/>
                  <c:y val="2.52051623893641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5DF-4B33-A7AB-E66EF3E1383B}"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435940.5</c:v>
                </c:pt>
                <c:pt idx="1">
                  <c:v>442785.6</c:v>
                </c:pt>
                <c:pt idx="2">
                  <c:v>464343.4</c:v>
                </c:pt>
                <c:pt idx="3">
                  <c:v>464343.4</c:v>
                </c:pt>
                <c:pt idx="4">
                  <c:v>467842.3</c:v>
                </c:pt>
                <c:pt idx="5">
                  <c:v>467842.3</c:v>
                </c:pt>
                <c:pt idx="6" formatCode="0.0">
                  <c:v>560081</c:v>
                </c:pt>
                <c:pt idx="7">
                  <c:v>560880.9</c:v>
                </c:pt>
                <c:pt idx="8">
                  <c:v>560880.9</c:v>
                </c:pt>
                <c:pt idx="9">
                  <c:v>565161.19999999995</c:v>
                </c:pt>
                <c:pt idx="10">
                  <c:v>605435.6</c:v>
                </c:pt>
                <c:pt idx="11">
                  <c:v>609923.19999999995</c:v>
                </c:pt>
                <c:pt idx="12">
                  <c:v>625875.9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5DF-4B33-A7AB-E66EF3E1383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год</c:v>
                </c:pt>
              </c:strCache>
            </c:strRef>
          </c:tx>
          <c:spPr>
            <a:ln w="38100" cap="flat" cmpd="sng" algn="ctr">
              <a:solidFill>
                <a:srgbClr val="FF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picture"/>
              <c:spPr>
                <a:solidFill>
                  <a:srgbClr val="FF0000"/>
                </a:solidFill>
                <a:ln w="38100">
                  <a:solidFill>
                    <a:schemeClr val="tx1"/>
                  </a:solidFill>
                </a:ln>
              </c:spPr>
            </c:marker>
            <c:extLst xmlns:c16r2="http://schemas.microsoft.com/office/drawing/2015/06/chart">
              <c:ext xmlns:c16="http://schemas.microsoft.com/office/drawing/2014/chart" uri="{C3380CC4-5D6E-409C-BE32-E72D297353CC}">
                <c16:uniqueId val="{00000005-95DF-4B33-A7AB-E66EF3E1383B}"/>
              </c:ext>
            </c:extLst>
          </c:dPt>
          <c:dPt>
            <c:idx val="6"/>
            <c:marker>
              <c:symbol val="picture"/>
              <c:spPr>
                <a:solidFill>
                  <a:srgbClr val="FF0000"/>
                </a:solidFill>
                <a:ln w="38100">
                  <a:solidFill>
                    <a:schemeClr val="tx1"/>
                  </a:solidFill>
                </a:ln>
              </c:spPr>
            </c:marker>
            <c:extLst xmlns:c16r2="http://schemas.microsoft.com/office/drawing/2015/06/chart">
              <c:ext xmlns:c16="http://schemas.microsoft.com/office/drawing/2014/chart" uri="{C3380CC4-5D6E-409C-BE32-E72D297353CC}">
                <c16:uniqueId val="{00000006-95DF-4B33-A7AB-E66EF3E1383B}"/>
              </c:ext>
            </c:extLst>
          </c:dPt>
          <c:dPt>
            <c:idx val="12"/>
            <c:marker>
              <c:symbol val="picture"/>
              <c:spPr>
                <a:solidFill>
                  <a:srgbClr val="FF0000"/>
                </a:solidFill>
                <a:ln w="38100">
                  <a:solidFill>
                    <a:schemeClr val="tx1"/>
                  </a:solidFill>
                </a:ln>
              </c:spPr>
            </c:marker>
            <c:extLst xmlns:c16r2="http://schemas.microsoft.com/office/drawing/2015/06/chart">
              <c:ext xmlns:c16="http://schemas.microsoft.com/office/drawing/2014/chart" uri="{C3380CC4-5D6E-409C-BE32-E72D297353CC}">
                <c16:uniqueId val="{00000007-95DF-4B33-A7AB-E66EF3E1383B}"/>
              </c:ext>
            </c:extLst>
          </c:dPt>
          <c:dLbls>
            <c:dLbl>
              <c:idx val="0"/>
              <c:layout>
                <c:manualLayout>
                  <c:x val="-2.8641167125779989E-2"/>
                  <c:y val="1.523571455023515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5DF-4B33-A7AB-E66EF3E1383B}"/>
                </c:ext>
              </c:extLst>
            </c:dLbl>
            <c:dLbl>
              <c:idx val="12"/>
              <c:layout>
                <c:manualLayout>
                  <c:x val="-2.261144773087893E-2"/>
                  <c:y val="-4.040773247416951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5DF-4B33-A7AB-E66EF3E1383B}"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479266.6</c:v>
                </c:pt>
                <c:pt idx="1">
                  <c:v>564890.30000000005</c:v>
                </c:pt>
                <c:pt idx="2">
                  <c:v>564890.30000000005</c:v>
                </c:pt>
                <c:pt idx="3">
                  <c:v>564890.30000000005</c:v>
                </c:pt>
                <c:pt idx="4">
                  <c:v>564890.30000000005</c:v>
                </c:pt>
                <c:pt idx="5">
                  <c:v>564890.30000000005</c:v>
                </c:pt>
                <c:pt idx="6" formatCode="0.0">
                  <c:v>635118.69999999995</c:v>
                </c:pt>
                <c:pt idx="7" formatCode="0.0">
                  <c:v>635118.69999999995</c:v>
                </c:pt>
                <c:pt idx="8">
                  <c:v>628725.6</c:v>
                </c:pt>
                <c:pt idx="9">
                  <c:v>628725.6</c:v>
                </c:pt>
                <c:pt idx="10">
                  <c:v>652157.9</c:v>
                </c:pt>
                <c:pt idx="11">
                  <c:v>658595</c:v>
                </c:pt>
                <c:pt idx="12">
                  <c:v>641037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5DF-4B33-A7AB-E66EF3E1383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 год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dPt>
            <c:idx val="0"/>
            <c:marker>
              <c:symbol val="picture"/>
              <c:spPr>
                <a:solidFill>
                  <a:srgbClr val="006C31"/>
                </a:solidFill>
                <a:ln w="9525">
                  <a:noFill/>
                </a:ln>
              </c:spPr>
            </c:marker>
            <c:extLst xmlns:c16r2="http://schemas.microsoft.com/office/drawing/2015/06/chart">
              <c:ext xmlns:c16="http://schemas.microsoft.com/office/drawing/2014/chart" uri="{C3380CC4-5D6E-409C-BE32-E72D297353CC}">
                <c16:uniqueId val="{00000009-95DF-4B33-A7AB-E66EF3E1383B}"/>
              </c:ext>
            </c:extLst>
          </c:dPt>
          <c:dPt>
            <c:idx val="1"/>
            <c:marker>
              <c:symbol val="picture"/>
              <c:spPr>
                <a:solidFill>
                  <a:srgbClr val="00C057"/>
                </a:solidFill>
                <a:ln w="38100">
                  <a:solidFill>
                    <a:schemeClr val="tx1"/>
                  </a:solidFill>
                </a:ln>
              </c:spPr>
            </c:marker>
            <c:extLst xmlns:c16r2="http://schemas.microsoft.com/office/drawing/2015/06/chart">
              <c:ext xmlns:c16="http://schemas.microsoft.com/office/drawing/2014/chart" uri="{C3380CC4-5D6E-409C-BE32-E72D297353CC}">
                <c16:uniqueId val="{0000000A-95DF-4B33-A7AB-E66EF3E1383B}"/>
              </c:ext>
            </c:extLst>
          </c:dPt>
          <c:dPt>
            <c:idx val="6"/>
            <c:marker>
              <c:symbol val="picture"/>
              <c:spPr>
                <a:solidFill>
                  <a:srgbClr val="00C057"/>
                </a:solidFill>
                <a:ln w="38100">
                  <a:solidFill>
                    <a:schemeClr val="tx1"/>
                  </a:solidFill>
                </a:ln>
              </c:spPr>
            </c:marker>
            <c:extLst xmlns:c16r2="http://schemas.microsoft.com/office/drawing/2015/06/chart">
              <c:ext xmlns:c16="http://schemas.microsoft.com/office/drawing/2014/chart" uri="{C3380CC4-5D6E-409C-BE32-E72D297353CC}">
                <c16:uniqueId val="{0000000B-95DF-4B33-A7AB-E66EF3E1383B}"/>
              </c:ext>
            </c:extLst>
          </c:dPt>
          <c:dPt>
            <c:idx val="10"/>
            <c:marker>
              <c:symbol val="picture"/>
              <c:spPr>
                <a:solidFill>
                  <a:srgbClr val="00C057"/>
                </a:solidFill>
                <a:ln w="38100">
                  <a:solidFill>
                    <a:schemeClr val="tx1"/>
                  </a:solidFill>
                </a:ln>
              </c:spPr>
            </c:marker>
            <c:extLst xmlns:c16r2="http://schemas.microsoft.com/office/drawing/2015/06/chart">
              <c:ext xmlns:c16="http://schemas.microsoft.com/office/drawing/2014/chart" uri="{C3380CC4-5D6E-409C-BE32-E72D297353CC}">
                <c16:uniqueId val="{0000000C-95DF-4B33-A7AB-E66EF3E1383B}"/>
              </c:ext>
            </c:extLst>
          </c:dPt>
          <c:dLbls>
            <c:dLbl>
              <c:idx val="0"/>
              <c:layout>
                <c:manualLayout>
                  <c:x val="-3.1656026823230474E-2"/>
                  <c:y val="2.040254786505205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5DF-4B33-A7AB-E66EF3E1383B}"/>
                </c:ext>
              </c:extLst>
            </c:dLbl>
            <c:dLbl>
              <c:idx val="12"/>
              <c:layout>
                <c:manualLayout>
                  <c:x val="2.202153227039354E-3"/>
                  <c:y val="1.911083953634782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641037,0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95DF-4B33-A7AB-E66EF3E1383B}"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1">
                    <a:solidFill>
                      <a:srgbClr val="006C31"/>
                    </a:solidFill>
                  </a:defRPr>
                </a:pPr>
                <a:endParaRPr lang="ru-RU"/>
              </a:p>
            </c:txPr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540526.30000000005</c:v>
                </c:pt>
                <c:pt idx="1">
                  <c:v>561536</c:v>
                </c:pt>
                <c:pt idx="2">
                  <c:v>571703.30000000005</c:v>
                </c:pt>
                <c:pt idx="3">
                  <c:v>571703.30000000005</c:v>
                </c:pt>
                <c:pt idx="4">
                  <c:v>613461.9</c:v>
                </c:pt>
                <c:pt idx="5">
                  <c:v>618100.69999999995</c:v>
                </c:pt>
                <c:pt idx="6" formatCode="0.0">
                  <c:v>571816.4</c:v>
                </c:pt>
                <c:pt idx="7">
                  <c:v>571816.4</c:v>
                </c:pt>
                <c:pt idx="8" formatCode="0.0">
                  <c:v>577320.30000000005</c:v>
                </c:pt>
                <c:pt idx="9">
                  <c:v>577320.30000000005</c:v>
                </c:pt>
                <c:pt idx="10">
                  <c:v>577320.30000000005</c:v>
                </c:pt>
                <c:pt idx="11">
                  <c:v>627203.69999999995</c:v>
                </c:pt>
                <c:pt idx="12">
                  <c:v>666470.5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95DF-4B33-A7AB-E66EF3E1383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2022 год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dLbl>
              <c:idx val="0"/>
              <c:layout>
                <c:manualLayout>
                  <c:x val="-2.8641167125779989E-2"/>
                  <c:y val="-3.527385846017112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95DF-4B33-A7AB-E66EF3E1383B}"/>
                </c:ext>
              </c:extLst>
            </c:dLbl>
            <c:dLbl>
              <c:idx val="12"/>
              <c:layout>
                <c:manualLayout>
                  <c:x val="-6.029719394901047E-3"/>
                  <c:y val="2.3514053994000655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95DF-4B33-A7AB-E66EF3E1383B}"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Лист1!$E$2:$E$14</c:f>
              <c:numCache>
                <c:formatCode>General</c:formatCode>
                <c:ptCount val="13"/>
                <c:pt idx="0">
                  <c:v>566686.5</c:v>
                </c:pt>
                <c:pt idx="1">
                  <c:v>566686.5</c:v>
                </c:pt>
                <c:pt idx="2">
                  <c:v>569919.4</c:v>
                </c:pt>
                <c:pt idx="3">
                  <c:v>583464.5</c:v>
                </c:pt>
                <c:pt idx="4">
                  <c:v>583464.5</c:v>
                </c:pt>
                <c:pt idx="5">
                  <c:v>583464.5</c:v>
                </c:pt>
                <c:pt idx="6">
                  <c:v>583464.5</c:v>
                </c:pt>
                <c:pt idx="7">
                  <c:v>583464.5</c:v>
                </c:pt>
                <c:pt idx="8" formatCode="0.0">
                  <c:v>721189.7</c:v>
                </c:pt>
                <c:pt idx="9" formatCode="0.0">
                  <c:v>721189.7</c:v>
                </c:pt>
                <c:pt idx="10">
                  <c:v>724317.9</c:v>
                </c:pt>
                <c:pt idx="11">
                  <c:v>724317.9</c:v>
                </c:pt>
                <c:pt idx="12">
                  <c:v>762662.40000000002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95DF-4B33-A7AB-E66EF3E1383B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2023 год</c:v>
                </c:pt>
              </c:strCache>
            </c:strRef>
          </c:tx>
          <c:spPr>
            <a:ln w="38100"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4118877579604219E-2"/>
                  <c:y val="-2.3515905640114097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i="1" dirty="0" smtClean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690279,5</a:t>
                    </a:r>
                    <a:endParaRPr lang="en-US" sz="1400" b="1" i="1" dirty="0">
                      <a:solidFill>
                        <a:schemeClr val="accent6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95DF-4B33-A7AB-E66EF3E1383B}"/>
                </c:ext>
              </c:extLst>
            </c:dLbl>
            <c:dLbl>
              <c:idx val="10"/>
              <c:layout>
                <c:manualLayout>
                  <c:x val="0"/>
                  <c:y val="-3.9977039588193909E-2"/>
                </c:manualLayout>
              </c:layout>
              <c:showVal val="1"/>
            </c:dLbl>
            <c:dLbl>
              <c:idx val="12"/>
              <c:layout>
                <c:manualLayout>
                  <c:x val="-2.2611447730878937E-2"/>
                  <c:y val="-4.7031811280228132E-2"/>
                </c:manualLayout>
              </c:layout>
              <c:showVal val="1"/>
            </c:dLbl>
            <c:delete val="1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1"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Лист1!$F$2:$F$14</c:f>
              <c:numCache>
                <c:formatCode>General</c:formatCode>
                <c:ptCount val="13"/>
                <c:pt idx="0">
                  <c:v>690279.5</c:v>
                </c:pt>
                <c:pt idx="1">
                  <c:v>690279.5</c:v>
                </c:pt>
                <c:pt idx="2" formatCode="#,##0.0">
                  <c:v>765019</c:v>
                </c:pt>
                <c:pt idx="3">
                  <c:v>768729.5</c:v>
                </c:pt>
                <c:pt idx="4">
                  <c:v>819373.6</c:v>
                </c:pt>
                <c:pt idx="5">
                  <c:v>819373.6</c:v>
                </c:pt>
                <c:pt idx="6">
                  <c:v>819373.6</c:v>
                </c:pt>
                <c:pt idx="7">
                  <c:v>866354.4</c:v>
                </c:pt>
                <c:pt idx="8" formatCode="0.0">
                  <c:v>866354.4</c:v>
                </c:pt>
                <c:pt idx="9" formatCode="0.0">
                  <c:v>867224.5</c:v>
                </c:pt>
                <c:pt idx="10">
                  <c:v>912501.6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95DF-4B33-A7AB-E66EF3E1383B}"/>
            </c:ext>
          </c:extLst>
        </c:ser>
        <c:dLbls/>
        <c:marker val="1"/>
        <c:axId val="136344320"/>
        <c:axId val="136345856"/>
      </c:lineChart>
      <c:catAx>
        <c:axId val="1363443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50" b="1">
                <a:solidFill>
                  <a:srgbClr val="002060"/>
                </a:solidFill>
              </a:defRPr>
            </a:pPr>
            <a:endParaRPr lang="ru-RU"/>
          </a:p>
        </c:txPr>
        <c:crossAx val="136345856"/>
        <c:crosses val="autoZero"/>
        <c:auto val="1"/>
        <c:lblAlgn val="ctr"/>
        <c:lblOffset val="100"/>
      </c:catAx>
      <c:valAx>
        <c:axId val="1363458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>
                <a:solidFill>
                  <a:srgbClr val="002060"/>
                </a:solidFill>
              </a:defRPr>
            </a:pPr>
            <a:endParaRPr lang="ru-RU"/>
          </a:p>
        </c:txPr>
        <c:crossAx val="136344320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  <a:scene3d>
          <a:camera prst="orthographicFront"/>
          <a:lightRig rig="threePt" dir="t"/>
        </a:scene3d>
        <a:sp3d>
          <a:bevelT/>
        </a:sp3d>
      </c:spPr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11845158230282105"/>
          <c:y val="0.89361348739029001"/>
          <c:w val="0.62413625456620681"/>
          <c:h val="9.0759360071103426E-2"/>
        </c:manualLayout>
      </c:layout>
      <c:spPr>
        <a:solidFill>
          <a:schemeClr val="bg2"/>
        </a:solidFill>
        <a:ln>
          <a:solidFill>
            <a:schemeClr val="accent1"/>
          </a:solidFill>
        </a:ln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spPr>
    <a:solidFill>
      <a:schemeClr val="accent5">
        <a:lumMod val="40000"/>
        <a:lumOff val="60000"/>
      </a:schemeClr>
    </a:solidFill>
    <a:scene3d>
      <a:camera prst="orthographicFront"/>
      <a:lightRig rig="threePt" dir="t"/>
    </a:scene3d>
    <a:sp3d>
      <a:bevelT/>
    </a:sp3d>
  </c:spPr>
  <c:txPr>
    <a:bodyPr/>
    <a:lstStyle/>
    <a:p>
      <a:pPr algn="l"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0.73276</cdr:x>
      <cdr:y>0.09065</cdr:y>
    </cdr:from>
    <cdr:to>
      <cdr:x>0.74138</cdr:x>
      <cdr:y>0.1036</cdr:y>
    </cdr:to>
    <cdr:sp macro="" textlink="">
      <cdr:nvSpPr>
        <cdr:cNvPr id="3" name="Овал 2"/>
        <cdr:cNvSpPr/>
      </cdr:nvSpPr>
      <cdr:spPr>
        <a:xfrm xmlns:a="http://schemas.openxmlformats.org/drawingml/2006/main">
          <a:off x="6120680" y="504056"/>
          <a:ext cx="72000" cy="72000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6">
            <a:lumMod val="50000"/>
          </a:schemeClr>
        </a:solidFill>
        <a:ln xmlns:a="http://schemas.openxmlformats.org/drawingml/2006/main">
          <a:solidFill>
            <a:schemeClr val="accent6">
              <a:lumMod val="5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0.21325</cdr:x>
      <cdr:y>0.28571</cdr:y>
    </cdr:from>
    <cdr:to>
      <cdr:x>0.22374</cdr:x>
      <cdr:y>0.3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04467" y="1378439"/>
          <a:ext cx="83845" cy="689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0.44348</cdr:x>
      <cdr:y>0.33803</cdr:y>
    </cdr:from>
    <cdr:to>
      <cdr:x>0.5539</cdr:x>
      <cdr:y>0.40845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672408" y="1728192"/>
          <a:ext cx="9144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0.7094</cdr:x>
      <cdr:y>0.09333</cdr:y>
    </cdr:from>
    <cdr:to>
      <cdr:x>0.71795</cdr:x>
      <cdr:y>0.10667</cdr:y>
    </cdr:to>
    <cdr:sp macro="" textlink="">
      <cdr:nvSpPr>
        <cdr:cNvPr id="3" name="Блок-схема: узел 2"/>
        <cdr:cNvSpPr/>
      </cdr:nvSpPr>
      <cdr:spPr>
        <a:xfrm xmlns:a="http://schemas.openxmlformats.org/drawingml/2006/main">
          <a:off x="5976664" y="504056"/>
          <a:ext cx="72000" cy="72008"/>
        </a:xfrm>
        <a:prstGeom xmlns:a="http://schemas.openxmlformats.org/drawingml/2006/main" prst="flowChartConnector">
          <a:avLst/>
        </a:prstGeom>
        <a:solidFill xmlns:a="http://schemas.openxmlformats.org/drawingml/2006/main">
          <a:schemeClr val="accent6">
            <a:lumMod val="75000"/>
          </a:schemeClr>
        </a:solidFill>
        <a:ln xmlns:a="http://schemas.openxmlformats.org/drawingml/2006/main">
          <a:solidFill>
            <a:schemeClr val="accent6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408" cy="501015"/>
          </a:xfrm>
          <a:prstGeom prst="rect">
            <a:avLst/>
          </a:prstGeom>
        </p:spPr>
        <p:txBody>
          <a:bodyPr vert="horz" lIns="92568" tIns="46284" rIns="92568" bIns="462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1147" y="0"/>
            <a:ext cx="2985408" cy="501015"/>
          </a:xfrm>
          <a:prstGeom prst="rect">
            <a:avLst/>
          </a:prstGeom>
        </p:spPr>
        <p:txBody>
          <a:bodyPr vert="horz" lIns="92568" tIns="46284" rIns="92568" bIns="46284" rtlCol="0"/>
          <a:lstStyle>
            <a:lvl1pPr algn="r">
              <a:defRPr sz="1200"/>
            </a:lvl1pPr>
          </a:lstStyle>
          <a:p>
            <a:fld id="{1D3F3B53-C64B-443F-B28F-8FF9B8E16A58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7680"/>
            <a:ext cx="2985408" cy="501015"/>
          </a:xfrm>
          <a:prstGeom prst="rect">
            <a:avLst/>
          </a:prstGeom>
        </p:spPr>
        <p:txBody>
          <a:bodyPr vert="horz" lIns="92568" tIns="46284" rIns="92568" bIns="462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1147" y="9517680"/>
            <a:ext cx="2985408" cy="501015"/>
          </a:xfrm>
          <a:prstGeom prst="rect">
            <a:avLst/>
          </a:prstGeom>
        </p:spPr>
        <p:txBody>
          <a:bodyPr vert="horz" lIns="92568" tIns="46284" rIns="92568" bIns="46284" rtlCol="0" anchor="b"/>
          <a:lstStyle>
            <a:lvl1pPr algn="r">
              <a:defRPr sz="1200"/>
            </a:lvl1pPr>
          </a:lstStyle>
          <a:p>
            <a:fld id="{1F606CCE-F85E-4A2F-BBB4-8966B1D037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5475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500" cy="501650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6" y="0"/>
            <a:ext cx="2984500" cy="501650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AB6F5FA1-3201-4F76-A408-976FB592930E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6" y="4759325"/>
            <a:ext cx="5510213" cy="4510088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517062"/>
            <a:ext cx="2984500" cy="501650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6" y="9517062"/>
            <a:ext cx="2984500" cy="501650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DB4544E7-7163-4C7C-B719-A94613C67F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771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544E7-7163-4C7C-B719-A94613C67F3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544E7-7163-4C7C-B719-A94613C67F3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94000">
              <a:schemeClr val="accent1">
                <a:tint val="44500"/>
                <a:satMod val="160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7DA01-30E1-4BDA-BD5D-13637F67B6BE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611560" y="188640"/>
            <a:ext cx="8208912" cy="57606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Сравнительная диаграмма изменений доходной  части бюджета муниципального образования Балаганский район по годам (план) (тыс.рублей)</a:t>
            </a:r>
            <a:endParaRPr lang="ru-RU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2693175732"/>
              </p:ext>
            </p:extLst>
          </p:nvPr>
        </p:nvGraphicFramePr>
        <p:xfrm>
          <a:off x="539552" y="836712"/>
          <a:ext cx="8352928" cy="5560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3647815386"/>
              </p:ext>
            </p:extLst>
          </p:nvPr>
        </p:nvGraphicFramePr>
        <p:xfrm>
          <a:off x="539552" y="980728"/>
          <a:ext cx="842493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539552" y="188640"/>
            <a:ext cx="8208912" cy="648072"/>
          </a:xfrm>
          <a:prstGeom prst="roundRect">
            <a:avLst/>
          </a:prstGeom>
          <a:solidFill>
            <a:srgbClr val="FFFFCC"/>
          </a:solidFill>
          <a:ln>
            <a:solidFill>
              <a:schemeClr val="tx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Сравнительная диаграмма изменений расходной части бюджета муниципального образования Балаганский район по годам (план) (тыс.рублей)</a:t>
            </a:r>
            <a:endParaRPr lang="ru-RU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1286</TotalTime>
  <Words>58</Words>
  <Application>Microsoft Office PowerPoint</Application>
  <PresentationFormat>Экран (4:3)</PresentationFormat>
  <Paragraphs>24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Владимир</dc:creator>
  <cp:lastModifiedBy>Пользователь Windows</cp:lastModifiedBy>
  <cp:revision>156</cp:revision>
  <cp:lastPrinted>2022-10-25T20:35:04Z</cp:lastPrinted>
  <dcterms:created xsi:type="dcterms:W3CDTF">2018-05-08T13:11:06Z</dcterms:created>
  <dcterms:modified xsi:type="dcterms:W3CDTF">2023-10-30T15:18:05Z</dcterms:modified>
</cp:coreProperties>
</file>