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31"/>
    <a:srgbClr val="00C057"/>
    <a:srgbClr val="F4FAD6"/>
    <a:srgbClr val="FFFFCC"/>
    <a:srgbClr val="E24D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1.xlsx"/><Relationship Id="rId1" Type="http://schemas.openxmlformats.org/officeDocument/2006/relationships/image" Target="../media/image1.png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31539694823187"/>
          <c:y val="2.8589295017985693E-2"/>
          <c:w val="0.86034801209827383"/>
          <c:h val="0.71799646994225186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spPr>
            <a:ln w="38100"/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marker>
            <c:symbol val="none"/>
          </c:marker>
          <c:dPt>
            <c:idx val="1"/>
            <c:marker>
              <c:symbol val="picture"/>
              <c:spPr>
                <a:solidFill>
                  <a:srgbClr val="0070C0"/>
                </a:solidFill>
                <a:ln w="38100">
                  <a:solidFill>
                    <a:srgbClr val="0070C0"/>
                  </a:solidFill>
                </a:ln>
              </c:spPr>
            </c:marker>
            <c:bubble3D val="0"/>
            <c:spPr>
              <a:ln w="38100">
                <a:solidFill>
                  <a:srgbClr val="0070C0"/>
                </a:solidFill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c:spPr>
          </c:dPt>
          <c:dPt>
            <c:idx val="2"/>
            <c:marker>
              <c:symbol val="picture"/>
              <c:spPr>
                <a:solidFill>
                  <a:srgbClr val="0070C0"/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</c:dPt>
          <c:dLbls>
            <c:dLbl>
              <c:idx val="0"/>
              <c:layout>
                <c:manualLayout>
                  <c:x val="-1.5204249336280645E-2"/>
                  <c:y val="5.2003225876898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3.4969773473445494E-2"/>
                  <c:y val="6.43849463237794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i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232848.3</c:v>
                </c:pt>
                <c:pt idx="1">
                  <c:v>239259.1</c:v>
                </c:pt>
                <c:pt idx="2">
                  <c:v>239962.1</c:v>
                </c:pt>
                <c:pt idx="3">
                  <c:v>239962.1</c:v>
                </c:pt>
                <c:pt idx="4">
                  <c:v>262198.7</c:v>
                </c:pt>
                <c:pt idx="5">
                  <c:v>262198.7</c:v>
                </c:pt>
                <c:pt idx="6">
                  <c:v>267749.90000000002</c:v>
                </c:pt>
                <c:pt idx="7">
                  <c:v>299146</c:v>
                </c:pt>
                <c:pt idx="8">
                  <c:v>301155.09999999998</c:v>
                </c:pt>
                <c:pt idx="9">
                  <c:v>303788.79999999999</c:v>
                </c:pt>
                <c:pt idx="10">
                  <c:v>304004.3</c:v>
                </c:pt>
                <c:pt idx="11">
                  <c:v>367499.5</c:v>
                </c:pt>
                <c:pt idx="12">
                  <c:v>366840.5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год</c:v>
                </c:pt>
              </c:strCache>
            </c:strRef>
          </c:tx>
          <c:spPr>
            <a:ln w="38100" cap="flat" cmpd="sng" algn="ctr">
              <a:solidFill>
                <a:srgbClr val="FF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picture"/>
              <c:spPr>
                <a:blipFill>
                  <a:blip xmlns:r="http://schemas.openxmlformats.org/officeDocument/2006/relationships" r:embed="rId1"/>
                  <a:stretch>
                    <a:fillRect/>
                  </a:stretch>
                </a:blipFill>
                <a:ln w="9525">
                  <a:noFill/>
                </a:ln>
              </c:spPr>
            </c:marker>
            <c:bubble3D val="0"/>
          </c:dPt>
          <c:dPt>
            <c:idx val="1"/>
            <c:marker>
              <c:symbol val="picture"/>
              <c:spPr>
                <a:solidFill>
                  <a:srgbClr val="FF0000"/>
                </a:solidFill>
                <a:ln w="25400">
                  <a:noFill/>
                </a:ln>
              </c:spPr>
            </c:marker>
            <c:bubble3D val="0"/>
          </c:dPt>
          <c:dPt>
            <c:idx val="2"/>
            <c:marker>
              <c:symbol val="picture"/>
              <c:spPr>
                <a:solidFill>
                  <a:srgbClr val="FF0000"/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</c:dPt>
          <c:dPt>
            <c:idx val="6"/>
            <c:marker>
              <c:symbol val="picture"/>
              <c:spPr>
                <a:solidFill>
                  <a:srgbClr val="FF0000"/>
                </a:solidFill>
                <a:ln w="9525">
                  <a:noFill/>
                </a:ln>
              </c:spPr>
            </c:marker>
            <c:bubble3D val="0"/>
          </c:dPt>
          <c:dLbls>
            <c:dLbl>
              <c:idx val="0"/>
              <c:layout>
                <c:manualLayout>
                  <c:x val="-2.432679893804901E-2"/>
                  <c:y val="-5.6955914055651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4.4092323075213907E-2"/>
                  <c:y val="-4.9526881787522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i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273616.3</c:v>
                </c:pt>
                <c:pt idx="1">
                  <c:v>310038.5</c:v>
                </c:pt>
                <c:pt idx="2">
                  <c:v>310038.5</c:v>
                </c:pt>
                <c:pt idx="3">
                  <c:v>353474.2</c:v>
                </c:pt>
                <c:pt idx="4">
                  <c:v>392134.9</c:v>
                </c:pt>
                <c:pt idx="5">
                  <c:v>392671.4</c:v>
                </c:pt>
                <c:pt idx="6">
                  <c:v>401355.1</c:v>
                </c:pt>
                <c:pt idx="7">
                  <c:v>401355.1</c:v>
                </c:pt>
                <c:pt idx="8">
                  <c:v>406277.1</c:v>
                </c:pt>
                <c:pt idx="9">
                  <c:v>406277.1</c:v>
                </c:pt>
                <c:pt idx="10">
                  <c:v>461426.7</c:v>
                </c:pt>
                <c:pt idx="11">
                  <c:v>461426.7</c:v>
                </c:pt>
                <c:pt idx="12">
                  <c:v>459796.6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 год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dPt>
            <c:idx val="0"/>
            <c:marker>
              <c:symbol val="picture"/>
              <c:spPr>
                <a:blipFill>
                  <a:blip xmlns:r="http://schemas.openxmlformats.org/officeDocument/2006/relationships" r:embed="rId1"/>
                  <a:stretch>
                    <a:fillRect/>
                  </a:stretch>
                </a:blipFill>
                <a:ln w="9525">
                  <a:noFill/>
                </a:ln>
              </c:spPr>
            </c:marker>
            <c:bubble3D val="0"/>
          </c:dPt>
          <c:dPt>
            <c:idx val="1"/>
            <c:marker>
              <c:symbol val="picture"/>
              <c:spPr>
                <a:solidFill>
                  <a:schemeClr val="tx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</c:dPt>
          <c:dPt>
            <c:idx val="2"/>
            <c:marker>
              <c:symbol val="picture"/>
              <c:spPr>
                <a:solidFill>
                  <a:schemeClr val="tx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</c:dPt>
          <c:dPt>
            <c:idx val="6"/>
            <c:marker>
              <c:symbol val="picture"/>
              <c:spPr>
                <a:solidFill>
                  <a:schemeClr val="tx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</c:dPt>
          <c:dLbls>
            <c:dLbl>
              <c:idx val="0"/>
              <c:layout>
                <c:manualLayout>
                  <c:x val="-1.5204249336280645E-2"/>
                  <c:y val="3.4668817251265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4.4092323075213907E-2"/>
                  <c:y val="3.962150543001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i="1">
                    <a:solidFill>
                      <a:srgbClr val="006C3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434740.5</c:v>
                </c:pt>
                <c:pt idx="1">
                  <c:v>433802.1</c:v>
                </c:pt>
                <c:pt idx="2">
                  <c:v>455359.9</c:v>
                </c:pt>
                <c:pt idx="3">
                  <c:v>455359.9</c:v>
                </c:pt>
                <c:pt idx="4">
                  <c:v>458858.8</c:v>
                </c:pt>
                <c:pt idx="5">
                  <c:v>458858.8</c:v>
                </c:pt>
                <c:pt idx="6" formatCode="0.0">
                  <c:v>550348</c:v>
                </c:pt>
                <c:pt idx="7">
                  <c:v>551147.9</c:v>
                </c:pt>
                <c:pt idx="8">
                  <c:v>551147.9</c:v>
                </c:pt>
                <c:pt idx="9">
                  <c:v>555428.19999999995</c:v>
                </c:pt>
                <c:pt idx="10">
                  <c:v>595452.6</c:v>
                </c:pt>
                <c:pt idx="11">
                  <c:v>599940.19999999995</c:v>
                </c:pt>
                <c:pt idx="12">
                  <c:v>615892.9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2020 год</c:v>
                </c:pt>
              </c:strCache>
            </c:strRef>
          </c:tx>
          <c:spPr>
            <a:ln w="38100">
              <a:solidFill>
                <a:srgbClr val="7030A0"/>
              </a:solidFill>
            </a:ln>
          </c:spPr>
          <c:marker>
            <c:symbol val="none"/>
          </c:marker>
          <c:dPt>
            <c:idx val="0"/>
            <c:marker>
              <c:symbol val="picture"/>
              <c:spPr>
                <a:blipFill>
                  <a:blip xmlns:r="http://schemas.openxmlformats.org/officeDocument/2006/relationships" r:embed="rId1"/>
                  <a:stretch>
                    <a:fillRect/>
                  </a:stretch>
                </a:blipFill>
                <a:ln w="9525">
                  <a:noFill/>
                </a:ln>
              </c:spPr>
            </c:marker>
            <c:bubble3D val="0"/>
          </c:dPt>
          <c:dPt>
            <c:idx val="1"/>
            <c:marker>
              <c:symbol val="picture"/>
              <c:spPr>
                <a:solidFill>
                  <a:srgbClr val="7030A0"/>
                </a:solidFill>
                <a:ln w="38100">
                  <a:solidFill>
                    <a:srgbClr val="7030A0"/>
                  </a:solidFill>
                </a:ln>
              </c:spPr>
            </c:marker>
            <c:bubble3D val="0"/>
          </c:dPt>
          <c:dLbls>
            <c:dLbl>
              <c:idx val="0"/>
              <c:layout>
                <c:manualLayout>
                  <c:x val="-1.2163399469024515E-2"/>
                  <c:y val="-7.42903226812839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layout>
                <c:manualLayout>
                  <c:x val="-4.4092323075213907E-2"/>
                  <c:y val="-4.9526881787522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i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Лист1!$E$2:$E$14</c:f>
              <c:numCache>
                <c:formatCode>General</c:formatCode>
                <c:ptCount val="13"/>
                <c:pt idx="0">
                  <c:v>476012.6</c:v>
                </c:pt>
                <c:pt idx="1">
                  <c:v>549605.19999999995</c:v>
                </c:pt>
                <c:pt idx="2">
                  <c:v>549605.19999999995</c:v>
                </c:pt>
                <c:pt idx="3">
                  <c:v>549605.19999999995</c:v>
                </c:pt>
                <c:pt idx="4">
                  <c:v>549605.19999999995</c:v>
                </c:pt>
                <c:pt idx="5">
                  <c:v>549605.19999999995</c:v>
                </c:pt>
                <c:pt idx="6" formatCode="0.0">
                  <c:v>619833.59999999998</c:v>
                </c:pt>
                <c:pt idx="7" formatCode="0.0">
                  <c:v>619833.59999999998</c:v>
                </c:pt>
                <c:pt idx="8">
                  <c:v>613440.5</c:v>
                </c:pt>
                <c:pt idx="9">
                  <c:v>613440.5</c:v>
                </c:pt>
                <c:pt idx="10">
                  <c:v>635872.80000000005</c:v>
                </c:pt>
                <c:pt idx="11">
                  <c:v>640510.6</c:v>
                </c:pt>
                <c:pt idx="12">
                  <c:v>625797.6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2021 год</c:v>
                </c:pt>
              </c:strCache>
            </c:strRef>
          </c:tx>
          <c:spPr>
            <a:ln w="38100"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dPt>
            <c:idx val="0"/>
            <c:marker>
              <c:symbol val="picture"/>
              <c:spPr>
                <a:blipFill>
                  <a:blip xmlns:r="http://schemas.openxmlformats.org/officeDocument/2006/relationships" r:embed="rId1"/>
                  <a:stretch>
                    <a:fillRect/>
                  </a:stretch>
                </a:blipFill>
                <a:ln w="9525">
                  <a:noFill/>
                </a:ln>
              </c:spPr>
            </c:marker>
            <c:bubble3D val="0"/>
          </c:dPt>
          <c:dLbls>
            <c:dLbl>
              <c:idx val="0"/>
              <c:layout>
                <c:manualLayout>
                  <c:x val="-2.432679893804901E-2"/>
                  <c:y val="-3.7145161340641976E-2"/>
                </c:manualLayout>
              </c:layout>
              <c:spPr/>
              <c:txPr>
                <a:bodyPr/>
                <a:lstStyle/>
                <a:p>
                  <a:pPr>
                    <a:defRPr sz="1600" b="1" i="1">
                      <a:solidFill>
                        <a:schemeClr val="accent6">
                          <a:lumMod val="50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8.3623371349543535E-2"/>
                  <c:y val="-7.9243010860036239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i="1" dirty="0"/>
                      <a:t>616857,1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Лист1!$F$2:$F$14</c:f>
              <c:numCache>
                <c:formatCode>General</c:formatCode>
                <c:ptCount val="13"/>
                <c:pt idx="0">
                  <c:v>537224.30000000005</c:v>
                </c:pt>
                <c:pt idx="1">
                  <c:v>550553.80000000005</c:v>
                </c:pt>
                <c:pt idx="2">
                  <c:v>560721.1</c:v>
                </c:pt>
                <c:pt idx="3">
                  <c:v>560721.1</c:v>
                </c:pt>
                <c:pt idx="4">
                  <c:v>603159.80000000005</c:v>
                </c:pt>
                <c:pt idx="5">
                  <c:v>607754</c:v>
                </c:pt>
                <c:pt idx="6" formatCode="0.0">
                  <c:v>561469.80000000005</c:v>
                </c:pt>
                <c:pt idx="7" formatCode="0.0">
                  <c:v>561469.80000000005</c:v>
                </c:pt>
                <c:pt idx="8" formatCode="0.0">
                  <c:v>566973.69999999995</c:v>
                </c:pt>
                <c:pt idx="9">
                  <c:v>566973.69999999995</c:v>
                </c:pt>
                <c:pt idx="10">
                  <c:v>566973.69999999995</c:v>
                </c:pt>
                <c:pt idx="11">
                  <c:v>616857.1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988288"/>
        <c:axId val="111002368"/>
      </c:lineChart>
      <c:catAx>
        <c:axId val="110988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rgbClr val="002060"/>
                </a:solidFill>
              </a:defRPr>
            </a:pPr>
            <a:endParaRPr lang="ru-RU"/>
          </a:p>
        </c:txPr>
        <c:crossAx val="111002368"/>
        <c:crosses val="autoZero"/>
        <c:auto val="1"/>
        <c:lblAlgn val="ctr"/>
        <c:lblOffset val="100"/>
        <c:noMultiLvlLbl val="0"/>
      </c:catAx>
      <c:valAx>
        <c:axId val="111002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rgbClr val="002060"/>
                </a:solidFill>
              </a:defRPr>
            </a:pPr>
            <a:endParaRPr lang="ru-RU"/>
          </a:p>
        </c:txPr>
        <c:crossAx val="110988288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scene3d>
          <a:camera prst="orthographicFront"/>
          <a:lightRig rig="threePt" dir="t"/>
        </a:scene3d>
        <a:sp3d>
          <a:bevelT/>
        </a:sp3d>
      </c:spPr>
    </c:plotArea>
    <c:legend>
      <c:legendPos val="r"/>
      <c:legendEntry>
        <c:idx val="0"/>
        <c:txPr>
          <a:bodyPr/>
          <a:lstStyle/>
          <a:p>
            <a:pPr>
              <a:defRPr sz="11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1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1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100"/>
            </a:pPr>
            <a:endParaRPr lang="ru-RU"/>
          </a:p>
        </c:txPr>
      </c:legendEntry>
      <c:layout>
        <c:manualLayout>
          <c:xMode val="edge"/>
          <c:yMode val="edge"/>
          <c:x val="0.22356795126212045"/>
          <c:y val="0.88442395166800325"/>
          <c:w val="0.57704687505985952"/>
          <c:h val="0.11557604833199707"/>
        </c:manualLayout>
      </c:layout>
      <c:overlay val="0"/>
      <c:spPr>
        <a:solidFill>
          <a:srgbClr val="FFFFCC"/>
        </a:solidFill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60000"/>
        <a:lumOff val="40000"/>
      </a:schemeClr>
    </a:solidFill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024661077544094"/>
          <c:y val="2.8218499978875586E-2"/>
          <c:w val="0.84238055674973322"/>
          <c:h val="0.73262888630527856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spPr>
            <a:ln w="38100"/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marker>
            <c:symbol val="none"/>
          </c:marker>
          <c:dPt>
            <c:idx val="0"/>
            <c:marker>
              <c:symbol val="picture"/>
              <c:spPr>
                <a:blipFill>
                  <a:blip xmlns:r="http://schemas.openxmlformats.org/officeDocument/2006/relationships" r:embed="rId1"/>
                  <a:stretch>
                    <a:fillRect/>
                  </a:stretch>
                </a:blipFill>
                <a:ln w="9525">
                  <a:noFill/>
                </a:ln>
              </c:spPr>
            </c:marker>
            <c:bubble3D val="0"/>
          </c:dPt>
          <c:dPt>
            <c:idx val="10"/>
            <c:marker>
              <c:symbol val="picture"/>
              <c:spPr>
                <a:solidFill>
                  <a:srgbClr val="002060"/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</c:dPt>
          <c:dPt>
            <c:idx val="12"/>
            <c:marker>
              <c:symbol val="picture"/>
              <c:spPr>
                <a:blipFill>
                  <a:blip xmlns:r="http://schemas.openxmlformats.org/officeDocument/2006/relationships" r:embed="rId2"/>
                  <a:stretch>
                    <a:fillRect/>
                  </a:stretch>
                </a:blipFill>
                <a:ln w="38100">
                  <a:noFill/>
                </a:ln>
              </c:spPr>
            </c:marker>
            <c:bubble3D val="0"/>
            <c:spPr>
              <a:ln w="38100"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c:spPr>
          </c:dPt>
          <c:dLbls>
            <c:dLbl>
              <c:idx val="0"/>
              <c:layout>
                <c:manualLayout>
                  <c:x val="-1.9596588033428387E-2"/>
                  <c:y val="4.71974162495247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4.3767928919578772E-2"/>
                  <c:y val="-1.24203726972433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i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234348.3</c:v>
                </c:pt>
                <c:pt idx="1">
                  <c:v>240759.1</c:v>
                </c:pt>
                <c:pt idx="2">
                  <c:v>242292.1</c:v>
                </c:pt>
                <c:pt idx="3">
                  <c:v>242292.1</c:v>
                </c:pt>
                <c:pt idx="4">
                  <c:v>264528.7</c:v>
                </c:pt>
                <c:pt idx="5">
                  <c:v>264528.7</c:v>
                </c:pt>
                <c:pt idx="6">
                  <c:v>270079.90000000002</c:v>
                </c:pt>
                <c:pt idx="7">
                  <c:v>301476</c:v>
                </c:pt>
                <c:pt idx="8">
                  <c:v>303485.09999999998</c:v>
                </c:pt>
                <c:pt idx="9">
                  <c:v>306118.8</c:v>
                </c:pt>
                <c:pt idx="10">
                  <c:v>305834.3</c:v>
                </c:pt>
                <c:pt idx="11">
                  <c:v>365634.5</c:v>
                </c:pt>
                <c:pt idx="12">
                  <c:v>365117.5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год</c:v>
                </c:pt>
              </c:strCache>
            </c:strRef>
          </c:tx>
          <c:spPr>
            <a:ln w="38100" cap="flat" cmpd="sng" algn="ctr">
              <a:solidFill>
                <a:srgbClr val="FF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picture"/>
              <c:spPr>
                <a:blipFill>
                  <a:blip xmlns:r="http://schemas.openxmlformats.org/officeDocument/2006/relationships" r:embed="rId1"/>
                  <a:stretch>
                    <a:fillRect/>
                  </a:stretch>
                </a:blipFill>
                <a:ln w="9525">
                  <a:noFill/>
                </a:ln>
              </c:spPr>
            </c:marker>
            <c:bubble3D val="0"/>
          </c:dPt>
          <c:dPt>
            <c:idx val="6"/>
            <c:marker>
              <c:symbol val="picture"/>
              <c:spPr>
                <a:solidFill>
                  <a:srgbClr val="FF0000"/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</c:dPt>
          <c:dPt>
            <c:idx val="12"/>
            <c:marker>
              <c:symbol val="picture"/>
              <c:spPr>
                <a:solidFill>
                  <a:srgbClr val="FF0000"/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</c:dPt>
          <c:dLbls>
            <c:dLbl>
              <c:idx val="0"/>
              <c:layout>
                <c:manualLayout>
                  <c:x val="-1.9596588033428387E-2"/>
                  <c:y val="-6.7070012565114051E-2"/>
                </c:manualLayout>
              </c:layout>
              <c:spPr/>
              <c:txPr>
                <a:bodyPr/>
                <a:lstStyle/>
                <a:p>
                  <a:pPr>
                    <a:defRPr sz="1600" b="1" i="1"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4.3715465613032439E-2"/>
                  <c:y val="-5.2165565328422016E-2"/>
                </c:manualLayout>
              </c:layout>
              <c:spPr/>
              <c:txPr>
                <a:bodyPr/>
                <a:lstStyle/>
                <a:p>
                  <a:pPr>
                    <a:defRPr sz="1600" b="1" i="1"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i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274616.3</c:v>
                </c:pt>
                <c:pt idx="1">
                  <c:v>312400.5</c:v>
                </c:pt>
                <c:pt idx="2">
                  <c:v>312400.5</c:v>
                </c:pt>
                <c:pt idx="3">
                  <c:v>355836.2</c:v>
                </c:pt>
                <c:pt idx="4">
                  <c:v>394625.7</c:v>
                </c:pt>
                <c:pt idx="5">
                  <c:v>395162.2</c:v>
                </c:pt>
                <c:pt idx="6">
                  <c:v>401355.1</c:v>
                </c:pt>
                <c:pt idx="7">
                  <c:v>401355.1</c:v>
                </c:pt>
                <c:pt idx="8">
                  <c:v>406277.1</c:v>
                </c:pt>
                <c:pt idx="9">
                  <c:v>406277.1</c:v>
                </c:pt>
                <c:pt idx="10">
                  <c:v>463917.5</c:v>
                </c:pt>
                <c:pt idx="11">
                  <c:v>463917.5</c:v>
                </c:pt>
                <c:pt idx="12" formatCode="0.0">
                  <c:v>461850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 год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dPt>
            <c:idx val="0"/>
            <c:marker>
              <c:symbol val="picture"/>
              <c:spPr>
                <a:blipFill>
                  <a:blip xmlns:r="http://schemas.openxmlformats.org/officeDocument/2006/relationships" r:embed="rId1"/>
                  <a:stretch>
                    <a:fillRect/>
                  </a:stretch>
                </a:blipFill>
                <a:ln w="9525">
                  <a:noFill/>
                </a:ln>
              </c:spPr>
            </c:marker>
            <c:bubble3D val="0"/>
          </c:dPt>
          <c:dPt>
            <c:idx val="1"/>
            <c:marker>
              <c:symbol val="picture"/>
              <c:spPr>
                <a:solidFill>
                  <a:srgbClr val="00C057"/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</c:dPt>
          <c:dPt>
            <c:idx val="6"/>
            <c:marker>
              <c:symbol val="picture"/>
              <c:spPr>
                <a:solidFill>
                  <a:srgbClr val="00C057"/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</c:dPt>
          <c:dPt>
            <c:idx val="10"/>
            <c:marker>
              <c:symbol val="picture"/>
              <c:spPr>
                <a:solidFill>
                  <a:srgbClr val="00C057"/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</c:dPt>
          <c:dLbls>
            <c:dLbl>
              <c:idx val="0"/>
              <c:layout>
                <c:manualLayout>
                  <c:x val="-1.9596588033428387E-2"/>
                  <c:y val="2.9808894473384025E-2"/>
                </c:manualLayout>
              </c:layout>
              <c:spPr/>
              <c:txPr>
                <a:bodyPr/>
                <a:lstStyle/>
                <a:p>
                  <a:pPr>
                    <a:defRPr sz="1600" b="1" i="1">
                      <a:solidFill>
                        <a:srgbClr val="006C3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4.3020742234718461E-2"/>
                  <c:y val="4.9681490788973381E-2"/>
                </c:manualLayout>
              </c:layout>
              <c:spPr/>
              <c:txPr>
                <a:bodyPr/>
                <a:lstStyle/>
                <a:p>
                  <a:pPr>
                    <a:defRPr sz="1600" b="1" i="1">
                      <a:solidFill>
                        <a:srgbClr val="006C3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i="1">
                    <a:solidFill>
                      <a:srgbClr val="006C3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435940.5</c:v>
                </c:pt>
                <c:pt idx="1">
                  <c:v>442785.6</c:v>
                </c:pt>
                <c:pt idx="2">
                  <c:v>464343.4</c:v>
                </c:pt>
                <c:pt idx="3">
                  <c:v>464343.4</c:v>
                </c:pt>
                <c:pt idx="4">
                  <c:v>467842.3</c:v>
                </c:pt>
                <c:pt idx="5">
                  <c:v>467842.3</c:v>
                </c:pt>
                <c:pt idx="6" formatCode="0.0">
                  <c:v>560081</c:v>
                </c:pt>
                <c:pt idx="7">
                  <c:v>560880.9</c:v>
                </c:pt>
                <c:pt idx="8">
                  <c:v>560880.9</c:v>
                </c:pt>
                <c:pt idx="9">
                  <c:v>565161.19999999995</c:v>
                </c:pt>
                <c:pt idx="10">
                  <c:v>605435.6</c:v>
                </c:pt>
                <c:pt idx="11">
                  <c:v>609923.19999999995</c:v>
                </c:pt>
                <c:pt idx="12">
                  <c:v>625875.9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2020 год</c:v>
                </c:pt>
              </c:strCache>
            </c:strRef>
          </c:tx>
          <c:spPr>
            <a:ln w="38100"/>
          </c:spPr>
          <c:marker>
            <c:symbol val="none"/>
          </c:marker>
          <c:dPt>
            <c:idx val="0"/>
            <c:marker>
              <c:symbol val="picture"/>
              <c:spPr>
                <a:blipFill>
                  <a:blip xmlns:r="http://schemas.openxmlformats.org/officeDocument/2006/relationships" r:embed="rId1"/>
                  <a:stretch>
                    <a:fillRect/>
                  </a:stretch>
                </a:blipFill>
                <a:ln w="9525">
                  <a:noFill/>
                </a:ln>
              </c:spPr>
            </c:marker>
            <c:bubble3D val="0"/>
          </c:dPt>
          <c:dPt>
            <c:idx val="1"/>
            <c:marker>
              <c:symbol val="picture"/>
              <c:spPr>
                <a:solidFill>
                  <a:srgbClr val="7030A0"/>
                </a:solidFill>
                <a:ln w="38100">
                  <a:solidFill>
                    <a:srgbClr val="7030A0"/>
                  </a:solidFill>
                </a:ln>
              </c:spPr>
            </c:marker>
            <c:bubble3D val="0"/>
            <c:spPr>
              <a:ln w="38100">
                <a:solidFill>
                  <a:srgbClr val="7030A0"/>
                </a:solidFill>
              </a:ln>
            </c:spPr>
          </c:dPt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layout>
                <c:manualLayout>
                  <c:x val="-3.6991022839817415E-2"/>
                  <c:y val="-4.968149078897338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641037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i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Лист1!$E$2:$E$14</c:f>
              <c:numCache>
                <c:formatCode>General</c:formatCode>
                <c:ptCount val="13"/>
                <c:pt idx="0">
                  <c:v>479266.6</c:v>
                </c:pt>
                <c:pt idx="1">
                  <c:v>564890.30000000005</c:v>
                </c:pt>
                <c:pt idx="2">
                  <c:v>564890.30000000005</c:v>
                </c:pt>
                <c:pt idx="3">
                  <c:v>564890.30000000005</c:v>
                </c:pt>
                <c:pt idx="4">
                  <c:v>564890.30000000005</c:v>
                </c:pt>
                <c:pt idx="5">
                  <c:v>564890.30000000005</c:v>
                </c:pt>
                <c:pt idx="6" formatCode="0.0">
                  <c:v>635118.69999999995</c:v>
                </c:pt>
                <c:pt idx="7" formatCode="0.0">
                  <c:v>635118.69999999995</c:v>
                </c:pt>
                <c:pt idx="8">
                  <c:v>628725.6</c:v>
                </c:pt>
                <c:pt idx="9">
                  <c:v>628725.6</c:v>
                </c:pt>
                <c:pt idx="10">
                  <c:v>652157.9</c:v>
                </c:pt>
                <c:pt idx="11">
                  <c:v>658595</c:v>
                </c:pt>
                <c:pt idx="12">
                  <c:v>641037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2021 год</c:v>
                </c:pt>
              </c:strCache>
            </c:strRef>
          </c:tx>
          <c:spPr>
            <a:ln w="38100"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dPt>
            <c:idx val="0"/>
            <c:marker>
              <c:symbol val="picture"/>
              <c:spPr>
                <a:blipFill>
                  <a:blip xmlns:r="http://schemas.openxmlformats.org/officeDocument/2006/relationships" r:embed="rId1"/>
                  <a:stretch>
                    <a:fillRect/>
                  </a:stretch>
                </a:blipFill>
                <a:ln w="9525">
                  <a:noFill/>
                </a:ln>
              </c:spPr>
            </c:marker>
            <c:bubble3D val="0"/>
          </c:dPt>
          <c:dLbls>
            <c:dLbl>
              <c:idx val="0"/>
              <c:layout>
                <c:manualLayout>
                  <c:x val="-1.3566868638527347E-2"/>
                  <c:y val="-5.2165565328422037E-2"/>
                </c:manualLayout>
              </c:layout>
              <c:spPr/>
              <c:txPr>
                <a:bodyPr/>
                <a:lstStyle/>
                <a:p>
                  <a:pPr>
                    <a:defRPr sz="1600" b="1" i="1">
                      <a:solidFill>
                        <a:schemeClr val="accent6">
                          <a:lumMod val="50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5.7282334251559895E-2"/>
                  <c:y val="-0.11426742881463875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i="1" dirty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627203,7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Лист1!$F$2:$F$14</c:f>
              <c:numCache>
                <c:formatCode>General</c:formatCode>
                <c:ptCount val="13"/>
                <c:pt idx="0">
                  <c:v>540526.30000000005</c:v>
                </c:pt>
                <c:pt idx="1">
                  <c:v>561536</c:v>
                </c:pt>
                <c:pt idx="2">
                  <c:v>571703.30000000005</c:v>
                </c:pt>
                <c:pt idx="3">
                  <c:v>571703.30000000005</c:v>
                </c:pt>
                <c:pt idx="4">
                  <c:v>613461.9</c:v>
                </c:pt>
                <c:pt idx="5">
                  <c:v>618100.69999999995</c:v>
                </c:pt>
                <c:pt idx="6" formatCode="0.0">
                  <c:v>571816.4</c:v>
                </c:pt>
                <c:pt idx="7">
                  <c:v>571816.4</c:v>
                </c:pt>
                <c:pt idx="8" formatCode="0.0">
                  <c:v>577320.30000000005</c:v>
                </c:pt>
                <c:pt idx="9">
                  <c:v>577320.30000000005</c:v>
                </c:pt>
                <c:pt idx="10">
                  <c:v>577320.30000000005</c:v>
                </c:pt>
                <c:pt idx="11">
                  <c:v>627203.69999999995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726464"/>
        <c:axId val="121728000"/>
      </c:lineChart>
      <c:catAx>
        <c:axId val="121726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>
                <a:solidFill>
                  <a:srgbClr val="002060"/>
                </a:solidFill>
              </a:defRPr>
            </a:pPr>
            <a:endParaRPr lang="ru-RU"/>
          </a:p>
        </c:txPr>
        <c:crossAx val="121728000"/>
        <c:crosses val="autoZero"/>
        <c:auto val="1"/>
        <c:lblAlgn val="ctr"/>
        <c:lblOffset val="100"/>
        <c:noMultiLvlLbl val="0"/>
      </c:catAx>
      <c:valAx>
        <c:axId val="121728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rgbClr val="002060"/>
                </a:solidFill>
              </a:defRPr>
            </a:pPr>
            <a:endParaRPr lang="ru-RU"/>
          </a:p>
        </c:txPr>
        <c:crossAx val="121726464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scene3d>
          <a:camera prst="orthographicFront"/>
          <a:lightRig rig="threePt" dir="t"/>
        </a:scene3d>
        <a:sp3d>
          <a:bevelT/>
        </a:sp3d>
      </c:spPr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20437508368016091"/>
          <c:y val="0.90066831384932189"/>
          <c:w val="0.68292601866649216"/>
          <c:h val="9.9331686150678097E-2"/>
        </c:manualLayout>
      </c:layout>
      <c:overlay val="0"/>
      <c:spPr>
        <a:solidFill>
          <a:schemeClr val="bg2"/>
        </a:solidFill>
        <a:ln>
          <a:solidFill>
            <a:schemeClr val="accent1"/>
          </a:solidFill>
        </a:ln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solidFill>
      <a:schemeClr val="accent5">
        <a:lumMod val="40000"/>
        <a:lumOff val="60000"/>
      </a:schemeClr>
    </a:solidFill>
    <a:scene3d>
      <a:camera prst="orthographicFront"/>
      <a:lightRig rig="threePt" dir="t"/>
    </a:scene3d>
    <a:sp3d>
      <a:bevelT/>
    </a:sp3d>
  </c:spPr>
  <c:txPr>
    <a:bodyPr/>
    <a:lstStyle/>
    <a:p>
      <a:pPr algn="l">
        <a:defRPr sz="1800"/>
      </a:pPr>
      <a:endParaRPr lang="ru-RU"/>
    </a:p>
  </c:txPr>
  <c:externalData r:id="rId3">
    <c:autoUpdate val="0"/>
  </c:externalData>
  <c:userShapes r:id="rId4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0.92241</cdr:x>
      <cdr:y>0.08424</cdr:y>
    </cdr:from>
    <cdr:to>
      <cdr:x>0.94827</cdr:x>
      <cdr:y>0.12636</cdr:y>
    </cdr:to>
    <cdr:sp macro="" textlink="">
      <cdr:nvSpPr>
        <cdr:cNvPr id="5" name="4-конечная звезда 4"/>
        <cdr:cNvSpPr/>
      </cdr:nvSpPr>
      <cdr:spPr>
        <a:xfrm xmlns:a="http://schemas.openxmlformats.org/drawingml/2006/main">
          <a:off x="7704856" y="432048"/>
          <a:ext cx="216007" cy="216013"/>
        </a:xfrm>
        <a:prstGeom xmlns:a="http://schemas.openxmlformats.org/drawingml/2006/main" prst="star4">
          <a:avLst/>
        </a:prstGeom>
        <a:solidFill xmlns:a="http://schemas.openxmlformats.org/drawingml/2006/main">
          <a:srgbClr val="7030A0"/>
        </a:solidFill>
        <a:ln xmlns:a="http://schemas.openxmlformats.org/drawingml/2006/main" w="25400" cap="flat" cmpd="sng" algn="ctr">
          <a:solidFill>
            <a:srgbClr val="7030A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 dirty="0">
            <a:solidFill>
              <a:srgbClr val="006C31"/>
            </a:solidFill>
          </a:endParaRPr>
        </a:p>
      </cdr:txBody>
    </cdr:sp>
  </cdr:relSizeAnchor>
  <cdr:relSizeAnchor xmlns:cdr="http://schemas.openxmlformats.org/drawingml/2006/chartDrawing">
    <cdr:from>
      <cdr:x>0.92241</cdr:x>
      <cdr:y>0.25273</cdr:y>
    </cdr:from>
    <cdr:to>
      <cdr:x>0.94828</cdr:x>
      <cdr:y>0.29485</cdr:y>
    </cdr:to>
    <cdr:sp macro="" textlink="">
      <cdr:nvSpPr>
        <cdr:cNvPr id="12" name="4-конечная звезда 11"/>
        <cdr:cNvSpPr/>
      </cdr:nvSpPr>
      <cdr:spPr>
        <a:xfrm xmlns:a="http://schemas.openxmlformats.org/drawingml/2006/main">
          <a:off x="7704856" y="1296144"/>
          <a:ext cx="216090" cy="216013"/>
        </a:xfrm>
        <a:prstGeom xmlns:a="http://schemas.openxmlformats.org/drawingml/2006/main" prst="star4">
          <a:avLst/>
        </a:prstGeom>
        <a:solidFill xmlns:a="http://schemas.openxmlformats.org/drawingml/2006/main">
          <a:srgbClr val="C00000"/>
        </a:solidFill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0.92241</cdr:x>
      <cdr:y>0.09828</cdr:y>
    </cdr:from>
    <cdr:to>
      <cdr:x>0.94828</cdr:x>
      <cdr:y>0.1404</cdr:y>
    </cdr:to>
    <cdr:sp macro="" textlink="">
      <cdr:nvSpPr>
        <cdr:cNvPr id="6" name="4-конечная звезда 5"/>
        <cdr:cNvSpPr/>
      </cdr:nvSpPr>
      <cdr:spPr>
        <a:xfrm xmlns:a="http://schemas.openxmlformats.org/drawingml/2006/main">
          <a:off x="7704856" y="504056"/>
          <a:ext cx="216091" cy="216013"/>
        </a:xfrm>
        <a:prstGeom xmlns:a="http://schemas.openxmlformats.org/drawingml/2006/main" prst="star4">
          <a:avLst/>
        </a:prstGeom>
        <a:solidFill xmlns:a="http://schemas.openxmlformats.org/drawingml/2006/main">
          <a:srgbClr val="006C31"/>
        </a:solidFill>
        <a:ln xmlns:a="http://schemas.openxmlformats.org/drawingml/2006/main" w="25400" cap="flat" cmpd="sng" algn="ctr">
          <a:solidFill>
            <a:srgbClr val="006C31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0.92241</cdr:x>
      <cdr:y>0.35102</cdr:y>
    </cdr:from>
    <cdr:to>
      <cdr:x>0.94828</cdr:x>
      <cdr:y>0.39314</cdr:y>
    </cdr:to>
    <cdr:sp macro="" textlink="">
      <cdr:nvSpPr>
        <cdr:cNvPr id="8" name="4-конечная звезда 7"/>
        <cdr:cNvSpPr/>
      </cdr:nvSpPr>
      <cdr:spPr>
        <a:xfrm xmlns:a="http://schemas.openxmlformats.org/drawingml/2006/main">
          <a:off x="7704856" y="1800200"/>
          <a:ext cx="216090" cy="216013"/>
        </a:xfrm>
        <a:prstGeom xmlns:a="http://schemas.openxmlformats.org/drawingml/2006/main" prst="star4">
          <a:avLst/>
        </a:prstGeom>
        <a:solidFill xmlns:a="http://schemas.openxmlformats.org/drawingml/2006/main">
          <a:srgbClr val="0070C0"/>
        </a:solidFill>
        <a:ln xmlns:a="http://schemas.openxmlformats.org/drawingml/2006/main">
          <a:solidFill>
            <a:srgbClr val="0070C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0.85345</cdr:x>
      <cdr:y>0.08424</cdr:y>
    </cdr:from>
    <cdr:to>
      <cdr:x>0.87932</cdr:x>
      <cdr:y>0.12636</cdr:y>
    </cdr:to>
    <cdr:sp macro="" textlink="">
      <cdr:nvSpPr>
        <cdr:cNvPr id="7" name="4-конечная звезда 6"/>
        <cdr:cNvSpPr/>
      </cdr:nvSpPr>
      <cdr:spPr>
        <a:xfrm xmlns:a="http://schemas.openxmlformats.org/drawingml/2006/main">
          <a:off x="7128792" y="432048"/>
          <a:ext cx="216090" cy="216014"/>
        </a:xfrm>
        <a:prstGeom xmlns:a="http://schemas.openxmlformats.org/drawingml/2006/main" prst="star4">
          <a:avLst/>
        </a:prstGeom>
        <a:solidFill xmlns:a="http://schemas.openxmlformats.org/drawingml/2006/main">
          <a:schemeClr val="accent6">
            <a:lumMod val="50000"/>
          </a:schemeClr>
        </a:solidFill>
        <a:ln xmlns:a="http://schemas.openxmlformats.org/drawingml/2006/main" w="25400" cap="flat" cmpd="sng" algn="ctr">
          <a:solidFill>
            <a:schemeClr val="accent6">
              <a:lumMod val="50000"/>
            </a:scheme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0.13793</cdr:x>
      <cdr:y>0.50546</cdr:y>
    </cdr:from>
    <cdr:to>
      <cdr:x>0.1434</cdr:x>
      <cdr:y>0.51438</cdr:y>
    </cdr:to>
    <cdr:sp macro="" textlink="">
      <cdr:nvSpPr>
        <cdr:cNvPr id="2" name="32-конечная звезда 1"/>
        <cdr:cNvSpPr/>
      </cdr:nvSpPr>
      <cdr:spPr>
        <a:xfrm xmlns:a="http://schemas.openxmlformats.org/drawingml/2006/main">
          <a:off x="1152128" y="2592288"/>
          <a:ext cx="45719" cy="45719"/>
        </a:xfrm>
        <a:prstGeom xmlns:a="http://schemas.openxmlformats.org/drawingml/2006/main" prst="star32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>
            <a:solidFill>
              <a:srgbClr val="0070C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0.21325</cdr:x>
      <cdr:y>0.28571</cdr:y>
    </cdr:from>
    <cdr:to>
      <cdr:x>0.22374</cdr:x>
      <cdr:y>0.3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04467" y="1378439"/>
          <a:ext cx="83845" cy="689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0.44348</cdr:x>
      <cdr:y>0.33803</cdr:y>
    </cdr:from>
    <cdr:to>
      <cdr:x>0.5539</cdr:x>
      <cdr:y>0.40845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672408" y="1728192"/>
          <a:ext cx="914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0.90598</cdr:x>
      <cdr:y>0.07042</cdr:y>
    </cdr:from>
    <cdr:to>
      <cdr:x>0.93928</cdr:x>
      <cdr:y>0.12675</cdr:y>
    </cdr:to>
    <cdr:sp macro="" textlink="">
      <cdr:nvSpPr>
        <cdr:cNvPr id="13" name="4-конечная звезда 12"/>
        <cdr:cNvSpPr/>
      </cdr:nvSpPr>
      <cdr:spPr>
        <a:xfrm xmlns:a="http://schemas.openxmlformats.org/drawingml/2006/main">
          <a:off x="7632848" y="360040"/>
          <a:ext cx="280550" cy="287991"/>
        </a:xfrm>
        <a:prstGeom xmlns:a="http://schemas.openxmlformats.org/drawingml/2006/main" prst="star4">
          <a:avLst/>
        </a:prstGeom>
        <a:solidFill xmlns:a="http://schemas.openxmlformats.org/drawingml/2006/main">
          <a:srgbClr val="006C31"/>
        </a:solidFill>
        <a:ln xmlns:a="http://schemas.openxmlformats.org/drawingml/2006/main" w="25400" cap="flat" cmpd="sng" algn="ctr">
          <a:solidFill>
            <a:srgbClr val="006C31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 dirty="0">
            <a:solidFill>
              <a:srgbClr val="006C31"/>
            </a:solidFill>
          </a:endParaRPr>
        </a:p>
      </cdr:txBody>
    </cdr:sp>
  </cdr:relSizeAnchor>
  <cdr:relSizeAnchor xmlns:cdr="http://schemas.openxmlformats.org/drawingml/2006/chartDrawing">
    <cdr:from>
      <cdr:x>0.91453</cdr:x>
      <cdr:y>0.05634</cdr:y>
    </cdr:from>
    <cdr:to>
      <cdr:x>0.94917</cdr:x>
      <cdr:y>0.11267</cdr:y>
    </cdr:to>
    <cdr:sp macro="" textlink="">
      <cdr:nvSpPr>
        <cdr:cNvPr id="6" name="4-конечная звезда 5"/>
        <cdr:cNvSpPr/>
      </cdr:nvSpPr>
      <cdr:spPr>
        <a:xfrm xmlns:a="http://schemas.openxmlformats.org/drawingml/2006/main">
          <a:off x="7704856" y="288032"/>
          <a:ext cx="291839" cy="287991"/>
        </a:xfrm>
        <a:prstGeom xmlns:a="http://schemas.openxmlformats.org/drawingml/2006/main" prst="star4">
          <a:avLst/>
        </a:prstGeom>
        <a:solidFill xmlns:a="http://schemas.openxmlformats.org/drawingml/2006/main">
          <a:srgbClr val="7030A0"/>
        </a:solidFill>
        <a:ln xmlns:a="http://schemas.openxmlformats.org/drawingml/2006/main" w="25400" cap="flat" cmpd="sng" algn="ctr">
          <a:solidFill>
            <a:srgbClr val="7030A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 dirty="0">
            <a:solidFill>
              <a:srgbClr val="006C31"/>
            </a:solidFill>
          </a:endParaRPr>
        </a:p>
      </cdr:txBody>
    </cdr:sp>
  </cdr:relSizeAnchor>
  <cdr:relSizeAnchor xmlns:cdr="http://schemas.openxmlformats.org/drawingml/2006/chartDrawing">
    <cdr:from>
      <cdr:x>0.84615</cdr:x>
      <cdr:y>0.08451</cdr:y>
    </cdr:from>
    <cdr:to>
      <cdr:x>0.87224</cdr:x>
      <cdr:y>0.12676</cdr:y>
    </cdr:to>
    <cdr:sp macro="" textlink="">
      <cdr:nvSpPr>
        <cdr:cNvPr id="11" name="4-конечная звезда 10"/>
        <cdr:cNvSpPr/>
      </cdr:nvSpPr>
      <cdr:spPr>
        <a:xfrm xmlns:a="http://schemas.openxmlformats.org/drawingml/2006/main">
          <a:off x="7128792" y="432048"/>
          <a:ext cx="219806" cy="216006"/>
        </a:xfrm>
        <a:prstGeom xmlns:a="http://schemas.openxmlformats.org/drawingml/2006/main" prst="star4">
          <a:avLst/>
        </a:prstGeom>
        <a:solidFill xmlns:a="http://schemas.openxmlformats.org/drawingml/2006/main">
          <a:schemeClr val="accent6">
            <a:lumMod val="50000"/>
          </a:schemeClr>
        </a:solidFill>
        <a:ln xmlns:a="http://schemas.openxmlformats.org/drawingml/2006/main">
          <a:solidFill>
            <a:schemeClr val="accent6">
              <a:lumMod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0.90598</cdr:x>
      <cdr:y>0.25352</cdr:y>
    </cdr:from>
    <cdr:to>
      <cdr:x>0.94017</cdr:x>
      <cdr:y>0.30986</cdr:y>
    </cdr:to>
    <cdr:sp macro="" textlink="">
      <cdr:nvSpPr>
        <cdr:cNvPr id="15" name="4-конечная звезда 14"/>
        <cdr:cNvSpPr/>
      </cdr:nvSpPr>
      <cdr:spPr>
        <a:xfrm xmlns:a="http://schemas.openxmlformats.org/drawingml/2006/main">
          <a:off x="7632848" y="1296144"/>
          <a:ext cx="288048" cy="288042"/>
        </a:xfrm>
        <a:prstGeom xmlns:a="http://schemas.openxmlformats.org/drawingml/2006/main" prst="star4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335" cy="497364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064" y="0"/>
            <a:ext cx="2972335" cy="497364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r">
              <a:defRPr sz="1200"/>
            </a:lvl1pPr>
          </a:lstStyle>
          <a:p>
            <a:fld id="{1D3F3B53-C64B-443F-B28F-8FF9B8E16A58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318"/>
            <a:ext cx="2972335" cy="497364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064" y="9448318"/>
            <a:ext cx="2972335" cy="497364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r">
              <a:defRPr sz="1200"/>
            </a:lvl1pPr>
          </a:lstStyle>
          <a:p>
            <a:fld id="{1F606CCE-F85E-4A2F-BBB4-8966B1D03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475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431" cy="497994"/>
          </a:xfrm>
          <a:prstGeom prst="rect">
            <a:avLst/>
          </a:prstGeom>
        </p:spPr>
        <p:txBody>
          <a:bodyPr vert="horz" lIns="90875" tIns="45438" rIns="90875" bIns="4543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988" y="0"/>
            <a:ext cx="2971431" cy="497994"/>
          </a:xfrm>
          <a:prstGeom prst="rect">
            <a:avLst/>
          </a:prstGeom>
        </p:spPr>
        <p:txBody>
          <a:bodyPr vert="horz" lIns="90875" tIns="45438" rIns="90875" bIns="45438" rtlCol="0"/>
          <a:lstStyle>
            <a:lvl1pPr algn="r">
              <a:defRPr sz="1200"/>
            </a:lvl1pPr>
          </a:lstStyle>
          <a:p>
            <a:fld id="{AB6F5FA1-3201-4F76-A408-976FB592930E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75" tIns="45438" rIns="90875" bIns="4543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959" y="4724640"/>
            <a:ext cx="5486084" cy="4477220"/>
          </a:xfrm>
          <a:prstGeom prst="rect">
            <a:avLst/>
          </a:prstGeom>
        </p:spPr>
        <p:txBody>
          <a:bodyPr vert="horz" lIns="90875" tIns="45438" rIns="90875" bIns="4543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705"/>
            <a:ext cx="2971431" cy="497994"/>
          </a:xfrm>
          <a:prstGeom prst="rect">
            <a:avLst/>
          </a:prstGeom>
        </p:spPr>
        <p:txBody>
          <a:bodyPr vert="horz" lIns="90875" tIns="45438" rIns="90875" bIns="4543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988" y="9447705"/>
            <a:ext cx="2971431" cy="497994"/>
          </a:xfrm>
          <a:prstGeom prst="rect">
            <a:avLst/>
          </a:prstGeom>
        </p:spPr>
        <p:txBody>
          <a:bodyPr vert="horz" lIns="90875" tIns="45438" rIns="90875" bIns="45438" rtlCol="0" anchor="b"/>
          <a:lstStyle>
            <a:lvl1pPr algn="r">
              <a:defRPr sz="1200"/>
            </a:lvl1pPr>
          </a:lstStyle>
          <a:p>
            <a:fld id="{DB4544E7-7163-4C7C-B719-A94613C67F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71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544E7-7163-4C7C-B719-A94613C67F3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94000">
              <a:schemeClr val="accent1">
                <a:tint val="44500"/>
                <a:satMod val="160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7DA01-30E1-4BDA-BD5D-13637F67B6BE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988177406"/>
              </p:ext>
            </p:extLst>
          </p:nvPr>
        </p:nvGraphicFramePr>
        <p:xfrm>
          <a:off x="467544" y="1268760"/>
          <a:ext cx="8352928" cy="5128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611560" y="188640"/>
            <a:ext cx="8208912" cy="1008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Сравнительная диаграмма изменений доходной  части бюджета муниципального образования Балаганский район по годам (план) (тыс.рублей)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865513872"/>
              </p:ext>
            </p:extLst>
          </p:nvPr>
        </p:nvGraphicFramePr>
        <p:xfrm>
          <a:off x="539552" y="1268760"/>
          <a:ext cx="842493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611560" y="476672"/>
            <a:ext cx="8208912" cy="720080"/>
          </a:xfrm>
          <a:prstGeom prst="roundRect">
            <a:avLst/>
          </a:prstGeom>
          <a:solidFill>
            <a:srgbClr val="FFFFCC"/>
          </a:solidFill>
          <a:ln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Сравнительная диаграмма изменений расходной части бюджета муниципального образования Балаганский район по годам (план) (тыс.рублей)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</TotalTime>
  <Words>57</Words>
  <Application>Microsoft Office PowerPoint</Application>
  <PresentationFormat>Экран (4:3)</PresentationFormat>
  <Paragraphs>22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Владимир</dc:creator>
  <cp:lastModifiedBy>Comp5</cp:lastModifiedBy>
  <cp:revision>121</cp:revision>
  <cp:lastPrinted>2021-08-11T04:58:45Z</cp:lastPrinted>
  <dcterms:created xsi:type="dcterms:W3CDTF">2018-05-08T13:11:06Z</dcterms:created>
  <dcterms:modified xsi:type="dcterms:W3CDTF">2021-11-19T08:50:26Z</dcterms:modified>
</cp:coreProperties>
</file>