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57"/>
    <a:srgbClr val="006C31"/>
    <a:srgbClr val="F4FAD6"/>
    <a:srgbClr val="FFFFCC"/>
    <a:srgbClr val="E24D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928517042167729"/>
          <c:y val="4.2233170999553891E-2"/>
          <c:w val="0.79192889008501022"/>
          <c:h val="0.6652283245476876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ln w="5715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7125129239894271E-2"/>
                  <c:y val="2.1059019976221661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0.10129837106221917"/>
                  <c:y val="-1.7958564328789863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4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213284.3</c:v>
                </c:pt>
                <c:pt idx="1">
                  <c:v>213284.3</c:v>
                </c:pt>
                <c:pt idx="2">
                  <c:v>214220.5</c:v>
                </c:pt>
                <c:pt idx="3">
                  <c:v>214220.5</c:v>
                </c:pt>
                <c:pt idx="4">
                  <c:v>214220.5</c:v>
                </c:pt>
                <c:pt idx="5" formatCode="0.0">
                  <c:v>217784</c:v>
                </c:pt>
                <c:pt idx="6">
                  <c:v>237305.9</c:v>
                </c:pt>
                <c:pt idx="7">
                  <c:v>241716.3</c:v>
                </c:pt>
                <c:pt idx="8">
                  <c:v>242914.4</c:v>
                </c:pt>
                <c:pt idx="9">
                  <c:v>242914.4</c:v>
                </c:pt>
                <c:pt idx="10">
                  <c:v>265093.5</c:v>
                </c:pt>
                <c:pt idx="11">
                  <c:v>265093.5</c:v>
                </c:pt>
                <c:pt idx="12">
                  <c:v>298664.90000000002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7125254351118145E-2"/>
                  <c:y val="-2.6323774970277002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0.10129837106221917"/>
                  <c:y val="-3.6697274539595003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4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232848.3</c:v>
                </c:pt>
                <c:pt idx="1">
                  <c:v>239259.1</c:v>
                </c:pt>
                <c:pt idx="2">
                  <c:v>239962.1</c:v>
                </c:pt>
                <c:pt idx="3">
                  <c:v>239962.1</c:v>
                </c:pt>
                <c:pt idx="4">
                  <c:v>262198.7</c:v>
                </c:pt>
                <c:pt idx="5">
                  <c:v>262198.7</c:v>
                </c:pt>
                <c:pt idx="6">
                  <c:v>267749.90000000002</c:v>
                </c:pt>
                <c:pt idx="7">
                  <c:v>299146</c:v>
                </c:pt>
                <c:pt idx="8">
                  <c:v>301155.09999999998</c:v>
                </c:pt>
                <c:pt idx="9">
                  <c:v>303788.79999999999</c:v>
                </c:pt>
                <c:pt idx="10">
                  <c:v>304004.3</c:v>
                </c:pt>
                <c:pt idx="11">
                  <c:v>367499.5</c:v>
                </c:pt>
                <c:pt idx="12">
                  <c:v>366840.5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8713969520628021E-2"/>
                  <c:y val="-6.641340361210865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1" dirty="0">
                        <a:solidFill>
                          <a:srgbClr val="006C31"/>
                        </a:solidFill>
                      </a:rPr>
                      <a:t>2</a:t>
                    </a:r>
                    <a:r>
                      <a:rPr lang="en-US" sz="1400" dirty="0"/>
                      <a:t>73616,3</a:t>
                    </a:r>
                  </a:p>
                </c:rich>
              </c:tx>
              <c:dLblPos val="r"/>
              <c:showVal val="1"/>
            </c:dLbl>
            <c:dLbl>
              <c:idx val="4"/>
              <c:layout>
                <c:manualLayout>
                  <c:x val="0.39444240390914442"/>
                  <c:y val="-0.11687642146050489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solidFill>
                          <a:srgbClr val="006C31"/>
                        </a:solidFill>
                      </a:rPr>
                      <a:t>459796,6</a:t>
                    </a:r>
                    <a:endParaRPr lang="en-US" sz="1400" dirty="0"/>
                  </a:p>
                </c:rich>
              </c:tx>
              <c:dLblPos val="r"/>
              <c:showVal val="1"/>
            </c:dLbl>
            <c:delete val="1"/>
            <c:txPr>
              <a:bodyPr/>
              <a:lstStyle/>
              <a:p>
                <a:pPr>
                  <a:defRPr sz="1400"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273616.3</c:v>
                </c:pt>
                <c:pt idx="1">
                  <c:v>310038.5</c:v>
                </c:pt>
                <c:pt idx="2">
                  <c:v>310038.5</c:v>
                </c:pt>
                <c:pt idx="3">
                  <c:v>353474.2</c:v>
                </c:pt>
                <c:pt idx="4">
                  <c:v>392134.9</c:v>
                </c:pt>
                <c:pt idx="5">
                  <c:v>392671.4</c:v>
                </c:pt>
                <c:pt idx="6">
                  <c:v>401355.1</c:v>
                </c:pt>
                <c:pt idx="7">
                  <c:v>401355.1</c:v>
                </c:pt>
                <c:pt idx="8">
                  <c:v>406277.1</c:v>
                </c:pt>
                <c:pt idx="9">
                  <c:v>406277.1</c:v>
                </c:pt>
                <c:pt idx="10">
                  <c:v>461426.7</c:v>
                </c:pt>
                <c:pt idx="11">
                  <c:v>461426.7</c:v>
                </c:pt>
                <c:pt idx="12">
                  <c:v>459796.6</c:v>
                </c:pt>
              </c:numCache>
            </c:numRef>
          </c:val>
        </c:ser>
        <c:marker val="1"/>
        <c:axId val="55361536"/>
        <c:axId val="55363072"/>
      </c:lineChart>
      <c:catAx>
        <c:axId val="553615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solidFill>
                  <a:srgbClr val="006C31"/>
                </a:solidFill>
              </a:defRPr>
            </a:pPr>
            <a:endParaRPr lang="ru-RU"/>
          </a:p>
        </c:txPr>
        <c:crossAx val="55363072"/>
        <c:crosses val="autoZero"/>
        <c:auto val="1"/>
        <c:lblAlgn val="ctr"/>
        <c:lblOffset val="100"/>
      </c:catAx>
      <c:valAx>
        <c:axId val="553630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60000"/>
                    <a:lumOff val="40000"/>
                  </a:schemeClr>
                </a:solidFill>
              </a:defRPr>
            </a:pPr>
            <a:endParaRPr lang="ru-RU"/>
          </a:p>
        </c:txPr>
        <c:crossAx val="55361536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ayout>
        <c:manualLayout>
          <c:xMode val="edge"/>
          <c:yMode val="edge"/>
          <c:x val="0.76331880270008379"/>
          <c:y val="0.43425696418153531"/>
          <c:w val="0.16674165035302607"/>
          <c:h val="0.23691690871142784"/>
        </c:manualLayout>
      </c:layout>
      <c:spPr>
        <a:solidFill>
          <a:srgbClr val="FFFFCC"/>
        </a:solidFill>
        <a:scene3d>
          <a:camera prst="orthographicFront"/>
          <a:lightRig rig="threePt" dir="t"/>
        </a:scene3d>
        <a:sp3d>
          <a:bevelT/>
        </a:sp3d>
      </c:spPr>
    </c:legend>
    <c:plotVisOnly val="1"/>
  </c:chart>
  <c:spPr>
    <a:solidFill>
      <a:srgbClr val="FFC000"/>
    </a:solidFill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7389794853711929"/>
          <c:y val="5.8027394452259622E-2"/>
          <c:w val="0.73042439728919095"/>
          <c:h val="0.6876127613363773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ln w="5715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7125129239894264E-2"/>
                  <c:y val="2.1059019976221612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7.7103872516580282E-2"/>
                  <c:y val="8.4865766088587979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4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214684.3</c:v>
                </c:pt>
                <c:pt idx="1">
                  <c:v>214684.3</c:v>
                </c:pt>
                <c:pt idx="2">
                  <c:v>215620.5</c:v>
                </c:pt>
                <c:pt idx="3">
                  <c:v>215620.5</c:v>
                </c:pt>
                <c:pt idx="4">
                  <c:v>215620.5</c:v>
                </c:pt>
                <c:pt idx="5" formatCode="0.0">
                  <c:v>219309.8</c:v>
                </c:pt>
                <c:pt idx="6">
                  <c:v>238831.7</c:v>
                </c:pt>
                <c:pt idx="7">
                  <c:v>243242.1</c:v>
                </c:pt>
                <c:pt idx="8">
                  <c:v>244440.2</c:v>
                </c:pt>
                <c:pt idx="9">
                  <c:v>244440.2</c:v>
                </c:pt>
                <c:pt idx="10">
                  <c:v>266619.3</c:v>
                </c:pt>
                <c:pt idx="11">
                  <c:v>266619.3</c:v>
                </c:pt>
                <c:pt idx="12">
                  <c:v>299684.3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7125254351118145E-2"/>
                  <c:y val="-2.6323774970276992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7.7024412746409823E-2"/>
                  <c:y val="4.9199541209036253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4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234348.3</c:v>
                </c:pt>
                <c:pt idx="1">
                  <c:v>240759.1</c:v>
                </c:pt>
                <c:pt idx="2">
                  <c:v>242292.1</c:v>
                </c:pt>
                <c:pt idx="3">
                  <c:v>242292.1</c:v>
                </c:pt>
                <c:pt idx="4">
                  <c:v>264528.7</c:v>
                </c:pt>
                <c:pt idx="5">
                  <c:v>264528.7</c:v>
                </c:pt>
                <c:pt idx="6">
                  <c:v>270079.90000000002</c:v>
                </c:pt>
                <c:pt idx="7">
                  <c:v>301476</c:v>
                </c:pt>
                <c:pt idx="8">
                  <c:v>303485.09999999998</c:v>
                </c:pt>
                <c:pt idx="9">
                  <c:v>306118.8</c:v>
                </c:pt>
                <c:pt idx="10">
                  <c:v>305834.3</c:v>
                </c:pt>
                <c:pt idx="11">
                  <c:v>365634.5</c:v>
                </c:pt>
                <c:pt idx="12">
                  <c:v>365117.5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180289146616557E-2"/>
                  <c:y val="-6.4029857402385662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1" dirty="0">
                        <a:solidFill>
                          <a:srgbClr val="006C31"/>
                        </a:solidFill>
                      </a:rPr>
                      <a:t>2</a:t>
                    </a:r>
                    <a:r>
                      <a:rPr lang="en-US" sz="1400" b="1" dirty="0"/>
                      <a:t>73616,3</a:t>
                    </a:r>
                  </a:p>
                </c:rich>
              </c:tx>
              <c:dLblPos val="r"/>
              <c:showVal val="1"/>
            </c:dLbl>
            <c:dLbl>
              <c:idx val="4"/>
              <c:layout>
                <c:manualLayout>
                  <c:x val="0.37059143186988891"/>
                  <c:y val="-5.1683811344905344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solidFill>
                          <a:srgbClr val="006C31"/>
                        </a:solidFill>
                      </a:rPr>
                      <a:t>461850,0</a:t>
                    </a:r>
                    <a:endParaRPr lang="en-US" sz="1400" b="1" dirty="0"/>
                  </a:p>
                </c:rich>
              </c:tx>
              <c:dLblPos val="r"/>
              <c:showVal val="1"/>
            </c:dLbl>
            <c:delete val="1"/>
            <c:txPr>
              <a:bodyPr/>
              <a:lstStyle/>
              <a:p>
                <a:pPr>
                  <a:defRPr sz="1400"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274616.3</c:v>
                </c:pt>
                <c:pt idx="1">
                  <c:v>312400.5</c:v>
                </c:pt>
                <c:pt idx="2">
                  <c:v>312400.5</c:v>
                </c:pt>
                <c:pt idx="3">
                  <c:v>355836.2</c:v>
                </c:pt>
                <c:pt idx="4">
                  <c:v>394625.7</c:v>
                </c:pt>
                <c:pt idx="5">
                  <c:v>395162.2</c:v>
                </c:pt>
                <c:pt idx="6">
                  <c:v>401355.1</c:v>
                </c:pt>
                <c:pt idx="7">
                  <c:v>401355.1</c:v>
                </c:pt>
                <c:pt idx="8">
                  <c:v>406277.1</c:v>
                </c:pt>
                <c:pt idx="9">
                  <c:v>406277.1</c:v>
                </c:pt>
                <c:pt idx="10">
                  <c:v>463917.5</c:v>
                </c:pt>
                <c:pt idx="11">
                  <c:v>463917.5</c:v>
                </c:pt>
                <c:pt idx="12" formatCode="0.0">
                  <c:v>461850</c:v>
                </c:pt>
              </c:numCache>
            </c:numRef>
          </c:val>
        </c:ser>
        <c:marker val="1"/>
        <c:axId val="58587392"/>
        <c:axId val="58961280"/>
      </c:lineChart>
      <c:catAx>
        <c:axId val="585873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>
                <a:solidFill>
                  <a:srgbClr val="00B050"/>
                </a:solidFill>
              </a:defRPr>
            </a:pPr>
            <a:endParaRPr lang="ru-RU"/>
          </a:p>
        </c:txPr>
        <c:crossAx val="58961280"/>
        <c:crosses val="autoZero"/>
        <c:auto val="1"/>
        <c:lblAlgn val="ctr"/>
        <c:lblOffset val="100"/>
      </c:catAx>
      <c:valAx>
        <c:axId val="589612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rgbClr val="0070C0"/>
                </a:solidFill>
              </a:defRPr>
            </a:pPr>
            <a:endParaRPr lang="ru-RU"/>
          </a:p>
        </c:txPr>
        <c:crossAx val="58587392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70294109833206964"/>
          <c:y val="0.5081845366164327"/>
          <c:w val="0.19427744743337699"/>
          <c:h val="0.22388161878727089"/>
        </c:manualLayout>
      </c:layout>
      <c:spPr>
        <a:solidFill>
          <a:schemeClr val="bg2"/>
        </a:solidFill>
        <a:scene3d>
          <a:camera prst="orthographicFront"/>
          <a:lightRig rig="threePt" dir="t"/>
        </a:scene3d>
        <a:sp3d>
          <a:bevelT/>
        </a:sp3d>
      </c:spPr>
    </c:legend>
    <c:plotVisOnly val="1"/>
  </c:chart>
  <c:spPr>
    <a:solidFill>
      <a:srgbClr val="FFFFCC"/>
    </a:solidFill>
    <a:scene3d>
      <a:camera prst="orthographicFront"/>
      <a:lightRig rig="threePt" dir="t"/>
    </a:scene3d>
    <a:sp3d>
      <a:bevelT/>
    </a:sp3d>
  </c:spPr>
  <c:txPr>
    <a:bodyPr/>
    <a:lstStyle/>
    <a:p>
      <a:pPr algn="l"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0.89655</cdr:x>
      <cdr:y>0.0702</cdr:y>
    </cdr:from>
    <cdr:to>
      <cdr:x>0.92241</cdr:x>
      <cdr:y>0.12637</cdr:y>
    </cdr:to>
    <cdr:sp macro="" textlink="">
      <cdr:nvSpPr>
        <cdr:cNvPr id="2" name="4-конечная звезда 1"/>
        <cdr:cNvSpPr/>
      </cdr:nvSpPr>
      <cdr:spPr>
        <a:xfrm xmlns:a="http://schemas.openxmlformats.org/drawingml/2006/main">
          <a:off x="7488832" y="360040"/>
          <a:ext cx="216007" cy="288070"/>
        </a:xfrm>
        <a:prstGeom xmlns:a="http://schemas.openxmlformats.org/drawingml/2006/main" prst="star4">
          <a:avLst>
            <a:gd name="adj" fmla="val 15524"/>
          </a:avLst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C057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0.89328</cdr:x>
      <cdr:y>0.19857</cdr:y>
    </cdr:from>
    <cdr:to>
      <cdr:x>0.91914</cdr:x>
      <cdr:y>0.25474</cdr:y>
    </cdr:to>
    <cdr:sp macro="" textlink="">
      <cdr:nvSpPr>
        <cdr:cNvPr id="3" name="4-конечная звезда 2"/>
        <cdr:cNvSpPr/>
      </cdr:nvSpPr>
      <cdr:spPr>
        <a:xfrm xmlns:a="http://schemas.openxmlformats.org/drawingml/2006/main">
          <a:off x="7461472" y="1018372"/>
          <a:ext cx="216007" cy="288070"/>
        </a:xfrm>
        <a:prstGeom xmlns:a="http://schemas.openxmlformats.org/drawingml/2006/main" prst="star4">
          <a:avLst>
            <a:gd name="adj" fmla="val 15524"/>
          </a:avLst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0.89328</cdr:x>
      <cdr:y>0.28215</cdr:y>
    </cdr:from>
    <cdr:to>
      <cdr:x>0.91914</cdr:x>
      <cdr:y>0.33831</cdr:y>
    </cdr:to>
    <cdr:sp macro="" textlink="">
      <cdr:nvSpPr>
        <cdr:cNvPr id="6" name="4-конечная звезда 5"/>
        <cdr:cNvSpPr/>
      </cdr:nvSpPr>
      <cdr:spPr>
        <a:xfrm xmlns:a="http://schemas.openxmlformats.org/drawingml/2006/main">
          <a:off x="7461472" y="1447000"/>
          <a:ext cx="216007" cy="288018"/>
        </a:xfrm>
        <a:prstGeom xmlns:a="http://schemas.openxmlformats.org/drawingml/2006/main" prst="star4">
          <a:avLst>
            <a:gd name="adj" fmla="val 16518"/>
          </a:avLst>
        </a:prstGeom>
        <a:solidFill xmlns:a="http://schemas.openxmlformats.org/drawingml/2006/main">
          <a:schemeClr val="tx2">
            <a:lumMod val="60000"/>
            <a:lumOff val="40000"/>
          </a:schemeClr>
        </a:solidFill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rgbClr val="00C057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0.21325</cdr:x>
      <cdr:y>0.28571</cdr:y>
    </cdr:from>
    <cdr:to>
      <cdr:x>0.22374</cdr:x>
      <cdr:y>0.3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4467" y="1378439"/>
          <a:ext cx="83845" cy="68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0.85791</cdr:x>
      <cdr:y>0.31031</cdr:y>
    </cdr:from>
    <cdr:to>
      <cdr:x>0.88378</cdr:x>
      <cdr:y>0.35508</cdr:y>
    </cdr:to>
    <cdr:sp macro="" textlink="">
      <cdr:nvSpPr>
        <cdr:cNvPr id="3" name="4-конечная звезда 2"/>
        <cdr:cNvSpPr/>
      </cdr:nvSpPr>
      <cdr:spPr>
        <a:xfrm xmlns:a="http://schemas.openxmlformats.org/drawingml/2006/main">
          <a:off x="7104282" y="1586456"/>
          <a:ext cx="214228" cy="228890"/>
        </a:xfrm>
        <a:prstGeom xmlns:a="http://schemas.openxmlformats.org/drawingml/2006/main" prst="star4">
          <a:avLst/>
        </a:prstGeom>
        <a:solidFill xmlns:a="http://schemas.openxmlformats.org/drawingml/2006/main">
          <a:srgbClr val="0070C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0.85791</cdr:x>
      <cdr:y>0.22647</cdr:y>
    </cdr:from>
    <cdr:to>
      <cdr:x>0.88378</cdr:x>
      <cdr:y>0.27124</cdr:y>
    </cdr:to>
    <cdr:sp macro="" textlink="">
      <cdr:nvSpPr>
        <cdr:cNvPr id="5" name="4-конечная звезда 4"/>
        <cdr:cNvSpPr/>
      </cdr:nvSpPr>
      <cdr:spPr>
        <a:xfrm xmlns:a="http://schemas.openxmlformats.org/drawingml/2006/main">
          <a:off x="7104282" y="1157828"/>
          <a:ext cx="214228" cy="228890"/>
        </a:xfrm>
        <a:prstGeom xmlns:a="http://schemas.openxmlformats.org/drawingml/2006/main" prst="star4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0.85791</cdr:x>
      <cdr:y>0.08674</cdr:y>
    </cdr:from>
    <cdr:to>
      <cdr:x>0.88399</cdr:x>
      <cdr:y>0.12899</cdr:y>
    </cdr:to>
    <cdr:sp macro="" textlink="">
      <cdr:nvSpPr>
        <cdr:cNvPr id="6" name="4-конечная звезда 5"/>
        <cdr:cNvSpPr/>
      </cdr:nvSpPr>
      <cdr:spPr>
        <a:xfrm xmlns:a="http://schemas.openxmlformats.org/drawingml/2006/main">
          <a:off x="7104282" y="443448"/>
          <a:ext cx="215967" cy="216006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>
          <a:solidFill>
            <a:srgbClr val="006C3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94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DA01-30E1-4BDA-BD5D-13637F67B6BE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39552" y="1124744"/>
          <a:ext cx="8352928" cy="5128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188640"/>
            <a:ext cx="8208912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доходной 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39552" y="1556792"/>
          <a:ext cx="828092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476672"/>
            <a:ext cx="8208912" cy="720080"/>
          </a:xfrm>
          <a:prstGeom prst="roundRect">
            <a:avLst/>
          </a:prstGeom>
          <a:solidFill>
            <a:srgbClr val="FFFFCC"/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расходной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48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Владимир</cp:lastModifiedBy>
  <cp:revision>47</cp:revision>
  <dcterms:created xsi:type="dcterms:W3CDTF">2018-05-08T13:11:06Z</dcterms:created>
  <dcterms:modified xsi:type="dcterms:W3CDTF">2018-12-26T12:35:04Z</dcterms:modified>
</cp:coreProperties>
</file>