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AD6"/>
    <a:srgbClr val="FFFFCC"/>
    <a:srgbClr val="E24D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0618386750131221"/>
          <c:y val="3.170356693369062E-2"/>
          <c:w val="0.63380467173939181"/>
          <c:h val="0.618379921259842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129239894264E-2"/>
                  <c:y val="2.105901997622155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191955204211021E-2"/>
                  <c:y val="5.5279720163762869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6.1767322787889468E-2"/>
                  <c:y val="-1.0529509988110778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213284.3</c:v>
                </c:pt>
                <c:pt idx="1">
                  <c:v>213284.3</c:v>
                </c:pt>
                <c:pt idx="2">
                  <c:v>214220.5</c:v>
                </c:pt>
                <c:pt idx="3">
                  <c:v>214220.5</c:v>
                </c:pt>
                <c:pt idx="4">
                  <c:v>214220.5</c:v>
                </c:pt>
                <c:pt idx="5" formatCode="0.0">
                  <c:v>217784</c:v>
                </c:pt>
                <c:pt idx="6">
                  <c:v>237305.9</c:v>
                </c:pt>
                <c:pt idx="7">
                  <c:v>241716.3</c:v>
                </c:pt>
                <c:pt idx="8">
                  <c:v>242914.4</c:v>
                </c:pt>
                <c:pt idx="9">
                  <c:v>242914.4</c:v>
                </c:pt>
                <c:pt idx="10">
                  <c:v>265093.5</c:v>
                </c:pt>
                <c:pt idx="11">
                  <c:v>265093.5</c:v>
                </c:pt>
                <c:pt idx="12">
                  <c:v>298664.90000000002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254351118145E-2"/>
                  <c:y val="-2.632377497027694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1549262725597454E-2"/>
                  <c:y val="-4.475041744947082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7.088987238965784E-2"/>
                  <c:y val="-3.4220907461360014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303788.80000000005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13916671921353E-2"/>
                  <c:y val="-3.4220907461360028E-2"/>
                </c:manualLayout>
              </c:layout>
              <c:tx>
                <c:rich>
                  <a:bodyPr/>
                  <a:lstStyle/>
                  <a:p>
                    <a:r>
                      <a:rPr lang="en-US" sz="1200" i="1" dirty="0"/>
                      <a:t>2</a:t>
                    </a:r>
                    <a:r>
                      <a:rPr lang="en-US" sz="1200" dirty="0"/>
                      <a:t>73616,3</a:t>
                    </a:r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3.8878702174854209E-2"/>
                  <c:y val="-7.1074192419747717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</c:numCache>
            </c:numRef>
          </c:val>
        </c:ser>
        <c:marker val="1"/>
        <c:axId val="73996928"/>
        <c:axId val="78177408"/>
      </c:lineChart>
      <c:catAx>
        <c:axId val="73996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177408"/>
        <c:crosses val="autoZero"/>
        <c:auto val="1"/>
        <c:lblAlgn val="ctr"/>
        <c:lblOffset val="100"/>
      </c:catAx>
      <c:valAx>
        <c:axId val="78177408"/>
        <c:scaling>
          <c:orientation val="minMax"/>
        </c:scaling>
        <c:axPos val="l"/>
        <c:majorGridlines/>
        <c:numFmt formatCode="General" sourceLinked="1"/>
        <c:tickLblPos val="nextTo"/>
        <c:crossAx val="7399692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80132942604078494"/>
          <c:y val="0.3872063551810993"/>
          <c:w val="0.18802757521971247"/>
          <c:h val="0.2913965197896754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</c:legend>
    <c:plotVisOnly val="1"/>
  </c:chart>
  <c:spPr>
    <a:solidFill>
      <a:srgbClr val="FFC000"/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530641710308054"/>
          <c:y val="5.802734190396755E-2"/>
          <c:w val="0.63380467173939192"/>
          <c:h val="0.618379921259842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129239894264E-2"/>
                  <c:y val="2.105901997622156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5837852307597964E-2"/>
                  <c:y val="3.948566245541547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6.1767322787889468E-2"/>
                  <c:y val="-3.6853492232206381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214684.3</c:v>
                </c:pt>
                <c:pt idx="1">
                  <c:v>214684.3</c:v>
                </c:pt>
                <c:pt idx="2">
                  <c:v>215620.5</c:v>
                </c:pt>
                <c:pt idx="3">
                  <c:v>215620.5</c:v>
                </c:pt>
                <c:pt idx="4">
                  <c:v>215620.5</c:v>
                </c:pt>
                <c:pt idx="5" formatCode="0.0">
                  <c:v>219309.8</c:v>
                </c:pt>
                <c:pt idx="6">
                  <c:v>238831.7</c:v>
                </c:pt>
                <c:pt idx="7">
                  <c:v>243242.1</c:v>
                </c:pt>
                <c:pt idx="8">
                  <c:v>244440.2</c:v>
                </c:pt>
                <c:pt idx="9">
                  <c:v>244440.2</c:v>
                </c:pt>
                <c:pt idx="10">
                  <c:v>266619.3</c:v>
                </c:pt>
                <c:pt idx="11">
                  <c:v>266619.3</c:v>
                </c:pt>
                <c:pt idx="12">
                  <c:v>299684.3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254351118145E-2"/>
                  <c:y val="-2.632377497027694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345013389316854E-2"/>
                  <c:y val="-3.9485662455415418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7.088987238965784E-2"/>
                  <c:y val="-5.2647549940553873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1391667192136E-2"/>
                  <c:y val="-3.4220907461360042E-2"/>
                </c:manualLayout>
              </c:layout>
              <c:tx>
                <c:rich>
                  <a:bodyPr/>
                  <a:lstStyle/>
                  <a:p>
                    <a:r>
                      <a:rPr lang="en-US" sz="1200" i="1" dirty="0"/>
                      <a:t>2</a:t>
                    </a:r>
                    <a:r>
                      <a:rPr lang="en-US" sz="1200" dirty="0"/>
                      <a:t>73616,3</a:t>
                    </a:r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3.7358277241226027E-2"/>
                  <c:y val="5.2647549940553873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</c:numCache>
            </c:numRef>
          </c:val>
        </c:ser>
        <c:marker val="1"/>
        <c:axId val="167277312"/>
        <c:axId val="172518400"/>
      </c:lineChart>
      <c:catAx>
        <c:axId val="167277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2518400"/>
        <c:crosses val="autoZero"/>
        <c:auto val="1"/>
        <c:lblAlgn val="ctr"/>
        <c:lblOffset val="100"/>
      </c:catAx>
      <c:valAx>
        <c:axId val="172518400"/>
        <c:scaling>
          <c:orientation val="minMax"/>
        </c:scaling>
        <c:axPos val="l"/>
        <c:majorGridlines/>
        <c:numFmt formatCode="General" sourceLinked="1"/>
        <c:tickLblPos val="nextTo"/>
        <c:crossAx val="167277312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82563277993266426"/>
          <c:y val="0.43614637497242104"/>
          <c:w val="0.14980169361713011"/>
          <c:h val="0.28349938729859214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</c:legend>
    <c:plotVisOnly val="1"/>
  </c:chart>
  <c:spPr>
    <a:solidFill>
      <a:srgbClr val="FFFFCC"/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250"/>
      <c:rAngAx val="1"/>
    </c:view3D>
    <c:floor>
      <c:spPr>
        <a:solidFill>
          <a:srgbClr val="92D050"/>
        </a:solidFill>
      </c:spPr>
    </c:floor>
    <c:sideWall>
      <c:spPr>
        <a:solidFill>
          <a:srgbClr val="F4FAD6">
            <a:alpha val="92941"/>
          </a:srgbClr>
        </a:solidFill>
      </c:spPr>
    </c:sideWall>
    <c:backWall>
      <c:spPr>
        <a:solidFill>
          <a:srgbClr val="F4FAD6">
            <a:alpha val="92941"/>
          </a:srgbClr>
        </a:solidFill>
      </c:spPr>
    </c:backWall>
    <c:plotArea>
      <c:layout>
        <c:manualLayout>
          <c:layoutTarget val="inner"/>
          <c:xMode val="edge"/>
          <c:yMode val="edge"/>
          <c:x val="0.13139617086571093"/>
          <c:y val="3.8104062011127891E-2"/>
          <c:w val="0.83062041010968113"/>
          <c:h val="0.488447637762470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год(факт)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4.5422031473533655E-3"/>
                  <c:y val="-2.26114477308789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-5.4506437768240393E-2"/>
                  <c:y val="0.10853494910821879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layout/>
              <c:spPr/>
              <c:txPr>
                <a:bodyPr/>
                <a:lstStyle/>
                <a:p>
                  <a:pPr>
                    <a:defRPr sz="13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1"/>
              <c:layout>
                <c:manualLayout>
                  <c:x val="-1.0598474010491177E-2"/>
                  <c:y val="-3.843946114249413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600">
                    <a:solidFill>
                      <a:srgbClr val="FF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муниципального долга</c:v>
                </c:pt>
                <c:pt idx="11">
                  <c:v>Межбюджетные трансферты общего характера субъектов РФ и МО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44736.7</c:v>
                </c:pt>
                <c:pt idx="1">
                  <c:v>12.2</c:v>
                </c:pt>
                <c:pt idx="2">
                  <c:v>201</c:v>
                </c:pt>
                <c:pt idx="3">
                  <c:v>367.6</c:v>
                </c:pt>
                <c:pt idx="4">
                  <c:v>0</c:v>
                </c:pt>
                <c:pt idx="5">
                  <c:v>216633.5</c:v>
                </c:pt>
                <c:pt idx="6">
                  <c:v>17702.599999999991</c:v>
                </c:pt>
                <c:pt idx="7">
                  <c:v>6065.1</c:v>
                </c:pt>
                <c:pt idx="8">
                  <c:v>28.9</c:v>
                </c:pt>
                <c:pt idx="9">
                  <c:v>2235.8000000000002</c:v>
                </c:pt>
                <c:pt idx="10">
                  <c:v>372.6</c:v>
                </c:pt>
                <c:pt idx="11">
                  <c:v>4284.4000000000005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год(факт)</c:v>
                </c:pt>
              </c:strCache>
            </c:strRef>
          </c:tx>
          <c:spPr>
            <a:solidFill>
              <a:schemeClr val="bg1"/>
            </a:solidFill>
          </c:spPr>
          <c:dLbls>
            <c:dLbl>
              <c:idx val="0"/>
              <c:layout>
                <c:manualLayout>
                  <c:x val="3.7851573676680988E-2"/>
                  <c:y val="6.3312053646460933E-2"/>
                </c:manualLayout>
              </c:layout>
              <c:showVal val="1"/>
            </c:dLbl>
            <c:dLbl>
              <c:idx val="5"/>
              <c:layout>
                <c:manualLayout>
                  <c:x val="3.633762517882691E-2"/>
                  <c:y val="0.16732471320850378"/>
                </c:manualLayout>
              </c:layout>
              <c:showVal val="1"/>
            </c:dLbl>
            <c:dLbl>
              <c:idx val="6"/>
              <c:layout>
                <c:manualLayout>
                  <c:x val="5.4506437768240393E-2"/>
                  <c:y val="2.9394882050142578E-2"/>
                </c:manualLayout>
              </c:layout>
              <c:showVal val="1"/>
            </c:dLbl>
            <c:dLbl>
              <c:idx val="11"/>
              <c:layout>
                <c:manualLayout>
                  <c:x val="4.6936099189318195E-2"/>
                  <c:y val="5.8789764100285163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</c:dLbls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муниципального долга</c:v>
                </c:pt>
                <c:pt idx="11">
                  <c:v>Межбюджетные трансферты общего характера субъектов РФ и МО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56751.5</c:v>
                </c:pt>
                <c:pt idx="1">
                  <c:v>40</c:v>
                </c:pt>
                <c:pt idx="2">
                  <c:v>200</c:v>
                </c:pt>
                <c:pt idx="3">
                  <c:v>1135.0999999999999</c:v>
                </c:pt>
                <c:pt idx="4">
                  <c:v>2265</c:v>
                </c:pt>
                <c:pt idx="5">
                  <c:v>226922</c:v>
                </c:pt>
                <c:pt idx="6">
                  <c:v>23094.3</c:v>
                </c:pt>
                <c:pt idx="7">
                  <c:v>6346.1</c:v>
                </c:pt>
                <c:pt idx="8">
                  <c:v>774.4</c:v>
                </c:pt>
                <c:pt idx="9">
                  <c:v>2703.1</c:v>
                </c:pt>
                <c:pt idx="10">
                  <c:v>184.2</c:v>
                </c:pt>
                <c:pt idx="11">
                  <c:v>38911.1</c:v>
                </c:pt>
              </c:numCache>
            </c:numRef>
          </c:val>
        </c:ser>
        <c:shape val="box"/>
        <c:axId val="80570624"/>
        <c:axId val="81313792"/>
        <c:axId val="0"/>
      </c:bar3DChart>
      <c:catAx>
        <c:axId val="8057062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>
                <a:solidFill>
                  <a:schemeClr val="tx1"/>
                </a:solidFill>
              </a:defRPr>
            </a:pPr>
            <a:endParaRPr lang="ru-RU"/>
          </a:p>
        </c:txPr>
        <c:crossAx val="81313792"/>
        <c:crosses val="autoZero"/>
        <c:auto val="1"/>
        <c:lblAlgn val="ctr"/>
        <c:lblOffset val="100"/>
      </c:catAx>
      <c:valAx>
        <c:axId val="81313792"/>
        <c:scaling>
          <c:orientation val="minMax"/>
        </c:scaling>
        <c:axPos val="l"/>
        <c:majorGridlines>
          <c:spPr>
            <a:effectLst>
              <a:innerShdw blurRad="63500" dist="50800" dir="10800000">
                <a:prstClr val="black">
                  <a:alpha val="50000"/>
                </a:prstClr>
              </a:innerShdw>
            </a:effectLst>
          </c:spPr>
        </c:majorGridlines>
        <c:numFmt formatCode="General" sourceLinked="1"/>
        <c:tickLblPos val="nextTo"/>
        <c:crossAx val="8057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24010330089154"/>
          <c:y val="0.78310440577827534"/>
          <c:w val="0.22877672921038117"/>
          <c:h val="0.152163114354815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57476874445754"/>
          <c:y val="3.0313472114209546E-2"/>
          <c:w val="0.78511929984756457"/>
          <c:h val="0.8597267404316186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2016 год (факт)</c:v>
                </c:pt>
                <c:pt idx="1">
                  <c:v>2017 год (факт)</c:v>
                </c:pt>
                <c:pt idx="2">
                  <c:v>2018 год (план)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299675.5</c:v>
                </c:pt>
                <c:pt idx="1">
                  <c:v>366414.1</c:v>
                </c:pt>
                <c:pt idx="2">
                  <c:v>392134.9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2016 год (факт)</c:v>
                </c:pt>
                <c:pt idx="1">
                  <c:v>2017 год (факт)</c:v>
                </c:pt>
                <c:pt idx="2">
                  <c:v>2018 год (план)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292640.40000000002</c:v>
                </c:pt>
                <c:pt idx="1">
                  <c:v>359326.8</c:v>
                </c:pt>
                <c:pt idx="2">
                  <c:v>394625.7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2"/>
              <c:layout>
                <c:manualLayout>
                  <c:x val="-2.2027417730870269E-3"/>
                  <c:y val="-2.755770192200867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2016 год (факт)</c:v>
                </c:pt>
                <c:pt idx="1">
                  <c:v>2017 год (факт)</c:v>
                </c:pt>
                <c:pt idx="2">
                  <c:v>2018 год (план)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7035.1</c:v>
                </c:pt>
                <c:pt idx="1">
                  <c:v>7087.3</c:v>
                </c:pt>
                <c:pt idx="2">
                  <c:v>-2490.8000000000002</c:v>
                </c:pt>
              </c:numCache>
            </c:numRef>
          </c:val>
        </c:ser>
        <c:axId val="83009920"/>
        <c:axId val="83011456"/>
      </c:barChart>
      <c:catAx>
        <c:axId val="830099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011456"/>
        <c:crosses val="autoZero"/>
        <c:auto val="1"/>
        <c:lblAlgn val="ctr"/>
        <c:lblOffset val="100"/>
      </c:catAx>
      <c:valAx>
        <c:axId val="830114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i="1"/>
            </a:pPr>
            <a:endParaRPr lang="ru-RU"/>
          </a:p>
        </c:txPr>
        <c:crossAx val="83009920"/>
        <c:crosses val="autoZero"/>
        <c:crossBetween val="between"/>
      </c:valAx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808420058649157"/>
          <c:y val="0.32739830123041908"/>
          <c:w val="0.18265038221325572"/>
          <c:h val="0.3920512738167982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0.41379</cdr:x>
      <cdr:y>0.32836</cdr:y>
    </cdr:from>
    <cdr:to>
      <cdr:x>0.43103</cdr:x>
      <cdr:y>0.38806</cdr:y>
    </cdr:to>
    <cdr:sp macro="" textlink="">
      <cdr:nvSpPr>
        <cdr:cNvPr id="5" name="Пятно 1 4"/>
        <cdr:cNvSpPr/>
      </cdr:nvSpPr>
      <cdr:spPr>
        <a:xfrm xmlns:a="http://schemas.openxmlformats.org/drawingml/2006/main">
          <a:off x="3456384" y="1584176"/>
          <a:ext cx="144016" cy="288032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0.41379</cdr:x>
      <cdr:y>0.26866</cdr:y>
    </cdr:from>
    <cdr:to>
      <cdr:x>0.43103</cdr:x>
      <cdr:y>0.32836</cdr:y>
    </cdr:to>
    <cdr:sp macro="" textlink="">
      <cdr:nvSpPr>
        <cdr:cNvPr id="6" name="Пятно 1 5"/>
        <cdr:cNvSpPr/>
      </cdr:nvSpPr>
      <cdr:spPr>
        <a:xfrm xmlns:a="http://schemas.openxmlformats.org/drawingml/2006/main">
          <a:off x="3456384" y="1296144"/>
          <a:ext cx="144016" cy="288032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0.41379</cdr:x>
      <cdr:y>0.07463</cdr:y>
    </cdr:from>
    <cdr:to>
      <cdr:x>0.43103</cdr:x>
      <cdr:y>0.13433</cdr:y>
    </cdr:to>
    <cdr:sp macro="" textlink="">
      <cdr:nvSpPr>
        <cdr:cNvPr id="7" name="Пятно 1 6"/>
        <cdr:cNvSpPr/>
      </cdr:nvSpPr>
      <cdr:spPr>
        <a:xfrm xmlns:a="http://schemas.openxmlformats.org/drawingml/2006/main">
          <a:off x="3456384" y="360040"/>
          <a:ext cx="144016" cy="288032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0.42241</cdr:x>
      <cdr:y>0.35821</cdr:y>
    </cdr:from>
    <cdr:to>
      <cdr:x>0.44828</cdr:x>
      <cdr:y>0.40299</cdr:y>
    </cdr:to>
    <cdr:sp macro="" textlink="">
      <cdr:nvSpPr>
        <cdr:cNvPr id="3" name="4-конечная звезда 2"/>
        <cdr:cNvSpPr/>
      </cdr:nvSpPr>
      <cdr:spPr>
        <a:xfrm xmlns:a="http://schemas.openxmlformats.org/drawingml/2006/main">
          <a:off x="3528392" y="1728192"/>
          <a:ext cx="216024" cy="216024"/>
        </a:xfrm>
        <a:prstGeom xmlns:a="http://schemas.openxmlformats.org/drawingml/2006/main" prst="star4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0.42241</cdr:x>
      <cdr:y>0.29851</cdr:y>
    </cdr:from>
    <cdr:to>
      <cdr:x>0.44828</cdr:x>
      <cdr:y>0.34328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3528392" y="1440160"/>
          <a:ext cx="216024" cy="216024"/>
        </a:xfrm>
        <a:prstGeom xmlns:a="http://schemas.openxmlformats.org/drawingml/2006/main" prst="star4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0.42241</cdr:x>
      <cdr:y>0.1194</cdr:y>
    </cdr:from>
    <cdr:to>
      <cdr:x>0.44828</cdr:x>
      <cdr:y>0.14925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3528392" y="576064"/>
          <a:ext cx="216024" cy="144016"/>
        </a:xfrm>
        <a:prstGeom xmlns:a="http://schemas.openxmlformats.org/drawingml/2006/main" prst="star4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556792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556792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908720"/>
          <a:ext cx="8388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611560" y="188640"/>
            <a:ext cx="8136904" cy="648072"/>
          </a:xfrm>
          <a:prstGeom prst="homePlate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Показатели исполнения бюджета муниципального образования</a:t>
            </a:r>
          </a:p>
          <a:p>
            <a:pPr algn="ctr"/>
            <a:r>
              <a:rPr lang="ru-RU" b="1" dirty="0" smtClean="0"/>
              <a:t> Балаганский район по разделам , факт 2016 и 2017 г.г. (тыс.рублей)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476672"/>
            <a:ext cx="7776864" cy="648072"/>
          </a:xfrm>
          <a:prstGeom prst="roundRect">
            <a:avLst/>
          </a:prstGeom>
          <a:solidFill>
            <a:srgbClr val="E24D1E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муниципального образования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Балаганский район по годам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412776"/>
          <a:ext cx="85334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92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23</cp:revision>
  <dcterms:created xsi:type="dcterms:W3CDTF">2018-05-08T13:11:06Z</dcterms:created>
  <dcterms:modified xsi:type="dcterms:W3CDTF">2018-05-08T16:49:17Z</dcterms:modified>
</cp:coreProperties>
</file>