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9999"/>
    <a:srgbClr val="004442"/>
    <a:srgbClr val="FF6600"/>
    <a:srgbClr val="DB6413"/>
    <a:srgbClr val="8166CC"/>
    <a:srgbClr val="9933FF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7" autoAdjust="0"/>
    <p:restoredTop sz="95595" autoAdjust="0"/>
  </p:normalViewPr>
  <p:slideViewPr>
    <p:cSldViewPr snapToGrid="0">
      <p:cViewPr>
        <p:scale>
          <a:sx n="200" d="100"/>
          <a:sy n="200" d="100"/>
        </p:scale>
        <p:origin x="-78" y="3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714"/>
    </p:cViewPr>
  </p:notesTextViewPr>
  <p:notesViewPr>
    <p:cSldViewPr snapToGrid="0">
      <p:cViewPr>
        <p:scale>
          <a:sx n="100" d="100"/>
          <a:sy n="100" d="100"/>
        </p:scale>
        <p:origin x="-2766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751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751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2753B7BD-BE94-456A-BDBE-FF2F8BAF33CA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7" y="4777742"/>
            <a:ext cx="5438140" cy="3909060"/>
          </a:xfrm>
          <a:prstGeom prst="rect">
            <a:avLst/>
          </a:prstGeom>
        </p:spPr>
        <p:txBody>
          <a:bodyPr vert="horz" lIns="90965" tIns="45482" rIns="90965" bIns="454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709"/>
            <a:ext cx="2946448" cy="497516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27" y="9430709"/>
            <a:ext cx="2944869" cy="497516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EE7A2C3E-B7FA-451A-B458-0EF00B8851E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085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19188" y="206375"/>
            <a:ext cx="4465637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163" y="3571874"/>
            <a:ext cx="6640512" cy="6229351"/>
          </a:xfrm>
        </p:spPr>
        <p:txBody>
          <a:bodyPr/>
          <a:lstStyle/>
          <a:p>
            <a:r>
              <a:rPr lang="ru-RU" sz="850" dirty="0" smtClean="0"/>
              <a:t>В настоящее время на территории Иркутской области оказываются меры государственной поддержки по разным направлениям.</a:t>
            </a:r>
          </a:p>
          <a:p>
            <a:r>
              <a:rPr lang="ru-RU" sz="850" dirty="0" smtClean="0"/>
              <a:t>Для</a:t>
            </a:r>
            <a:r>
              <a:rPr lang="ru-RU" sz="850" baseline="0" dirty="0" smtClean="0"/>
              <a:t> </a:t>
            </a:r>
            <a:r>
              <a:rPr lang="ru-RU" sz="850" b="1" baseline="0" dirty="0" smtClean="0"/>
              <a:t>субъектов малого и среднего предпринимательства </a:t>
            </a:r>
            <a:r>
              <a:rPr lang="ru-RU" sz="850" baseline="0" dirty="0" smtClean="0"/>
              <a:t>это:</a:t>
            </a:r>
          </a:p>
          <a:p>
            <a:pPr>
              <a:buFontTx/>
              <a:buChar char="-"/>
            </a:pPr>
            <a:r>
              <a:rPr lang="ru-RU" sz="850" baseline="0" dirty="0" smtClean="0"/>
              <a:t> гранты на создание собственного бизнеса до 500 тыс. руб.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850" baseline="0" dirty="0" smtClean="0"/>
              <a:t>субсидии на </a:t>
            </a:r>
            <a:r>
              <a:rPr lang="ru-RU" sz="850" dirty="0" smtClean="0"/>
              <a:t>возмещение  части затрат на приобретение производственного оборудования, </a:t>
            </a:r>
            <a:r>
              <a:rPr lang="ru-RU" sz="850" b="1" dirty="0" smtClean="0"/>
              <a:t>до 50% от затрат, не более 3 млн. руб.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850" b="1" dirty="0" smtClean="0"/>
              <a:t> </a:t>
            </a:r>
            <a:r>
              <a:rPr lang="ru-RU" sz="850" b="0" dirty="0" smtClean="0"/>
              <a:t>создание и развитие</a:t>
            </a:r>
            <a:r>
              <a:rPr lang="ru-RU" sz="850" b="0" baseline="0" dirty="0" smtClean="0"/>
              <a:t> инновационных проектов - </a:t>
            </a:r>
            <a:r>
              <a:rPr lang="ru-RU" sz="850" b="1" dirty="0" smtClean="0"/>
              <a:t>Фонд содействия инновациям </a:t>
            </a:r>
            <a:r>
              <a:rPr lang="ru-RU" sz="850" b="0" dirty="0" smtClean="0"/>
              <a:t>(до 6 млн. руб. на создание, до 15 млн. руб. на развитие)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850" b="0" dirty="0" smtClean="0"/>
              <a:t> гарантии по кредитным и лизинговым договорам (до 70% от суммы, но не более 42 млн. руб. по кредиту, 6,5 млн. руб. по лизингу)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850" b="0" baseline="0" dirty="0" smtClean="0"/>
              <a:t> </a:t>
            </a:r>
            <a:r>
              <a:rPr lang="ru-RU" sz="850" dirty="0" smtClean="0"/>
              <a:t>льготное налогообложение</a:t>
            </a:r>
            <a:r>
              <a:rPr lang="ru-RU" sz="850" baseline="0" dirty="0" smtClean="0"/>
              <a:t> (</a:t>
            </a:r>
            <a:r>
              <a:rPr lang="ru-RU" sz="850" dirty="0" smtClean="0"/>
              <a:t> ставка по УСН 0%, 5% и 7,5%, патентная система ставка</a:t>
            </a:r>
            <a:r>
              <a:rPr lang="ru-RU" sz="850" baseline="0" dirty="0" smtClean="0"/>
              <a:t> </a:t>
            </a:r>
            <a:r>
              <a:rPr lang="ru-RU" sz="850" baseline="0" smtClean="0"/>
              <a:t>– 0%).</a:t>
            </a:r>
            <a:endParaRPr lang="ru-RU" sz="85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5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50" dirty="0" smtClean="0"/>
              <a:t>Особое внимание уделяется поддержке </a:t>
            </a:r>
            <a:r>
              <a:rPr lang="ru-RU" sz="850" b="1" dirty="0" smtClean="0"/>
              <a:t>моногородов.</a:t>
            </a:r>
          </a:p>
          <a:p>
            <a:pPr lvl="0" defTabSz="1279372">
              <a:defRPr/>
            </a:pPr>
            <a:r>
              <a:rPr lang="ru-RU" altLang="ru-RU" sz="850" dirty="0" smtClean="0">
                <a:latin typeface="Calibri" pitchFamily="34" charset="0"/>
              </a:rPr>
              <a:t>В 2014 году создан </a:t>
            </a:r>
            <a:r>
              <a:rPr lang="ru-RU" altLang="ru-RU" sz="850" b="1" dirty="0" smtClean="0">
                <a:latin typeface="Calibri" pitchFamily="34" charset="0"/>
              </a:rPr>
              <a:t>Фонд развития моногородов, </a:t>
            </a:r>
            <a:r>
              <a:rPr lang="ru-RU" altLang="ru-RU" sz="850" b="0" dirty="0" smtClean="0">
                <a:latin typeface="Calibri" pitchFamily="34" charset="0"/>
              </a:rPr>
              <a:t>который оказывает поддержку в</a:t>
            </a:r>
            <a:r>
              <a:rPr lang="ru-RU" sz="850" dirty="0" smtClean="0"/>
              <a:t> финансировании строительства (реконструкции) объектов инфраструктуры, в реализации </a:t>
            </a:r>
            <a:r>
              <a:rPr lang="ru-RU" sz="850" dirty="0" err="1" smtClean="0"/>
              <a:t>инвестпроектов</a:t>
            </a:r>
            <a:r>
              <a:rPr lang="ru-RU" sz="850" dirty="0" smtClean="0"/>
              <a:t>,</a:t>
            </a:r>
            <a:r>
              <a:rPr lang="ru-RU" sz="850" baseline="0" dirty="0" smtClean="0"/>
              <a:t> в </a:t>
            </a:r>
            <a:r>
              <a:rPr lang="ru-RU" sz="850" dirty="0" smtClean="0"/>
              <a:t>формировании и обучении управляющих команд, выполняет функции проектного офиса. Основными</a:t>
            </a:r>
            <a:r>
              <a:rPr lang="ru-RU" sz="850" baseline="0" dirty="0" smtClean="0"/>
              <a:t> критериями являются отнесение моногорода к 1 категории и одобрение </a:t>
            </a:r>
            <a:r>
              <a:rPr lang="ru-RU" sz="850" dirty="0" smtClean="0"/>
              <a:t>Рабочей группы по модернизации моногородов.</a:t>
            </a:r>
          </a:p>
          <a:p>
            <a:pPr lvl="0" defTabSz="1279372">
              <a:defRPr/>
            </a:pPr>
            <a:r>
              <a:rPr lang="ru-RU" sz="850" dirty="0" smtClean="0"/>
              <a:t>На территории моногорода может быть создана </a:t>
            </a:r>
            <a:r>
              <a:rPr lang="ru-RU" altLang="ru-RU" sz="850" b="1" dirty="0" smtClean="0">
                <a:latin typeface="Calibri" pitchFamily="34" charset="0"/>
              </a:rPr>
              <a:t>территория опережающего социально-экономического развития.</a:t>
            </a:r>
            <a:r>
              <a:rPr lang="ru-RU" altLang="ru-RU" sz="850" b="1" baseline="0" dirty="0" smtClean="0">
                <a:latin typeface="Calibri" pitchFamily="34" charset="0"/>
              </a:rPr>
              <a:t> </a:t>
            </a:r>
            <a:r>
              <a:rPr lang="ru-RU" altLang="ru-RU" sz="850" b="0" baseline="0" dirty="0" smtClean="0">
                <a:latin typeface="Calibri" pitchFamily="34" charset="0"/>
              </a:rPr>
              <a:t>Резидентам ТОР предоставляются налоговые преференции:</a:t>
            </a:r>
          </a:p>
          <a:p>
            <a:pPr algn="just">
              <a:buClr>
                <a:srgbClr val="265A99"/>
              </a:buClr>
              <a:buFontTx/>
              <a:buChar char="-"/>
            </a:pPr>
            <a:r>
              <a:rPr lang="ru-RU" sz="850" b="0" dirty="0" smtClean="0">
                <a:latin typeface="Calibri" pitchFamily="34" charset="0"/>
              </a:rPr>
              <a:t>пониженная ставка по налогу на прибыль (</a:t>
            </a:r>
            <a:r>
              <a:rPr lang="ru-RU" sz="850" b="1" dirty="0" smtClean="0">
                <a:latin typeface="Calibri" pitchFamily="34" charset="0"/>
              </a:rPr>
              <a:t>ФБ: </a:t>
            </a:r>
            <a:r>
              <a:rPr lang="ru-RU" sz="850" dirty="0" smtClean="0">
                <a:latin typeface="Calibri" pitchFamily="34" charset="0"/>
              </a:rPr>
              <a:t>0% ставка налога в течение 10 лет,</a:t>
            </a:r>
            <a:r>
              <a:rPr lang="ru-RU" sz="850" baseline="0" dirty="0" smtClean="0">
                <a:latin typeface="Calibri" pitchFamily="34" charset="0"/>
              </a:rPr>
              <a:t> </a:t>
            </a:r>
            <a:r>
              <a:rPr lang="ru-RU" altLang="ru-RU" sz="850" b="1" dirty="0" smtClean="0">
                <a:latin typeface="Calibri" pitchFamily="34" charset="0"/>
              </a:rPr>
              <a:t>ОБ:</a:t>
            </a:r>
            <a:r>
              <a:rPr lang="ru-RU" sz="850" b="1" dirty="0" smtClean="0">
                <a:latin typeface="Calibri" pitchFamily="34" charset="0"/>
              </a:rPr>
              <a:t> </a:t>
            </a:r>
            <a:r>
              <a:rPr lang="ru-RU" sz="850" dirty="0" smtClean="0">
                <a:latin typeface="Calibri" pitchFamily="34" charset="0"/>
              </a:rPr>
              <a:t>0% ставка налога на первые 5 лет, 10% - на следующих 5 лет)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5A99"/>
              </a:buClr>
              <a:buSzTx/>
              <a:buFontTx/>
              <a:buChar char="-"/>
              <a:tabLst/>
              <a:defRPr/>
            </a:pPr>
            <a:r>
              <a:rPr lang="ru-RU" altLang="ru-RU" sz="850" baseline="0" dirty="0" smtClean="0">
                <a:latin typeface="Calibri" pitchFamily="34" charset="0"/>
              </a:rPr>
              <a:t> </a:t>
            </a:r>
            <a:r>
              <a:rPr lang="ru-RU" sz="850" b="0" dirty="0" smtClean="0"/>
              <a:t>снижение размера страховых взносов с 34% до 7,6% в течение 10 лет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5A99"/>
              </a:buClr>
              <a:buSzTx/>
              <a:buFontTx/>
              <a:buChar char="-"/>
              <a:tabLst/>
              <a:defRPr/>
            </a:pPr>
            <a:r>
              <a:rPr lang="ru-RU" sz="850" b="1" dirty="0" smtClean="0">
                <a:latin typeface="Calibri" pitchFamily="34" charset="0"/>
              </a:rPr>
              <a:t> </a:t>
            </a:r>
            <a:r>
              <a:rPr lang="ru-RU" sz="850" b="0" dirty="0" smtClean="0">
                <a:latin typeface="Calibri" pitchFamily="34" charset="0"/>
              </a:rPr>
              <a:t>0% ставки по налогам на землю и имущество</a:t>
            </a:r>
          </a:p>
          <a:p>
            <a:pPr>
              <a:buFontTx/>
              <a:buChar char="-"/>
            </a:pPr>
            <a:r>
              <a:rPr lang="ru-RU" sz="850" b="0" dirty="0" smtClean="0">
                <a:latin typeface="Calibri" pitchFamily="34" charset="0"/>
              </a:rPr>
              <a:t>льготный коэффициент при расчете ставки по НДПИ (</a:t>
            </a:r>
            <a:r>
              <a:rPr lang="ru-RU" sz="850" dirty="0" smtClean="0"/>
              <a:t>0 до начала применения резидентом льготной налоговой ставки по налогу на прибыль - в течении 2 лет,</a:t>
            </a:r>
            <a:r>
              <a:rPr lang="ru-RU" sz="850" baseline="0" dirty="0" smtClean="0"/>
              <a:t> </a:t>
            </a:r>
            <a:r>
              <a:rPr lang="ru-RU" sz="850" dirty="0" smtClean="0"/>
              <a:t>0,2  -  в течение следующих 2 лет и т.д.</a:t>
            </a:r>
            <a:r>
              <a:rPr lang="ru-RU" sz="850" b="0" dirty="0" smtClean="0">
                <a:latin typeface="Calibri" pitchFamily="34" charset="0"/>
              </a:rPr>
              <a:t>).</a:t>
            </a:r>
          </a:p>
          <a:p>
            <a:pPr>
              <a:buFontTx/>
              <a:buNone/>
            </a:pPr>
            <a:endParaRPr lang="ru-RU" sz="850" b="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ru-RU" sz="850" b="0" dirty="0" smtClean="0">
                <a:latin typeface="Calibri" pitchFamily="34" charset="0"/>
              </a:rPr>
              <a:t>Еще одним из механизмов поддержки является </a:t>
            </a:r>
            <a:r>
              <a:rPr lang="ru-RU" sz="850" b="1" dirty="0" smtClean="0">
                <a:latin typeface="Calibri" pitchFamily="34" charset="0"/>
              </a:rPr>
              <a:t>создание индустриальных парков. </a:t>
            </a:r>
            <a:r>
              <a:rPr lang="ru-RU" sz="850" b="0" dirty="0" smtClean="0">
                <a:latin typeface="Calibri" pitchFamily="34" charset="0"/>
              </a:rPr>
              <a:t>На федеральном уровне для резидентов парка предусмотрена </a:t>
            </a:r>
            <a:r>
              <a:rPr lang="ru-RU" sz="850" dirty="0" smtClean="0"/>
              <a:t>компенсация части затрат на уплату процентов по кредитам на капительное строительство объектов инфраструктуры и промышленности. В настоящее время региональным законодательством резидентам парка предусмотрены налоговые преференции (</a:t>
            </a:r>
            <a:r>
              <a:rPr lang="ru-RU" sz="850" i="0" dirty="0" smtClean="0"/>
              <a:t>пониженная ставка по налогу на прибыль – 13,5%,</a:t>
            </a:r>
            <a:r>
              <a:rPr lang="ru-RU" sz="850" i="0" baseline="0" dirty="0" smtClean="0"/>
              <a:t> </a:t>
            </a:r>
            <a:r>
              <a:rPr lang="ru-RU" sz="850" i="0" dirty="0" smtClean="0"/>
              <a:t>пониженная налоговая ставка по УСН</a:t>
            </a:r>
            <a:r>
              <a:rPr lang="ru-RU" sz="850" i="0" baseline="0" dirty="0" smtClean="0"/>
              <a:t> </a:t>
            </a:r>
            <a:r>
              <a:rPr lang="ru-RU" sz="850" i="0" dirty="0" smtClean="0"/>
              <a:t>– 5%, 0% ставки по налогам на землю и имущество).</a:t>
            </a:r>
            <a:endParaRPr lang="ru-RU" sz="850" dirty="0" smtClean="0"/>
          </a:p>
          <a:p>
            <a:pPr>
              <a:buFontTx/>
              <a:buNone/>
            </a:pPr>
            <a:endParaRPr lang="ru-RU" sz="850" b="1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ru-RU" altLang="ru-RU" sz="850" b="0" dirty="0" smtClean="0">
                <a:latin typeface="Calibri" pitchFamily="34" charset="0"/>
              </a:rPr>
              <a:t>На</a:t>
            </a:r>
            <a:r>
              <a:rPr lang="ru-RU" altLang="ru-RU" sz="850" b="0" baseline="0" dirty="0" smtClean="0">
                <a:latin typeface="Calibri" pitchFamily="34" charset="0"/>
              </a:rPr>
              <a:t> федеральном и региональном уровне также реализуются меры поддержки </a:t>
            </a:r>
            <a:r>
              <a:rPr lang="ru-RU" altLang="ru-RU" sz="850" b="1" baseline="0" dirty="0" smtClean="0">
                <a:latin typeface="Calibri" pitchFamily="34" charset="0"/>
              </a:rPr>
              <a:t>промышленных инвестиционных проектов</a:t>
            </a:r>
            <a:r>
              <a:rPr lang="ru-RU" altLang="ru-RU" sz="850" b="0" baseline="0" dirty="0" smtClean="0">
                <a:latin typeface="Calibri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altLang="ru-RU" sz="850" b="0" baseline="0" dirty="0" smtClean="0">
                <a:latin typeface="Calibri" pitchFamily="34" charset="0"/>
              </a:rPr>
              <a:t>возмещение затрат </a:t>
            </a:r>
            <a:r>
              <a:rPr lang="ru-RU" sz="850" b="0" spc="-30" dirty="0" smtClean="0">
                <a:cs typeface="Arial" charset="0"/>
              </a:rPr>
              <a:t>уплату процентов по кредитам (лизинговым платежам)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850" b="0" dirty="0" smtClean="0"/>
              <a:t>госгарантии под кредиты для реализации </a:t>
            </a:r>
            <a:r>
              <a:rPr lang="ru-RU" sz="850" b="0" dirty="0" err="1" smtClean="0"/>
              <a:t>инвестпроектов</a:t>
            </a:r>
            <a:r>
              <a:rPr lang="ru-RU" sz="850" b="0" dirty="0" smtClean="0"/>
              <a:t>, в т.ч. на основе проектного финансирования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850" b="0" dirty="0" smtClean="0"/>
              <a:t>финансирование </a:t>
            </a:r>
            <a:r>
              <a:rPr lang="ru-RU" sz="850" b="0" dirty="0" err="1" smtClean="0"/>
              <a:t>инвестпроектов</a:t>
            </a:r>
            <a:r>
              <a:rPr lang="ru-RU" sz="850" b="0" dirty="0" smtClean="0"/>
              <a:t> за счет средств </a:t>
            </a:r>
            <a:r>
              <a:rPr lang="ru-RU" altLang="ru-RU" sz="850" b="1" dirty="0" smtClean="0">
                <a:latin typeface="Calibri" pitchFamily="34" charset="0"/>
              </a:rPr>
              <a:t>Фонда развития Дальнего Востока и Байкальского региона</a:t>
            </a:r>
            <a:endParaRPr lang="ru-RU" sz="85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altLang="ru-RU" sz="850" dirty="0" smtClean="0">
                <a:latin typeface="Calibri" pitchFamily="34" charset="0"/>
              </a:rPr>
              <a:t>целевые займы по ставке 5% сроком до 7 лет в объеме от 50 до 700 млн. руб. - </a:t>
            </a:r>
            <a:r>
              <a:rPr lang="ru-RU" altLang="ru-RU" sz="850" b="1" dirty="0" smtClean="0">
                <a:latin typeface="Calibri" pitchFamily="34" charset="0"/>
              </a:rPr>
              <a:t>Фонд развития промышленности</a:t>
            </a:r>
            <a:endParaRPr lang="ru-RU" sz="85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altLang="ru-RU" sz="850" b="1" dirty="0" smtClean="0">
                <a:latin typeface="Calibri" pitchFamily="34" charset="0"/>
              </a:rPr>
              <a:t> </a:t>
            </a:r>
            <a:r>
              <a:rPr lang="ru-RU" altLang="ru-RU" sz="850" b="0" dirty="0" smtClean="0">
                <a:latin typeface="Calibri" pitchFamily="34" charset="0"/>
              </a:rPr>
              <a:t>участие в реализации проектов </a:t>
            </a:r>
            <a:r>
              <a:rPr lang="ru-RU" altLang="ru-RU" sz="850" b="1" dirty="0" smtClean="0">
                <a:latin typeface="Calibri" pitchFamily="34" charset="0"/>
              </a:rPr>
              <a:t>Российский Фонд прямых инвестиций</a:t>
            </a:r>
            <a:endParaRPr lang="ru-RU" sz="850" b="1" dirty="0" smtClean="0"/>
          </a:p>
          <a:p>
            <a:pPr>
              <a:buFontTx/>
              <a:buChar char="-"/>
            </a:pPr>
            <a:r>
              <a:rPr lang="ru-RU" altLang="ru-RU" sz="850" b="0" dirty="0" smtClean="0">
                <a:latin typeface="Calibri" pitchFamily="34" charset="0"/>
              </a:rPr>
              <a:t>налоговые</a:t>
            </a:r>
            <a:r>
              <a:rPr lang="ru-RU" altLang="ru-RU" sz="850" b="0" baseline="0" dirty="0" smtClean="0">
                <a:latin typeface="Calibri" pitchFamily="34" charset="0"/>
              </a:rPr>
              <a:t> преференции: пониженные ставки по налогам на прибыль и на имущество организаций</a:t>
            </a:r>
          </a:p>
          <a:p>
            <a:pPr algn="just"/>
            <a:r>
              <a:rPr lang="ru-RU" altLang="ru-RU" sz="850" b="0" dirty="0" smtClean="0">
                <a:latin typeface="Calibri" pitchFamily="34" charset="0"/>
              </a:rPr>
              <a:t>Также налоговые преференции получают резиденты</a:t>
            </a:r>
            <a:r>
              <a:rPr lang="ru-RU" altLang="ru-RU" sz="850" b="0" baseline="0" dirty="0" smtClean="0">
                <a:latin typeface="Calibri" pitchFamily="34" charset="0"/>
              </a:rPr>
              <a:t> </a:t>
            </a:r>
            <a:r>
              <a:rPr lang="ru-RU" altLang="ru-RU" sz="850" b="1" baseline="0" dirty="0" smtClean="0">
                <a:latin typeface="Calibri" pitchFamily="34" charset="0"/>
              </a:rPr>
              <a:t>особых экономических зон</a:t>
            </a:r>
            <a:r>
              <a:rPr lang="ru-RU" altLang="ru-RU" sz="850" b="0" baseline="0" dirty="0" smtClean="0">
                <a:latin typeface="Calibri" pitchFamily="34" charset="0"/>
              </a:rPr>
              <a:t> (</a:t>
            </a:r>
            <a:r>
              <a:rPr lang="ru-RU" sz="850" b="0" dirty="0" smtClean="0">
                <a:latin typeface="Calibri" pitchFamily="34" charset="0"/>
              </a:rPr>
              <a:t>0% ставки по налогу имущество в течение 10 лет,</a:t>
            </a:r>
            <a:r>
              <a:rPr lang="ru-RU" sz="850" b="0" baseline="0" dirty="0" smtClean="0">
                <a:latin typeface="Calibri" pitchFamily="34" charset="0"/>
              </a:rPr>
              <a:t> </a:t>
            </a:r>
            <a:r>
              <a:rPr lang="ru-RU" sz="850" b="0" dirty="0" smtClean="0">
                <a:latin typeface="Calibri" pitchFamily="34" charset="0"/>
              </a:rPr>
              <a:t>0% ставки по земельному налогу в течение 5 лет,</a:t>
            </a:r>
            <a:r>
              <a:rPr lang="ru-RU" sz="850" b="0" baseline="0" dirty="0" smtClean="0">
                <a:latin typeface="Calibri" pitchFamily="34" charset="0"/>
              </a:rPr>
              <a:t> </a:t>
            </a:r>
            <a:r>
              <a:rPr lang="ru-RU" sz="850" b="0" dirty="0" smtClean="0">
                <a:latin typeface="Calibri" pitchFamily="34" charset="0"/>
              </a:rPr>
              <a:t>пониженная ставка по налогу на прибыль – 13,5%</a:t>
            </a:r>
            <a:r>
              <a:rPr lang="ru-RU" altLang="ru-RU" sz="850" b="0" baseline="0" dirty="0" smtClean="0">
                <a:latin typeface="Calibri" pitchFamily="34" charset="0"/>
              </a:rPr>
              <a:t>).</a:t>
            </a:r>
          </a:p>
          <a:p>
            <a:pPr algn="just"/>
            <a:endParaRPr lang="ru-RU" altLang="ru-RU" sz="850" b="0" baseline="0" dirty="0" smtClean="0">
              <a:latin typeface="Calibri" pitchFamily="34" charset="0"/>
            </a:endParaRPr>
          </a:p>
          <a:p>
            <a:pPr algn="just"/>
            <a:r>
              <a:rPr lang="ru-RU" altLang="ru-RU" sz="850" b="0" baseline="0" dirty="0" smtClean="0">
                <a:latin typeface="Calibri" pitchFamily="34" charset="0"/>
              </a:rPr>
              <a:t>Одним из приоритетных направлений является оказание содействия развитию сельского хозяйства. </a:t>
            </a:r>
            <a:r>
              <a:rPr lang="ru-RU" altLang="ru-RU" sz="850" b="0" baseline="0" dirty="0" err="1" smtClean="0">
                <a:latin typeface="Calibri" pitchFamily="34" charset="0"/>
              </a:rPr>
              <a:t>Сельхозтоваропроизводители</a:t>
            </a:r>
            <a:r>
              <a:rPr lang="ru-RU" altLang="ru-RU" sz="850" b="0" baseline="0" dirty="0" smtClean="0">
                <a:latin typeface="Calibri" pitchFamily="34" charset="0"/>
              </a:rPr>
              <a:t> получают субсидии для возмещения затрат на приобретение оборудования и осуществление производственной деятельности, </a:t>
            </a:r>
            <a:r>
              <a:rPr lang="ru-RU" sz="850" dirty="0" smtClean="0">
                <a:latin typeface="Calibri" pitchFamily="34" charset="0"/>
              </a:rPr>
              <a:t>государственных гарантий под кредиты , гранты на развитие, налоговые преференции.</a:t>
            </a:r>
            <a:endParaRPr lang="ru-RU" altLang="ru-RU" sz="850" b="0" baseline="0" dirty="0" smtClean="0">
              <a:latin typeface="Calibri" pitchFamily="34" charset="0"/>
            </a:endParaRPr>
          </a:p>
          <a:p>
            <a:pPr algn="just"/>
            <a:endParaRPr lang="ru-RU" altLang="ru-RU" sz="850" b="0" i="0" baseline="0" dirty="0" smtClean="0">
              <a:latin typeface="Calibri" pitchFamily="34" charset="0"/>
            </a:endParaRPr>
          </a:p>
          <a:p>
            <a:pPr algn="just"/>
            <a:r>
              <a:rPr lang="ru-RU" altLang="ru-RU" sz="850" b="0" i="0" baseline="0" dirty="0" smtClean="0">
                <a:latin typeface="Calibri" pitchFamily="34" charset="0"/>
              </a:rPr>
              <a:t>Для повышения инвестиционной привлекательности региона необходимо обеспечение </a:t>
            </a:r>
            <a:r>
              <a:rPr lang="ru-RU" altLang="ru-RU" sz="850" b="0" i="0" baseline="0" dirty="0" err="1" smtClean="0">
                <a:latin typeface="Calibri" pitchFamily="34" charset="0"/>
              </a:rPr>
              <a:t>инвестплощадок</a:t>
            </a:r>
            <a:r>
              <a:rPr lang="ru-RU" altLang="ru-RU" sz="850" b="0" i="0" baseline="0" dirty="0" smtClean="0">
                <a:latin typeface="Calibri" pitchFamily="34" charset="0"/>
              </a:rPr>
              <a:t> коммунальной, энергетической и транспортной инфраструктурой.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50" b="0" i="0" dirty="0" smtClean="0"/>
              <a:t>Содействие</a:t>
            </a:r>
            <a:r>
              <a:rPr lang="ru-RU" sz="850" b="0" i="0" baseline="0" dirty="0" smtClean="0"/>
              <a:t> в строительстве (реконструкции) инфраструктуры оказывают: </a:t>
            </a:r>
            <a:r>
              <a:rPr lang="ru-RU" altLang="ru-RU" sz="850" b="1" dirty="0" smtClean="0">
                <a:latin typeface="Calibri" pitchFamily="34" charset="0"/>
              </a:rPr>
              <a:t>Фонд развития Дальнего Востока и Байкальского региона, Фонд развития моногородов и Фонд содействия реформированию ЖКХ.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50" b="1" dirty="0" smtClean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50" b="0" i="0" dirty="0" smtClean="0"/>
          </a:p>
          <a:p>
            <a:pPr>
              <a:buFontTx/>
              <a:buNone/>
            </a:pPr>
            <a:endParaRPr lang="ru-RU" altLang="ru-RU" sz="850" b="0" dirty="0" smtClean="0">
              <a:latin typeface="Calibri" pitchFamily="34" charset="0"/>
            </a:endParaRPr>
          </a:p>
          <a:p>
            <a:pPr>
              <a:buFontTx/>
              <a:buNone/>
            </a:pPr>
            <a:endParaRPr lang="ru-RU" altLang="ru-RU" sz="850" b="0" dirty="0" smtClean="0">
              <a:latin typeface="Calibri" pitchFamily="34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5A99"/>
              </a:buClr>
              <a:buSzTx/>
              <a:buFontTx/>
              <a:buChar char="-"/>
              <a:tabLst/>
              <a:defRPr/>
            </a:pPr>
            <a:endParaRPr lang="ru-RU" sz="850" b="0" dirty="0" smtClean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5A99"/>
              </a:buClr>
              <a:buSzTx/>
              <a:buFontTx/>
              <a:buChar char="-"/>
              <a:tabLst/>
              <a:defRPr/>
            </a:pPr>
            <a:endParaRPr lang="ru-RU" sz="850" b="0" dirty="0" smtClean="0"/>
          </a:p>
          <a:p>
            <a:pPr algn="just">
              <a:buClr>
                <a:srgbClr val="265A99"/>
              </a:buClr>
              <a:buFontTx/>
              <a:buChar char="-"/>
            </a:pPr>
            <a:endParaRPr lang="ru-RU" altLang="ru-RU" sz="850" dirty="0" smtClean="0">
              <a:latin typeface="Calibri" pitchFamily="34" charset="0"/>
            </a:endParaRPr>
          </a:p>
          <a:p>
            <a:pPr marL="0" marR="0" lvl="0" indent="0" algn="l" defTabSz="12793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850" b="0" dirty="0" smtClean="0">
              <a:latin typeface="Calibri" pitchFamily="34" charset="0"/>
            </a:endParaRPr>
          </a:p>
          <a:p>
            <a:pPr lvl="0" defTabSz="1279372">
              <a:defRPr/>
            </a:pPr>
            <a:endParaRPr lang="ru-RU" sz="850" b="0" dirty="0" smtClean="0">
              <a:solidFill>
                <a:prstClr val="black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50" b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5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98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770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92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567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023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652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45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349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092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333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763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516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0B49-01F8-4D61-A003-290B2008D800}" type="datetimeFigureOut">
              <a:rPr lang="ru-RU" smtClean="0"/>
              <a:pPr/>
              <a:t>14.04.2016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76A4-6CFC-4BCF-B9FC-F9DA39035D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728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Прямая соединительная линия 83"/>
          <p:cNvCxnSpPr/>
          <p:nvPr/>
        </p:nvCxnSpPr>
        <p:spPr>
          <a:xfrm flipH="1">
            <a:off x="6024561" y="1906587"/>
            <a:ext cx="389070" cy="188913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7143883" y="1885950"/>
            <a:ext cx="285617" cy="27622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>
            <a:endCxn id="145" idx="5"/>
          </p:cNvCxnSpPr>
          <p:nvPr/>
        </p:nvCxnSpPr>
        <p:spPr>
          <a:xfrm flipH="1" flipV="1">
            <a:off x="2439691" y="5452863"/>
            <a:ext cx="393997" cy="138312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>
            <a:stCxn id="145" idx="3"/>
          </p:cNvCxnSpPr>
          <p:nvPr/>
        </p:nvCxnSpPr>
        <p:spPr>
          <a:xfrm flipH="1">
            <a:off x="1476375" y="5452863"/>
            <a:ext cx="325718" cy="138312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2143120" y="5529277"/>
            <a:ext cx="0" cy="18000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endCxn id="145" idx="7"/>
          </p:cNvCxnSpPr>
          <p:nvPr/>
        </p:nvCxnSpPr>
        <p:spPr>
          <a:xfrm flipH="1">
            <a:off x="2439691" y="4800600"/>
            <a:ext cx="313034" cy="252641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 24"/>
          <p:cNvSpPr/>
          <p:nvPr/>
        </p:nvSpPr>
        <p:spPr>
          <a:xfrm>
            <a:off x="5219700" y="61916"/>
            <a:ext cx="3924300" cy="288925"/>
          </a:xfrm>
          <a:prstGeom prst="parallelogram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r">
              <a:defRPr/>
            </a:pPr>
            <a:endParaRPr lang="ru-RU" dirty="0"/>
          </a:p>
        </p:txBody>
      </p:sp>
      <p:sp>
        <p:nvSpPr>
          <p:cNvPr id="30" name="Параллелограмм 29"/>
          <p:cNvSpPr/>
          <p:nvPr/>
        </p:nvSpPr>
        <p:spPr>
          <a:xfrm>
            <a:off x="1368425" y="71441"/>
            <a:ext cx="3924300" cy="288925"/>
          </a:xfrm>
          <a:prstGeom prst="parallelogram">
            <a:avLst/>
          </a:prstGeom>
          <a:solidFill>
            <a:schemeClr val="tx2">
              <a:lumMod val="20000"/>
              <a:lumOff val="80000"/>
              <a:alpha val="6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169603" y="65903"/>
            <a:ext cx="5641366" cy="312145"/>
          </a:xfrm>
          <a:prstGeom prst="rect">
            <a:avLst/>
          </a:prstGeom>
          <a:noFill/>
        </p:spPr>
        <p:txBody>
          <a:bodyPr wrap="square" lIns="91411" tIns="45706" rIns="91411" bIns="45706" anchor="b">
            <a:spAutoFit/>
          </a:bodyPr>
          <a:lstStyle/>
          <a:p>
            <a:pPr algn="r">
              <a:defRPr/>
            </a:pPr>
            <a:r>
              <a:rPr lang="ru-RU" sz="1400" b="1" dirty="0" smtClean="0"/>
              <a:t>МУЛЬТИИНСТРУМЕНТАЛЬНЫЕ  МЕРЫ ПОДДЕРЖКИ</a:t>
            </a:r>
            <a:endParaRPr lang="ru-RU" sz="14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5009" y="3376076"/>
            <a:ext cx="8785225" cy="0"/>
          </a:xfrm>
          <a:prstGeom prst="line">
            <a:avLst/>
          </a:prstGeom>
          <a:ln w="158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902435" y="558801"/>
            <a:ext cx="338150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химия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1289775" y="558800"/>
            <a:ext cx="419100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переработка нефти и газа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1746977" y="558800"/>
            <a:ext cx="419100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машиностроение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207353" y="558800"/>
            <a:ext cx="322282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металлургия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2569305" y="558800"/>
            <a:ext cx="360380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пищевая и легкая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2967786" y="557213"/>
            <a:ext cx="469900" cy="20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жилищное строительство</a:t>
            </a: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877033" y="538162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1253261" y="528637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1727925" y="519112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2185127" y="528637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550253" y="538162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2950307" y="557212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3453546" y="547687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7547109" y="1606031"/>
            <a:ext cx="1282699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3B89"/>
              </a:buClr>
            </a:pPr>
            <a:r>
              <a:rPr lang="ru-RU" sz="600" dirty="0" smtClean="0">
                <a:solidFill>
                  <a:schemeClr val="bg1"/>
                </a:solidFill>
              </a:rPr>
              <a:t>предоставление поручительства по кредиту, гарантии, </a:t>
            </a:r>
            <a:r>
              <a:rPr lang="ru-RU" sz="600" b="1" dirty="0" smtClean="0">
                <a:solidFill>
                  <a:schemeClr val="bg1"/>
                </a:solidFill>
              </a:rPr>
              <a:t>до 70% от суммы, не более 42 млн. руб.</a:t>
            </a:r>
            <a:endParaRPr lang="ru-RU" sz="600" dirty="0" smtClean="0">
              <a:solidFill>
                <a:schemeClr val="bg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105525" y="2217221"/>
            <a:ext cx="1166811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Ins="0">
            <a:spAutoFit/>
          </a:bodyPr>
          <a:lstStyle/>
          <a:p>
            <a:pPr lvl="0">
              <a:buClr>
                <a:srgbClr val="003B89"/>
              </a:buClr>
            </a:pPr>
            <a:r>
              <a:rPr lang="ru-RU" sz="600" dirty="0" smtClean="0">
                <a:solidFill>
                  <a:schemeClr val="bg1"/>
                </a:solidFill>
              </a:rPr>
              <a:t>создание инновационных проектов, </a:t>
            </a:r>
            <a:r>
              <a:rPr lang="ru-RU" sz="600" b="1" dirty="0" smtClean="0">
                <a:solidFill>
                  <a:schemeClr val="bg1"/>
                </a:solidFill>
              </a:rPr>
              <a:t>до 6 млн. руб. (</a:t>
            </a:r>
            <a:r>
              <a:rPr lang="ru-RU" sz="600" dirty="0" smtClean="0">
                <a:solidFill>
                  <a:schemeClr val="bg1"/>
                </a:solidFill>
              </a:rPr>
              <a:t>Фонд содействия инновациям)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350134" y="621783"/>
            <a:ext cx="132714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3B89"/>
              </a:buClr>
            </a:pPr>
            <a:r>
              <a:rPr lang="ru-RU" sz="600" dirty="0" smtClean="0">
                <a:solidFill>
                  <a:schemeClr val="bg1"/>
                </a:solidFill>
              </a:rPr>
              <a:t>возмещение  части затрат на приобретение производственного оборудования, </a:t>
            </a:r>
            <a:r>
              <a:rPr lang="ru-RU" sz="600" b="1" dirty="0" smtClean="0">
                <a:solidFill>
                  <a:schemeClr val="bg1"/>
                </a:solidFill>
              </a:rPr>
              <a:t>до 50% от затрат, не более 3 млн. руб.</a:t>
            </a:r>
            <a:endParaRPr lang="ru-RU" sz="600" kern="0" dirty="0" smtClean="0">
              <a:solidFill>
                <a:schemeClr val="bg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7418526" y="2038350"/>
            <a:ext cx="1225417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3B89"/>
              </a:buClr>
            </a:pPr>
            <a:r>
              <a:rPr lang="ru-RU" sz="600" dirty="0" smtClean="0">
                <a:solidFill>
                  <a:schemeClr val="bg1"/>
                </a:solidFill>
              </a:rPr>
              <a:t>развитие инновационных проектов, </a:t>
            </a:r>
            <a:r>
              <a:rPr lang="ru-RU" sz="600" b="1" dirty="0" smtClean="0">
                <a:solidFill>
                  <a:schemeClr val="bg1"/>
                </a:solidFill>
              </a:rPr>
              <a:t>до 15 млн. руб</a:t>
            </a:r>
            <a:r>
              <a:rPr lang="ru-RU" sz="600" dirty="0" smtClean="0">
                <a:solidFill>
                  <a:schemeClr val="bg1"/>
                </a:solidFill>
              </a:rPr>
              <a:t>., </a:t>
            </a:r>
            <a:r>
              <a:rPr lang="ru-RU" sz="600" dirty="0" err="1" smtClean="0">
                <a:solidFill>
                  <a:schemeClr val="bg1"/>
                </a:solidFill>
              </a:rPr>
              <a:t>софинансирование</a:t>
            </a:r>
            <a:r>
              <a:rPr lang="ru-RU" sz="600" dirty="0" smtClean="0">
                <a:solidFill>
                  <a:schemeClr val="bg1"/>
                </a:solidFill>
              </a:rPr>
              <a:t>  за счет собственных средств – 50% </a:t>
            </a:r>
            <a:r>
              <a:rPr lang="ru-RU" sz="600" b="1" dirty="0" smtClean="0">
                <a:solidFill>
                  <a:schemeClr val="bg1"/>
                </a:solidFill>
              </a:rPr>
              <a:t>(</a:t>
            </a:r>
            <a:r>
              <a:rPr lang="ru-RU" sz="600" dirty="0" smtClean="0">
                <a:solidFill>
                  <a:schemeClr val="bg1"/>
                </a:solidFill>
              </a:rPr>
              <a:t>Фонд содействия инновациям)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4934083" y="699581"/>
            <a:ext cx="114763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3B89"/>
              </a:buClr>
            </a:pPr>
            <a:r>
              <a:rPr lang="ru-RU" sz="600" dirty="0" smtClean="0">
                <a:solidFill>
                  <a:schemeClr val="bg1"/>
                </a:solidFill>
              </a:rPr>
              <a:t>приоритетное право на приобретение арендуемого имущества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4667382" y="1217099"/>
            <a:ext cx="137622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600" dirty="0" smtClean="0">
                <a:solidFill>
                  <a:schemeClr val="bg1"/>
                </a:solidFill>
              </a:rPr>
              <a:t>льготная дифференцированная налоговая ставка УСН 5% и 7,5%, 0% для впервые зарегистрированных ИП после  1 января 2016г.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691039" y="360363"/>
            <a:ext cx="4219574" cy="230820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 defTabSz="1279372" eaLnBrk="1" hangingPunct="1">
              <a:defRPr/>
            </a:pPr>
            <a:r>
              <a:rPr lang="ru-RU" altLang="ru-RU" sz="9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charset="0"/>
              </a:rPr>
              <a:t>СУБЪЕКТЫ МАЛОГО И СРЕДНЕГО ПРЕДПРИНИМАТЕЛЬСТВА</a:t>
            </a:r>
            <a:endParaRPr lang="ru-RU" altLang="ru-RU" sz="900" b="1" dirty="0">
              <a:solidFill>
                <a:srgbClr val="4F81BD">
                  <a:lumMod val="50000"/>
                </a:srgbClr>
              </a:solidFill>
              <a:latin typeface="+mn-lt"/>
              <a:cs typeface="Arial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68245" y="332691"/>
            <a:ext cx="4029076" cy="230820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 defTabSz="1279372" eaLnBrk="1" hangingPunct="1">
              <a:defRPr/>
            </a:pPr>
            <a:r>
              <a:rPr lang="ru-RU" altLang="ru-RU" sz="9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charset="0"/>
              </a:rPr>
              <a:t>ПРОМЫШЛЕННЫЕ ИНВЕСТПРОЕКТЫ </a:t>
            </a:r>
            <a:endParaRPr lang="ru-RU" altLang="ru-RU" sz="900" b="1" dirty="0">
              <a:solidFill>
                <a:srgbClr val="4F81BD">
                  <a:lumMod val="50000"/>
                </a:srgbClr>
              </a:solidFill>
              <a:latin typeface="+mn-lt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897439" y="2586036"/>
            <a:ext cx="3400424" cy="230820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 defTabSz="1279372" eaLnBrk="1" hangingPunct="1">
              <a:defRPr/>
            </a:pPr>
            <a:r>
              <a:rPr lang="ru-RU" altLang="ru-RU" sz="9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charset="0"/>
              </a:rPr>
              <a:t>МОНОГОРОДА</a:t>
            </a:r>
            <a:endParaRPr lang="ru-RU" altLang="ru-RU" sz="600" dirty="0">
              <a:solidFill>
                <a:schemeClr val="bg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18221" y="808356"/>
            <a:ext cx="7620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" b="1" spc="-3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возмещение затрат на уплату процентов по кредитам (лизинговым платежам)</a:t>
            </a:r>
            <a:endParaRPr lang="ru-RU" sz="600" b="1" spc="-30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3474183" y="558800"/>
            <a:ext cx="236551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связь</a:t>
            </a:r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4266360" y="542924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118221" y="1205231"/>
            <a:ext cx="76200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chemeClr val="accent4">
                    <a:lumMod val="75000"/>
                  </a:schemeClr>
                </a:solidFill>
              </a:rPr>
              <a:t>госгарантии под кредиты для реализации </a:t>
            </a:r>
            <a:r>
              <a:rPr lang="ru-RU" sz="600" b="1" dirty="0" err="1" smtClean="0">
                <a:solidFill>
                  <a:schemeClr val="accent4">
                    <a:lumMod val="75000"/>
                  </a:schemeClr>
                </a:solidFill>
              </a:rPr>
              <a:t>инвестпроектов</a:t>
            </a:r>
            <a:r>
              <a:rPr lang="ru-RU" sz="600" b="1" dirty="0" smtClean="0">
                <a:solidFill>
                  <a:schemeClr val="accent4">
                    <a:lumMod val="75000"/>
                  </a:schemeClr>
                </a:solidFill>
              </a:rPr>
              <a:t>, в т.ч. на основе проектного финансирования</a:t>
            </a:r>
            <a:endParaRPr lang="ru-RU" sz="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24571" y="1802128"/>
            <a:ext cx="71914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ru-RU" sz="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Фонд развития Дальнего Востока и Байкальского региона</a:t>
            </a:r>
            <a:endParaRPr lang="ru-RU" sz="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13460" y="2476820"/>
            <a:ext cx="7620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ru-RU" sz="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Российский Фонд прямых инвестиций</a:t>
            </a:r>
            <a:endParaRPr lang="ru-RU" sz="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19808" y="2241869"/>
            <a:ext cx="7620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ru-RU" sz="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Фонд развития промышленности</a:t>
            </a:r>
            <a:endParaRPr lang="ru-RU" sz="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19810" y="2722882"/>
            <a:ext cx="68897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возмещение затрат на приобретение самолетов, троллейбусов, трамваев </a:t>
            </a:r>
            <a:endParaRPr lang="ru-RU" sz="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937138" y="4256082"/>
            <a:ext cx="3400424" cy="230820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 defTabSz="1279372" eaLnBrk="1" hangingPunct="1">
              <a:defRPr/>
            </a:pPr>
            <a:r>
              <a:rPr lang="ru-RU" altLang="ru-RU" sz="9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charset="0"/>
              </a:rPr>
              <a:t>ИНДУСТРИАЛЬНЫЕ ПАРКИ</a:t>
            </a:r>
            <a:endParaRPr lang="ru-RU" altLang="ru-RU" sz="900" b="1" dirty="0">
              <a:solidFill>
                <a:srgbClr val="4F81BD">
                  <a:lumMod val="50000"/>
                </a:srgbClr>
              </a:solidFill>
              <a:latin typeface="+mn-lt"/>
              <a:cs typeface="Arial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884987" y="819151"/>
            <a:ext cx="3372688" cy="361949"/>
          </a:xfrm>
          <a:prstGeom prst="roundRect">
            <a:avLst/>
          </a:prstGeom>
          <a:solidFill>
            <a:schemeClr val="accent5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372">
              <a:lnSpc>
                <a:spcPct val="80000"/>
              </a:lnSpc>
              <a:defRPr/>
            </a:pPr>
            <a:r>
              <a:rPr lang="ru-RU" sz="700" dirty="0" smtClean="0">
                <a:latin typeface="Calibri" pitchFamily="34" charset="0"/>
              </a:rPr>
              <a:t>не более 20% от общей суммы субсидий из областного бюджета, из федерального бюджета – до 90% ставки рефинансирования по проектам стоимостью от 150 млн. руб. до 2 млрд. руб.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899275" y="1255713"/>
            <a:ext cx="3353638" cy="495300"/>
          </a:xfrm>
          <a:prstGeom prst="roundRect">
            <a:avLst/>
          </a:prstGeom>
          <a:solidFill>
            <a:schemeClr val="accent4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279372">
              <a:lnSpc>
                <a:spcPct val="80000"/>
              </a:lnSpc>
              <a:defRPr/>
            </a:pPr>
            <a:r>
              <a:rPr lang="ru-RU" sz="700" dirty="0" smtClean="0">
                <a:latin typeface="Calibri" pitchFamily="34" charset="0"/>
              </a:rPr>
              <a:t>не более 50% стоимости кредита </a:t>
            </a:r>
          </a:p>
          <a:p>
            <a:pPr defTabSz="1279372">
              <a:lnSpc>
                <a:spcPct val="80000"/>
              </a:lnSpc>
              <a:defRPr/>
            </a:pPr>
            <a:r>
              <a:rPr lang="ru-RU" sz="700" dirty="0" smtClean="0">
                <a:latin typeface="Calibri" pitchFamily="34" charset="0"/>
              </a:rPr>
              <a:t>не более 25% стоимости кредита для </a:t>
            </a:r>
            <a:r>
              <a:rPr lang="ru-RU" sz="700" dirty="0" err="1" smtClean="0">
                <a:latin typeface="Calibri" pitchFamily="34" charset="0"/>
              </a:rPr>
              <a:t>инвестпроектов</a:t>
            </a:r>
            <a:r>
              <a:rPr lang="ru-RU" sz="700" dirty="0" smtClean="0">
                <a:latin typeface="Calibri" pitchFamily="34" charset="0"/>
              </a:rPr>
              <a:t> на основе проектного финансирования (стоимость  такого проекта -  не менее 1 млрд. руб., но не более 20 млрд. руб., доля заемных средств – не более 80%)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875462" y="1816102"/>
            <a:ext cx="3386975" cy="298448"/>
          </a:xfrm>
          <a:prstGeom prst="round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372">
              <a:lnSpc>
                <a:spcPct val="80000"/>
              </a:lnSpc>
              <a:defRPr/>
            </a:pPr>
            <a:r>
              <a:rPr lang="ru-RU" altLang="ru-RU" sz="700" dirty="0" smtClean="0">
                <a:latin typeface="Calibri" pitchFamily="34" charset="0"/>
              </a:rPr>
              <a:t>стоимость проекта не менее 250 млн. руб.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875462" y="2241550"/>
            <a:ext cx="3372687" cy="190500"/>
          </a:xfrm>
          <a:prstGeom prst="roundRect">
            <a:avLst/>
          </a:prstGeom>
          <a:solidFill>
            <a:schemeClr val="accent3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372">
              <a:lnSpc>
                <a:spcPct val="80000"/>
              </a:lnSpc>
              <a:defRPr/>
            </a:pPr>
            <a:r>
              <a:rPr lang="ru-RU" altLang="ru-RU" sz="700" dirty="0" smtClean="0">
                <a:latin typeface="Calibri" pitchFamily="34" charset="0"/>
              </a:rPr>
              <a:t>целевые займы по ставке 5% сроком до 7 лет в объеме от 50 до 700 млн. руб.</a:t>
            </a: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894513" y="2493958"/>
            <a:ext cx="3358400" cy="160342"/>
          </a:xfrm>
          <a:prstGeom prst="roundRect">
            <a:avLst/>
          </a:prstGeom>
          <a:solidFill>
            <a:schemeClr val="tx2">
              <a:lumMod val="60000"/>
              <a:lumOff val="40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372">
              <a:lnSpc>
                <a:spcPct val="80000"/>
              </a:lnSpc>
              <a:defRPr/>
            </a:pPr>
            <a:r>
              <a:rPr lang="ru-RU" altLang="ru-RU" sz="650" dirty="0" smtClean="0">
                <a:latin typeface="Calibri" pitchFamily="34" charset="0"/>
              </a:rPr>
              <a:t>максимальная доля РФПИ в проекте – 50% от $50 млн. до $500 млн.</a:t>
            </a:r>
          </a:p>
        </p:txBody>
      </p:sp>
      <p:grpSp>
        <p:nvGrpSpPr>
          <p:cNvPr id="120" name="Группа 119"/>
          <p:cNvGrpSpPr/>
          <p:nvPr/>
        </p:nvGrpSpPr>
        <p:grpSpPr>
          <a:xfrm>
            <a:off x="6170744" y="1238250"/>
            <a:ext cx="1139826" cy="755650"/>
            <a:chOff x="6500811" y="1238250"/>
            <a:chExt cx="1139826" cy="755650"/>
          </a:xfrm>
        </p:grpSpPr>
        <p:pic>
          <p:nvPicPr>
            <p:cNvPr id="1028" name="Picture 4" descr="C:\Users\e.v.kuzmina\Desktop\price-22_ru_b9b2277272529c3af7.jpg"/>
            <p:cNvPicPr>
              <a:picLocks noChangeAspect="1" noChangeArrowheads="1"/>
            </p:cNvPicPr>
            <p:nvPr/>
          </p:nvPicPr>
          <p:blipFill>
            <a:blip r:embed="rId3" cstate="print"/>
            <a:srcRect l="20753"/>
            <a:stretch>
              <a:fillRect/>
            </a:stretch>
          </p:blipFill>
          <p:spPr bwMode="auto">
            <a:xfrm>
              <a:off x="6637338" y="1330380"/>
              <a:ext cx="283193" cy="448481"/>
            </a:xfrm>
            <a:prstGeom prst="rect">
              <a:avLst/>
            </a:prstGeom>
            <a:noFill/>
          </p:spPr>
        </p:pic>
        <p:sp>
          <p:nvSpPr>
            <p:cNvPr id="63" name="TextBox 62"/>
            <p:cNvSpPr txBox="1"/>
            <p:nvPr/>
          </p:nvSpPr>
          <p:spPr>
            <a:xfrm>
              <a:off x="6500811" y="1730375"/>
              <a:ext cx="54768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00" b="1" dirty="0" smtClean="0">
                  <a:solidFill>
                    <a:schemeClr val="accent1">
                      <a:lumMod val="75000"/>
                    </a:schemeClr>
                  </a:solidFill>
                </a:rPr>
                <a:t>СМСП</a:t>
              </a:r>
              <a:endParaRPr lang="ru-RU" sz="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6535736" y="1263653"/>
              <a:ext cx="1104901" cy="630942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700" dirty="0" smtClean="0"/>
                <a:t>             </a:t>
              </a:r>
              <a:r>
                <a:rPr lang="ru-RU" sz="700" dirty="0" smtClean="0">
                  <a:solidFill>
                    <a:schemeClr val="accent1">
                      <a:lumMod val="75000"/>
                    </a:schemeClr>
                  </a:solidFill>
                </a:rPr>
                <a:t>не более </a:t>
              </a:r>
            </a:p>
            <a:p>
              <a:pPr algn="ctr"/>
              <a:r>
                <a:rPr lang="ru-RU" sz="7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250</a:t>
              </a:r>
              <a:r>
                <a:rPr lang="ru-RU" sz="7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700" b="1" dirty="0" smtClean="0">
                  <a:solidFill>
                    <a:schemeClr val="accent1">
                      <a:lumMod val="75000"/>
                    </a:schemeClr>
                  </a:solidFill>
                </a:rPr>
                <a:t>работников</a:t>
              </a:r>
            </a:p>
            <a:p>
              <a:pPr algn="ctr"/>
              <a:r>
                <a:rPr lang="ru-RU" sz="7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+</a:t>
              </a:r>
            </a:p>
            <a:p>
              <a:pPr algn="ctr"/>
              <a:r>
                <a:rPr lang="ru-RU" sz="7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</a:t>
              </a:r>
              <a:r>
                <a:rPr lang="ru-RU" sz="700" dirty="0" smtClean="0">
                  <a:solidFill>
                    <a:schemeClr val="accent1">
                      <a:lumMod val="75000"/>
                    </a:schemeClr>
                  </a:solidFill>
                </a:rPr>
                <a:t>выручка до </a:t>
              </a:r>
            </a:p>
            <a:p>
              <a:pPr algn="ctr"/>
              <a:r>
                <a:rPr lang="ru-RU" sz="700" b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 2 млрд. руб.</a:t>
              </a:r>
              <a:endParaRPr lang="ru-RU" sz="8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6521450" y="1238250"/>
              <a:ext cx="1104900" cy="7556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>
            <a:off x="3726596" y="549274"/>
            <a:ext cx="0" cy="37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3740882" y="558800"/>
            <a:ext cx="502506" cy="20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транспорт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645158" y="1737797"/>
            <a:ext cx="1407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600" dirty="0" smtClean="0">
                <a:solidFill>
                  <a:schemeClr val="bg1"/>
                </a:solidFill>
              </a:rPr>
              <a:t>патентная система налогообложения по отдельным видам деятельности для впервые зарегистрированных ИП после  1 января 2016г. , ставка – 0%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543934" y="1167881"/>
            <a:ext cx="1282699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003B89"/>
              </a:buClr>
            </a:pPr>
            <a:r>
              <a:rPr lang="ru-RU" sz="600" dirty="0" smtClean="0">
                <a:solidFill>
                  <a:schemeClr val="bg1"/>
                </a:solidFill>
              </a:rPr>
              <a:t>предоставление поручительства по договору лизинга, </a:t>
            </a:r>
            <a:r>
              <a:rPr lang="ru-RU" sz="600" b="1" dirty="0" smtClean="0">
                <a:solidFill>
                  <a:schemeClr val="bg1"/>
                </a:solidFill>
              </a:rPr>
              <a:t>до 70% от суммы, не более 6,5 млн. руб.</a:t>
            </a:r>
            <a:endParaRPr lang="ru-RU" sz="600" dirty="0" smtClean="0">
              <a:solidFill>
                <a:schemeClr val="bg1"/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6772408" y="1071563"/>
            <a:ext cx="28442" cy="16033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48508" y="1468437"/>
            <a:ext cx="180842" cy="31751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endCxn id="103" idx="1"/>
          </p:cNvCxnSpPr>
          <p:nvPr/>
        </p:nvCxnSpPr>
        <p:spPr>
          <a:xfrm>
            <a:off x="7281863" y="1733550"/>
            <a:ext cx="265246" cy="57147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66" idx="1"/>
          </p:cNvCxnSpPr>
          <p:nvPr/>
        </p:nvCxnSpPr>
        <p:spPr>
          <a:xfrm flipH="1">
            <a:off x="7267575" y="1352547"/>
            <a:ext cx="276359" cy="104778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Скругленный прямоугольник 120"/>
          <p:cNvSpPr/>
          <p:nvPr/>
        </p:nvSpPr>
        <p:spPr>
          <a:xfrm>
            <a:off x="3723434" y="2709855"/>
            <a:ext cx="543766" cy="43815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372">
              <a:lnSpc>
                <a:spcPct val="80000"/>
              </a:lnSpc>
              <a:defRPr/>
            </a:pPr>
            <a:r>
              <a:rPr lang="ru-RU" altLang="ru-RU" sz="600" dirty="0" smtClean="0">
                <a:latin typeface="Calibri" pitchFamily="34" charset="0"/>
              </a:rPr>
              <a:t>на трамвай – 3,5 млн. руб., троллейбус – от 1 до 2 млн. руб.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5195" y="3186450"/>
            <a:ext cx="6889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пониженная ставка по налогу на имущество организаций</a:t>
            </a:r>
            <a:endParaRPr lang="ru-RU" sz="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888163" y="3187718"/>
            <a:ext cx="3369512" cy="368300"/>
          </a:xfrm>
          <a:prstGeom prst="roundRect">
            <a:avLst/>
          </a:prstGeom>
          <a:solidFill>
            <a:schemeClr val="accent2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372">
              <a:lnSpc>
                <a:spcPct val="80000"/>
              </a:lnSpc>
              <a:defRPr/>
            </a:pPr>
            <a:r>
              <a:rPr lang="ru-RU" altLang="ru-RU" sz="650" dirty="0" smtClean="0">
                <a:latin typeface="Calibri" pitchFamily="34" charset="0"/>
              </a:rPr>
              <a:t>25% от установленной налоговой ставки в текущем году, 50% - в следующем году (если  стоимость основных средств более 50 млн. руб.), 50% - в течении 2-х лет (если стоимость ОС более 100 млн. руб.), 0% для резидентов ОЭЗ на 10 лет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1545" y="3596025"/>
            <a:ext cx="68897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пониженная ставка по налогу на прибыль для организаций , в т.ч. реализующих </a:t>
            </a:r>
            <a:r>
              <a:rPr lang="ru-RU" sz="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инвестпроекты</a:t>
            </a:r>
            <a:endParaRPr lang="ru-RU" sz="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869113" y="4013218"/>
            <a:ext cx="3383800" cy="228600"/>
          </a:xfrm>
          <a:prstGeom prst="roundRect">
            <a:avLst/>
          </a:prstGeom>
          <a:solidFill>
            <a:schemeClr val="accent2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just">
              <a:buClr>
                <a:srgbClr val="265A99"/>
              </a:buClr>
            </a:pPr>
            <a:r>
              <a:rPr lang="ru-RU" sz="650" b="1" dirty="0" smtClean="0">
                <a:latin typeface="Calibri" pitchFamily="34" charset="0"/>
              </a:rPr>
              <a:t>ФБ: </a:t>
            </a:r>
            <a:r>
              <a:rPr lang="ru-RU" sz="650" dirty="0" smtClean="0">
                <a:latin typeface="Calibri" pitchFamily="34" charset="0"/>
              </a:rPr>
              <a:t>0% ставка налога в течение 10 лет</a:t>
            </a:r>
          </a:p>
          <a:p>
            <a:pPr algn="just">
              <a:buClr>
                <a:srgbClr val="265A99"/>
              </a:buClr>
            </a:pPr>
            <a:r>
              <a:rPr lang="ru-RU" altLang="ru-RU" sz="650" b="1" dirty="0" smtClean="0">
                <a:latin typeface="Calibri" pitchFamily="34" charset="0"/>
              </a:rPr>
              <a:t>ОБ:</a:t>
            </a:r>
            <a:r>
              <a:rPr lang="ru-RU" sz="650" b="1" dirty="0" smtClean="0">
                <a:latin typeface="Calibri" pitchFamily="34" charset="0"/>
              </a:rPr>
              <a:t> </a:t>
            </a:r>
            <a:r>
              <a:rPr lang="ru-RU" sz="650" dirty="0" smtClean="0">
                <a:latin typeface="Calibri" pitchFamily="34" charset="0"/>
              </a:rPr>
              <a:t>0% ставка налога на первые 5 лет, 10% - на следующих 5 лет</a:t>
            </a:r>
            <a:endParaRPr lang="ru-RU" altLang="ru-RU" sz="650" dirty="0" smtClean="0">
              <a:latin typeface="Calibri" pitchFamily="34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881813" y="3595705"/>
            <a:ext cx="2587622" cy="381000"/>
          </a:xfrm>
          <a:prstGeom prst="roundRect">
            <a:avLst/>
          </a:prstGeom>
          <a:solidFill>
            <a:schemeClr val="accent2">
              <a:lumMod val="75000"/>
              <a:alpha val="6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just">
              <a:buClr>
                <a:srgbClr val="265A99"/>
              </a:buClr>
            </a:pPr>
            <a:r>
              <a:rPr lang="ru-RU" altLang="ru-RU" sz="650" b="1" dirty="0" smtClean="0">
                <a:latin typeface="Calibri" pitchFamily="34" charset="0"/>
              </a:rPr>
              <a:t>ОБ:</a:t>
            </a:r>
            <a:r>
              <a:rPr lang="ru-RU" sz="650" b="1" dirty="0" smtClean="0">
                <a:latin typeface="Calibri" pitchFamily="34" charset="0"/>
              </a:rPr>
              <a:t> </a:t>
            </a:r>
            <a:r>
              <a:rPr lang="ru-RU" sz="650" dirty="0" smtClean="0">
                <a:latin typeface="Calibri" pitchFamily="34" charset="0"/>
              </a:rPr>
              <a:t>ставка налога от 13,5%  до 17% в зависимости от стоимости приобретенного (созданного) объекта основных средств, 13,5% </a:t>
            </a:r>
            <a:r>
              <a:rPr lang="ru-RU" altLang="ru-RU" sz="650" dirty="0" smtClean="0">
                <a:latin typeface="Calibri" pitchFamily="34" charset="0"/>
              </a:rPr>
              <a:t>для резидентов ОЭЗ </a:t>
            </a:r>
          </a:p>
        </p:txBody>
      </p:sp>
      <p:grpSp>
        <p:nvGrpSpPr>
          <p:cNvPr id="148" name="Группа 147"/>
          <p:cNvGrpSpPr/>
          <p:nvPr/>
        </p:nvGrpSpPr>
        <p:grpSpPr>
          <a:xfrm>
            <a:off x="1670042" y="4970477"/>
            <a:ext cx="908050" cy="565150"/>
            <a:chOff x="952500" y="4622800"/>
            <a:chExt cx="908050" cy="565150"/>
          </a:xfrm>
        </p:grpSpPr>
        <p:pic>
          <p:nvPicPr>
            <p:cNvPr id="2" name="Picture 4" descr="D:\катя\рисунки\Рисуночки\clp775578.jpg"/>
            <p:cNvPicPr>
              <a:picLocks noChangeAspect="1" noChangeArrowheads="1"/>
            </p:cNvPicPr>
            <p:nvPr/>
          </p:nvPicPr>
          <p:blipFill>
            <a:blip r:embed="rId4" cstate="print"/>
            <a:srcRect b="15278"/>
            <a:stretch>
              <a:fillRect/>
            </a:stretch>
          </p:blipFill>
          <p:spPr bwMode="auto">
            <a:xfrm>
              <a:off x="1034843" y="4660900"/>
              <a:ext cx="220870" cy="438150"/>
            </a:xfrm>
            <a:prstGeom prst="rect">
              <a:avLst/>
            </a:prstGeom>
            <a:noFill/>
          </p:spPr>
        </p:pic>
        <p:sp>
          <p:nvSpPr>
            <p:cNvPr id="174" name="TextBox 173"/>
            <p:cNvSpPr txBox="1"/>
            <p:nvPr/>
          </p:nvSpPr>
          <p:spPr>
            <a:xfrm>
              <a:off x="1133476" y="4738688"/>
              <a:ext cx="727074" cy="338542"/>
            </a:xfrm>
            <a:prstGeom prst="rect">
              <a:avLst/>
            </a:prstGeom>
            <a:noFill/>
          </p:spPr>
          <p:txBody>
            <a:bodyPr wrap="square" lIns="91428" tIns="45714" rIns="91428" bIns="45714">
              <a:spAutoFit/>
            </a:bodyPr>
            <a:lstStyle/>
            <a:p>
              <a:pPr defTabSz="1279372" eaLnBrk="1" hangingPunct="1">
                <a:defRPr/>
              </a:pPr>
              <a:r>
                <a:rPr lang="ru-RU" altLang="ru-RU" sz="800" b="1" dirty="0" smtClean="0">
                  <a:solidFill>
                    <a:schemeClr val="accent3">
                      <a:lumMod val="50000"/>
                    </a:schemeClr>
                  </a:solidFill>
                  <a:latin typeface="+mn-lt"/>
                  <a:cs typeface="Arial" charset="0"/>
                </a:rPr>
                <a:t>СЕЛЬСКОЕ ХОЗЯЙСТВО</a:t>
              </a:r>
              <a:endParaRPr lang="ru-RU" altLang="ru-RU" sz="8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952500" y="4622800"/>
              <a:ext cx="901700" cy="56515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4" name="Прямоугольник 153"/>
          <p:cNvSpPr/>
          <p:nvPr/>
        </p:nvSpPr>
        <p:spPr>
          <a:xfrm>
            <a:off x="457190" y="5577969"/>
            <a:ext cx="1117600" cy="4638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льготная дифференцированная налоговая ставка УСН 5% и 7,5%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1593840" y="4322260"/>
            <a:ext cx="1047750" cy="4638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гранты на развитие</a:t>
            </a:r>
          </a:p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семейных животноводческих ферм КФХ  до 11 млн. руб.</a:t>
            </a:r>
          </a:p>
        </p:txBody>
      </p:sp>
      <p:sp>
        <p:nvSpPr>
          <p:cNvPr id="156" name="Прямоугольник 155"/>
          <p:cNvSpPr/>
          <p:nvPr/>
        </p:nvSpPr>
        <p:spPr>
          <a:xfrm>
            <a:off x="2690814" y="4935036"/>
            <a:ext cx="1438274" cy="55617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возмещение части процентной ставки по кредитам проектов, включенных в федеральный перечень приоритетных (ОБ - 1/3 ставки рефинансирования ЦБ, ФБ - 2/3 )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119063" y="4939799"/>
            <a:ext cx="1428750" cy="55617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возмещение затрат на производство и (или) переработку  с/</a:t>
            </a:r>
            <a:r>
              <a:rPr lang="ru-RU" sz="600" dirty="0" err="1" smtClean="0">
                <a:solidFill>
                  <a:schemeClr val="bg1"/>
                </a:solidFill>
                <a:latin typeface="Calibri" pitchFamily="34" charset="0"/>
              </a:rPr>
              <a:t>х</a:t>
            </a: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 продукции (в зависимости от объема произведенной продукции, но не более 90% от фактических затрат) 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2706683" y="5582731"/>
            <a:ext cx="1200150" cy="4638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патентная система налогообложения по отдельным видам деятельности , ставка – 6%</a:t>
            </a:r>
          </a:p>
        </p:txBody>
      </p:sp>
      <p:sp>
        <p:nvSpPr>
          <p:cNvPr id="160" name="Прямоугольник 159"/>
          <p:cNvSpPr/>
          <p:nvPr/>
        </p:nvSpPr>
        <p:spPr>
          <a:xfrm>
            <a:off x="1695451" y="5668458"/>
            <a:ext cx="890586" cy="37151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гранты начинающим фермерам до 1,5 млн. руб.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2686050" y="4322260"/>
            <a:ext cx="1428750" cy="55617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предоставление государственных гарантий под кредиты для реализации </a:t>
            </a:r>
            <a:r>
              <a:rPr lang="ru-RU" sz="600" dirty="0" err="1" smtClean="0">
                <a:solidFill>
                  <a:schemeClr val="bg1"/>
                </a:solidFill>
                <a:latin typeface="Calibri" pitchFamily="34" charset="0"/>
              </a:rPr>
              <a:t>инвестпроектов</a:t>
            </a: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 на основе проектного финансирования (до 25% стоимости кредита)</a:t>
            </a:r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149470" y="4786327"/>
            <a:ext cx="0" cy="18000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156" idx="1"/>
            <a:endCxn id="145" idx="6"/>
          </p:cNvCxnSpPr>
          <p:nvPr/>
        </p:nvCxnSpPr>
        <p:spPr>
          <a:xfrm flipH="1">
            <a:off x="2571742" y="5213126"/>
            <a:ext cx="119072" cy="39926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>
            <a:stCxn id="145" idx="2"/>
            <a:endCxn id="157" idx="3"/>
          </p:cNvCxnSpPr>
          <p:nvPr/>
        </p:nvCxnSpPr>
        <p:spPr>
          <a:xfrm flipH="1" flipV="1">
            <a:off x="1547813" y="5217889"/>
            <a:ext cx="122229" cy="35163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Нашивка 38"/>
          <p:cNvSpPr>
            <a:spLocks noChangeArrowheads="1"/>
          </p:cNvSpPr>
          <p:nvPr/>
        </p:nvSpPr>
        <p:spPr bwMode="auto">
          <a:xfrm>
            <a:off x="7188200" y="2781300"/>
            <a:ext cx="244475" cy="549278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8" name="Пятиугольник 217"/>
          <p:cNvSpPr/>
          <p:nvPr/>
        </p:nvSpPr>
        <p:spPr>
          <a:xfrm>
            <a:off x="4387850" y="2743200"/>
            <a:ext cx="958850" cy="596900"/>
          </a:xfrm>
          <a:prstGeom prst="homePlate">
            <a:avLst>
              <a:gd name="adj" fmla="val 28302"/>
            </a:avLst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36000" tIns="45711" rIns="36000" bIns="45711" anchor="ctr"/>
          <a:lstStyle/>
          <a:p>
            <a:pPr lvl="0" algn="ctr" defTabSz="1279372">
              <a:defRPr/>
            </a:pPr>
            <a:r>
              <a:rPr lang="ru-RU" altLang="ru-RU" sz="600" dirty="0" smtClean="0">
                <a:solidFill>
                  <a:srgbClr val="000000"/>
                </a:solidFill>
                <a:latin typeface="Calibri" pitchFamily="34" charset="0"/>
              </a:rPr>
              <a:t>В 2014 году создан </a:t>
            </a:r>
            <a:r>
              <a:rPr lang="ru-RU" altLang="ru-RU" sz="600" b="1" dirty="0" smtClean="0">
                <a:solidFill>
                  <a:srgbClr val="000000"/>
                </a:solidFill>
                <a:latin typeface="Calibri" pitchFamily="34" charset="0"/>
              </a:rPr>
              <a:t>Фонд развития моногородов </a:t>
            </a:r>
            <a:r>
              <a:rPr lang="ru-RU" altLang="ru-RU" sz="600" dirty="0" smtClean="0">
                <a:solidFill>
                  <a:prstClr val="black"/>
                </a:solidFill>
                <a:cs typeface="Arial" charset="0"/>
              </a:rPr>
              <a:t>(объем средств на 2014-2017 гг. </a:t>
            </a:r>
          </a:p>
          <a:p>
            <a:pPr lvl="0" algn="ctr" defTabSz="1279372">
              <a:defRPr/>
            </a:pPr>
            <a:r>
              <a:rPr lang="ru-RU" altLang="ru-RU" sz="600" b="1" dirty="0" smtClean="0">
                <a:solidFill>
                  <a:prstClr val="black"/>
                </a:solidFill>
                <a:cs typeface="Arial" charset="0"/>
              </a:rPr>
              <a:t>29 млрд. руб.)</a:t>
            </a:r>
            <a:endParaRPr lang="ru-RU" altLang="ru-RU" sz="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5411788" y="2750872"/>
            <a:ext cx="1778000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defTabSz="1279372">
              <a:defRPr/>
            </a:pPr>
            <a:r>
              <a:rPr lang="ru-RU" altLang="ru-RU" sz="600" b="1" dirty="0" smtClean="0">
                <a:solidFill>
                  <a:prstClr val="black"/>
                </a:solidFill>
                <a:cs typeface="Arial" charset="0"/>
              </a:rPr>
              <a:t>Направления поддержки:</a:t>
            </a:r>
          </a:p>
          <a:p>
            <a:pPr lvl="0" defTabSz="1279372">
              <a:defRPr/>
            </a:pPr>
            <a:r>
              <a:rPr lang="ru-RU" sz="600" dirty="0" smtClean="0">
                <a:solidFill>
                  <a:srgbClr val="000000"/>
                </a:solidFill>
              </a:rPr>
              <a:t> -  финансирование строительства (реконструкции) объектов инфраструктуры</a:t>
            </a:r>
          </a:p>
          <a:p>
            <a:pPr lvl="0" defTabSz="1279372">
              <a:buFontTx/>
              <a:buChar char="-"/>
              <a:defRPr/>
            </a:pPr>
            <a:r>
              <a:rPr lang="ru-RU" sz="600" dirty="0" smtClean="0">
                <a:solidFill>
                  <a:prstClr val="black"/>
                </a:solidFill>
              </a:rPr>
              <a:t> участие в реализации </a:t>
            </a:r>
            <a:r>
              <a:rPr lang="ru-RU" sz="600" dirty="0" err="1" smtClean="0">
                <a:solidFill>
                  <a:prstClr val="black"/>
                </a:solidFill>
              </a:rPr>
              <a:t>инвестпроектов</a:t>
            </a:r>
            <a:endParaRPr lang="ru-RU" sz="600" dirty="0" smtClean="0">
              <a:solidFill>
                <a:prstClr val="black"/>
              </a:solidFill>
            </a:endParaRPr>
          </a:p>
          <a:p>
            <a:pPr lvl="0" defTabSz="1279372">
              <a:buFontTx/>
              <a:buChar char="-"/>
              <a:defRPr/>
            </a:pPr>
            <a:r>
              <a:rPr lang="ru-RU" sz="600" dirty="0" smtClean="0">
                <a:solidFill>
                  <a:prstClr val="black"/>
                </a:solidFill>
              </a:rPr>
              <a:t> формирование и обучение управляющих команд</a:t>
            </a:r>
          </a:p>
          <a:p>
            <a:pPr lvl="0" defTabSz="1279372">
              <a:buFontTx/>
              <a:buChar char="-"/>
              <a:defRPr/>
            </a:pPr>
            <a:r>
              <a:rPr lang="ru-RU" sz="600" dirty="0" smtClean="0">
                <a:solidFill>
                  <a:prstClr val="black"/>
                </a:solidFill>
              </a:rPr>
              <a:t> функции проектного офиса</a:t>
            </a:r>
          </a:p>
        </p:txBody>
      </p:sp>
      <p:sp>
        <p:nvSpPr>
          <p:cNvPr id="221" name="Прямоугольник 220"/>
          <p:cNvSpPr/>
          <p:nvPr/>
        </p:nvSpPr>
        <p:spPr>
          <a:xfrm>
            <a:off x="7473950" y="2721273"/>
            <a:ext cx="1257300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defTabSz="1279372">
              <a:defRPr/>
            </a:pPr>
            <a:r>
              <a:rPr lang="ru-RU" sz="600" b="1" dirty="0" smtClean="0">
                <a:solidFill>
                  <a:prstClr val="black"/>
                </a:solidFill>
              </a:rPr>
              <a:t>Критерии: </a:t>
            </a:r>
          </a:p>
          <a:p>
            <a:pPr lvl="0" algn="just"/>
            <a:r>
              <a:rPr lang="ru-RU" sz="600" dirty="0" smtClean="0">
                <a:solidFill>
                  <a:prstClr val="black"/>
                </a:solidFill>
              </a:rPr>
              <a:t>- моногород 1 категории;</a:t>
            </a:r>
          </a:p>
          <a:p>
            <a:pPr lvl="0" algn="just">
              <a:buFontTx/>
              <a:buChar char="-"/>
            </a:pPr>
            <a:r>
              <a:rPr lang="ru-RU" sz="600" dirty="0" smtClean="0">
                <a:solidFill>
                  <a:prstClr val="black"/>
                </a:solidFill>
              </a:rPr>
              <a:t>одобрение Рабочей группы по модернизации моногородов;</a:t>
            </a:r>
          </a:p>
          <a:p>
            <a:pPr lvl="0" algn="just"/>
            <a:r>
              <a:rPr lang="ru-RU" sz="600" dirty="0" smtClean="0">
                <a:solidFill>
                  <a:prstClr val="black"/>
                </a:solidFill>
              </a:rPr>
              <a:t>- наличие ПСД и положительного заключения экспертизы.</a:t>
            </a:r>
            <a:endParaRPr lang="ru-RU" altLang="ru-RU" sz="6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2" name="Пятиугольник 221"/>
          <p:cNvSpPr/>
          <p:nvPr/>
        </p:nvSpPr>
        <p:spPr>
          <a:xfrm>
            <a:off x="4381500" y="3467100"/>
            <a:ext cx="852488" cy="704850"/>
          </a:xfrm>
          <a:prstGeom prst="homePlate">
            <a:avLst>
              <a:gd name="adj" fmla="val 28302"/>
            </a:avLst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36000" tIns="45711" rIns="36000" bIns="45711" anchor="ctr"/>
          <a:lstStyle/>
          <a:p>
            <a:pPr lvl="0" algn="ctr" defTabSz="1279372">
              <a:defRPr/>
            </a:pPr>
            <a:r>
              <a:rPr lang="ru-RU" altLang="ru-RU" sz="600" dirty="0" smtClean="0">
                <a:solidFill>
                  <a:srgbClr val="000000"/>
                </a:solidFill>
                <a:latin typeface="Calibri" pitchFamily="34" charset="0"/>
              </a:rPr>
              <a:t>создание </a:t>
            </a:r>
            <a:r>
              <a:rPr lang="ru-RU" altLang="ru-RU" sz="600" b="1" dirty="0" smtClean="0">
                <a:solidFill>
                  <a:srgbClr val="000000"/>
                </a:solidFill>
                <a:latin typeface="Calibri" pitchFamily="34" charset="0"/>
              </a:rPr>
              <a:t>территории опережающего социально-экономического развития</a:t>
            </a:r>
            <a:endParaRPr lang="ru-RU" altLang="ru-RU" sz="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6" name="Прямоугольник 225"/>
          <p:cNvSpPr/>
          <p:nvPr/>
        </p:nvSpPr>
        <p:spPr>
          <a:xfrm>
            <a:off x="6934200" y="3394145"/>
            <a:ext cx="218440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>
              <a:buClr>
                <a:srgbClr val="265A99"/>
              </a:buClr>
            </a:pPr>
            <a:r>
              <a:rPr lang="ru-RU" sz="600" b="1" dirty="0" smtClean="0">
                <a:latin typeface="Calibri" pitchFamily="34" charset="0"/>
              </a:rPr>
              <a:t>ФБ: </a:t>
            </a:r>
            <a:r>
              <a:rPr lang="ru-RU" sz="600" dirty="0" smtClean="0">
                <a:latin typeface="Calibri" pitchFamily="34" charset="0"/>
              </a:rPr>
              <a:t>0% ставка налога в течение 10 лет</a:t>
            </a:r>
          </a:p>
          <a:p>
            <a:pPr algn="just">
              <a:buClr>
                <a:srgbClr val="265A99"/>
              </a:buClr>
            </a:pPr>
            <a:r>
              <a:rPr lang="ru-RU" altLang="ru-RU" sz="600" b="1" dirty="0" smtClean="0">
                <a:latin typeface="Calibri" pitchFamily="34" charset="0"/>
              </a:rPr>
              <a:t>ОБ:</a:t>
            </a:r>
            <a:r>
              <a:rPr lang="ru-RU" sz="600" b="1" dirty="0" smtClean="0">
                <a:latin typeface="Calibri" pitchFamily="34" charset="0"/>
              </a:rPr>
              <a:t> </a:t>
            </a:r>
            <a:r>
              <a:rPr lang="ru-RU" sz="600" dirty="0" smtClean="0">
                <a:latin typeface="Calibri" pitchFamily="34" charset="0"/>
              </a:rPr>
              <a:t>0% ставка налога на первые 5 лет, 10% - на следующих 5 лет</a:t>
            </a:r>
            <a:endParaRPr lang="ru-RU" altLang="ru-RU" sz="600" dirty="0" smtClean="0">
              <a:latin typeface="Calibri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5886450" y="3387795"/>
            <a:ext cx="1035050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600" b="1" dirty="0" smtClean="0">
                <a:latin typeface="Calibri" pitchFamily="34" charset="0"/>
              </a:rPr>
              <a:t>пониженная ставка по налогу на прибыль</a:t>
            </a:r>
            <a:endParaRPr lang="ru-RU" altLang="ru-RU" sz="600" dirty="0" smtClean="0">
              <a:latin typeface="Calibri" pitchFamily="34" charset="0"/>
            </a:endParaRPr>
          </a:p>
        </p:txBody>
      </p:sp>
      <p:sp>
        <p:nvSpPr>
          <p:cNvPr id="228" name="Нашивка 38"/>
          <p:cNvSpPr>
            <a:spLocks noChangeArrowheads="1"/>
          </p:cNvSpPr>
          <p:nvPr/>
        </p:nvSpPr>
        <p:spPr bwMode="auto">
          <a:xfrm>
            <a:off x="6807200" y="3416300"/>
            <a:ext cx="136525" cy="238128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6010228" y="3641466"/>
            <a:ext cx="2409872" cy="184666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600" b="1" dirty="0" smtClean="0">
                <a:solidFill>
                  <a:prstClr val="black"/>
                </a:solidFill>
              </a:rPr>
              <a:t>снижение размера страховых взносов с 34% до 7,6% в течение 10 лет</a:t>
            </a:r>
            <a:endParaRPr lang="ru-RU" b="1" dirty="0"/>
          </a:p>
        </p:txBody>
      </p:sp>
      <p:sp>
        <p:nvSpPr>
          <p:cNvPr id="232" name="Прямоугольник 231"/>
          <p:cNvSpPr/>
          <p:nvPr/>
        </p:nvSpPr>
        <p:spPr>
          <a:xfrm>
            <a:off x="5980845" y="3778478"/>
            <a:ext cx="1677255" cy="184666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600" b="1" dirty="0" smtClean="0">
                <a:latin typeface="Calibri" pitchFamily="34" charset="0"/>
              </a:rPr>
              <a:t>0% ставки по налогам на землю и имущество</a:t>
            </a:r>
            <a:endParaRPr lang="ru-RU" sz="600" b="1" dirty="0"/>
          </a:p>
        </p:txBody>
      </p:sp>
      <p:sp>
        <p:nvSpPr>
          <p:cNvPr id="235" name="Прямоугольник 234"/>
          <p:cNvSpPr/>
          <p:nvPr/>
        </p:nvSpPr>
        <p:spPr>
          <a:xfrm>
            <a:off x="5962650" y="3971995"/>
            <a:ext cx="115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600" b="1" dirty="0" smtClean="0">
                <a:latin typeface="Calibri" pitchFamily="34" charset="0"/>
              </a:rPr>
              <a:t>льготный коэффициент при расчете ставки по НДПИ</a:t>
            </a:r>
            <a:endParaRPr lang="ru-RU" altLang="ru-RU" sz="600" dirty="0" smtClean="0">
              <a:latin typeface="Calibri" pitchFamily="34" charset="0"/>
            </a:endParaRPr>
          </a:p>
        </p:txBody>
      </p:sp>
      <p:sp>
        <p:nvSpPr>
          <p:cNvPr id="236" name="Нашивка 38"/>
          <p:cNvSpPr>
            <a:spLocks noChangeArrowheads="1"/>
          </p:cNvSpPr>
          <p:nvPr/>
        </p:nvSpPr>
        <p:spPr bwMode="auto">
          <a:xfrm>
            <a:off x="5676886" y="3467100"/>
            <a:ext cx="219075" cy="74295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5123119" y="3611305"/>
            <a:ext cx="701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" b="1" dirty="0" smtClean="0">
                <a:solidFill>
                  <a:prstClr val="black"/>
                </a:solidFill>
              </a:rPr>
              <a:t>Преференции для резидентов</a:t>
            </a:r>
          </a:p>
        </p:txBody>
      </p:sp>
      <p:sp>
        <p:nvSpPr>
          <p:cNvPr id="238" name="Прямоугольник 237"/>
          <p:cNvSpPr/>
          <p:nvPr/>
        </p:nvSpPr>
        <p:spPr>
          <a:xfrm>
            <a:off x="7105650" y="3895338"/>
            <a:ext cx="2082800" cy="369332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r>
              <a:rPr lang="ru-RU" sz="600" dirty="0" smtClean="0">
                <a:solidFill>
                  <a:prstClr val="black"/>
                </a:solidFill>
              </a:rPr>
              <a:t>0 до начала применения резидентом льготной налоговой ставки по налогу на прибыль - в течении 2 лет</a:t>
            </a:r>
          </a:p>
          <a:p>
            <a:r>
              <a:rPr lang="ru-RU" sz="600" dirty="0" smtClean="0">
                <a:solidFill>
                  <a:prstClr val="black"/>
                </a:solidFill>
              </a:rPr>
              <a:t>0,2  -  в течение следующих 2 лет и т.д.</a:t>
            </a:r>
          </a:p>
        </p:txBody>
      </p:sp>
      <p:sp>
        <p:nvSpPr>
          <p:cNvPr id="239" name="Нашивка 38"/>
          <p:cNvSpPr>
            <a:spLocks noChangeArrowheads="1"/>
          </p:cNvSpPr>
          <p:nvPr/>
        </p:nvSpPr>
        <p:spPr bwMode="auto">
          <a:xfrm>
            <a:off x="7010400" y="3937000"/>
            <a:ext cx="130175" cy="269878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5930900" y="3462339"/>
            <a:ext cx="74613" cy="65086"/>
          </a:xfrm>
          <a:prstGeom prst="rect">
            <a:avLst/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5932800" y="3705224"/>
            <a:ext cx="74613" cy="65086"/>
          </a:xfrm>
          <a:prstGeom prst="rect">
            <a:avLst/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5932800" y="3838576"/>
            <a:ext cx="74613" cy="65086"/>
          </a:xfrm>
          <a:prstGeom prst="rect">
            <a:avLst/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5932800" y="4038601"/>
            <a:ext cx="74613" cy="65086"/>
          </a:xfrm>
          <a:prstGeom prst="rect">
            <a:avLst/>
          </a:prstGeom>
          <a:gradFill rotWithShape="1">
            <a:gsLst>
              <a:gs pos="0">
                <a:srgbClr val="D4DCE2"/>
              </a:gs>
              <a:gs pos="100000">
                <a:srgbClr val="B9BED5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1" name="Picture 7" descr="D:\катя\рисунки\Рисуночки\1368710841_rosch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6264" y="4505312"/>
            <a:ext cx="1240157" cy="800101"/>
          </a:xfrm>
          <a:prstGeom prst="rect">
            <a:avLst/>
          </a:prstGeom>
          <a:noFill/>
        </p:spPr>
      </p:pic>
      <p:sp>
        <p:nvSpPr>
          <p:cNvPr id="249" name="Пятиугольник 248"/>
          <p:cNvSpPr/>
          <p:nvPr/>
        </p:nvSpPr>
        <p:spPr>
          <a:xfrm>
            <a:off x="357194" y="6300791"/>
            <a:ext cx="704849" cy="381001"/>
          </a:xfrm>
          <a:prstGeom prst="homePlate">
            <a:avLst>
              <a:gd name="adj" fmla="val 28302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36000" tIns="45711" rIns="36000" bIns="45711" anchor="ctr"/>
          <a:lstStyle/>
          <a:p>
            <a:pPr lvl="0" algn="ctr" defTabSz="1279372">
              <a:defRPr/>
            </a:pPr>
            <a:r>
              <a:rPr lang="ru-RU" altLang="ru-RU" sz="600" dirty="0" smtClean="0">
                <a:solidFill>
                  <a:srgbClr val="000000"/>
                </a:solidFill>
                <a:latin typeface="Calibri" pitchFamily="34" charset="0"/>
              </a:rPr>
              <a:t>создание </a:t>
            </a:r>
            <a:r>
              <a:rPr lang="ru-RU" altLang="ru-RU" sz="600" b="1" dirty="0" smtClean="0">
                <a:solidFill>
                  <a:srgbClr val="000000"/>
                </a:solidFill>
                <a:latin typeface="Calibri" pitchFamily="34" charset="0"/>
              </a:rPr>
              <a:t>особых экономических зон</a:t>
            </a:r>
            <a:endParaRPr lang="ru-RU" altLang="ru-RU" sz="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1036900" y="6354507"/>
            <a:ext cx="739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" b="1" dirty="0" smtClean="0">
                <a:solidFill>
                  <a:prstClr val="black"/>
                </a:solidFill>
              </a:rPr>
              <a:t>Преференции для резидентов</a:t>
            </a:r>
          </a:p>
        </p:txBody>
      </p:sp>
      <p:sp>
        <p:nvSpPr>
          <p:cNvPr id="252" name="Нашивка 38"/>
          <p:cNvSpPr>
            <a:spLocks noChangeArrowheads="1"/>
          </p:cNvSpPr>
          <p:nvPr/>
        </p:nvSpPr>
        <p:spPr bwMode="auto">
          <a:xfrm>
            <a:off x="1819289" y="6338889"/>
            <a:ext cx="180960" cy="342900"/>
          </a:xfrm>
          <a:prstGeom prst="chevron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defTabSz="912813"/>
            <a:endParaRPr lang="ru-RU" altLang="ru-RU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2023215" y="6332578"/>
            <a:ext cx="1915380" cy="369332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600" b="1" dirty="0" smtClean="0">
                <a:latin typeface="Calibri" pitchFamily="34" charset="0"/>
              </a:rPr>
              <a:t>0% ставки по налогу имущество в течение 10 лет</a:t>
            </a:r>
          </a:p>
          <a:p>
            <a:pPr algn="ctr"/>
            <a:r>
              <a:rPr lang="ru-RU" sz="600" b="1" dirty="0" smtClean="0">
                <a:latin typeface="Calibri" pitchFamily="34" charset="0"/>
              </a:rPr>
              <a:t>0% ставки по земельному налогу в течение 5 лет</a:t>
            </a:r>
          </a:p>
          <a:p>
            <a:pPr algn="ctr"/>
            <a:r>
              <a:rPr lang="ru-RU" sz="600" b="1" dirty="0" smtClean="0">
                <a:latin typeface="Calibri" pitchFamily="34" charset="0"/>
              </a:rPr>
              <a:t>пониженная ставка по налогу на прибыль – 13,5%</a:t>
            </a:r>
            <a:endParaRPr lang="ru-RU" sz="600" b="1" dirty="0"/>
          </a:p>
        </p:txBody>
      </p:sp>
      <p:sp>
        <p:nvSpPr>
          <p:cNvPr id="254" name="TextBox 253"/>
          <p:cNvSpPr txBox="1"/>
          <p:nvPr/>
        </p:nvSpPr>
        <p:spPr>
          <a:xfrm>
            <a:off x="503246" y="6070601"/>
            <a:ext cx="3400424" cy="230820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 defTabSz="1279372" eaLnBrk="1" hangingPunct="1">
              <a:defRPr/>
            </a:pPr>
            <a:r>
              <a:rPr lang="ru-RU" altLang="ru-RU" sz="9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charset="0"/>
              </a:rPr>
              <a:t>ОСОБЫЕ ЭКОНОМИЧЕСКИЕ ЗОНЫ</a:t>
            </a:r>
            <a:endParaRPr lang="ru-RU" altLang="ru-RU" sz="900" b="1" dirty="0">
              <a:solidFill>
                <a:srgbClr val="4F81BD">
                  <a:lumMod val="50000"/>
                </a:srgbClr>
              </a:solidFill>
              <a:latin typeface="+mn-lt"/>
              <a:cs typeface="Arial" charset="0"/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5764224" y="4464000"/>
            <a:ext cx="1778000" cy="90370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defTabSz="1279372">
              <a:defRPr/>
            </a:pPr>
            <a:r>
              <a:rPr lang="ru-RU" altLang="ru-RU" sz="600" b="1" dirty="0" smtClean="0">
                <a:solidFill>
                  <a:prstClr val="black"/>
                </a:solidFill>
                <a:cs typeface="Arial" charset="0"/>
              </a:rPr>
              <a:t>Федеральный уровень:</a:t>
            </a:r>
          </a:p>
          <a:p>
            <a:pPr defTabSz="1279372">
              <a:buFontTx/>
              <a:buChar char="-"/>
              <a:defRPr/>
            </a:pPr>
            <a:r>
              <a:rPr lang="ru-RU" sz="600" dirty="0" smtClean="0">
                <a:solidFill>
                  <a:srgbClr val="000000"/>
                </a:solidFill>
              </a:rPr>
              <a:t>к</a:t>
            </a:r>
            <a:r>
              <a:rPr lang="ru-RU" sz="600" dirty="0" smtClean="0">
                <a:solidFill>
                  <a:prstClr val="black"/>
                </a:solidFill>
              </a:rPr>
              <a:t>омпенсация части затрат на уплату процентов по кредитам на капительное строительство объектов инфраструктуры и промышленности </a:t>
            </a:r>
          </a:p>
          <a:p>
            <a:pPr defTabSz="1279372">
              <a:buFontTx/>
              <a:buChar char="-"/>
              <a:defRPr/>
            </a:pPr>
            <a:r>
              <a:rPr lang="ru-RU" sz="600" dirty="0" smtClean="0">
                <a:solidFill>
                  <a:prstClr val="black"/>
                </a:solidFill>
              </a:rPr>
              <a:t> возмещение затрат субъектов РФ на создание инфраструктуры за счет возврата налога на прибыль, НДС, акцизов на легковые автомобили и мотоциклы, ввозных таможенных пошлин, подлежащих зачислению в федеральный бюджет</a:t>
            </a:r>
          </a:p>
        </p:txBody>
      </p:sp>
      <p:sp>
        <p:nvSpPr>
          <p:cNvPr id="259" name="Прямоугольник 258"/>
          <p:cNvSpPr/>
          <p:nvPr/>
        </p:nvSpPr>
        <p:spPr>
          <a:xfrm>
            <a:off x="7659696" y="4465362"/>
            <a:ext cx="1355724" cy="71903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defTabSz="1279372">
              <a:defRPr/>
            </a:pPr>
            <a:r>
              <a:rPr lang="ru-RU" altLang="ru-RU" sz="600" b="1" dirty="0" smtClean="0">
                <a:solidFill>
                  <a:prstClr val="black"/>
                </a:solidFill>
                <a:cs typeface="Arial" charset="0"/>
              </a:rPr>
              <a:t>Региональный уровень:</a:t>
            </a:r>
          </a:p>
          <a:p>
            <a:pPr defTabSz="1279372">
              <a:defRPr/>
            </a:pPr>
            <a:r>
              <a:rPr lang="ru-RU" sz="600" dirty="0" smtClean="0">
                <a:solidFill>
                  <a:srgbClr val="000000"/>
                </a:solidFill>
              </a:rPr>
              <a:t>-  пониженная </a:t>
            </a:r>
            <a:r>
              <a:rPr lang="ru-RU" sz="600" dirty="0" smtClean="0"/>
              <a:t>ставка по налогу на прибыль – 13,5% </a:t>
            </a:r>
            <a:endParaRPr lang="ru-RU" sz="600" dirty="0" smtClean="0">
              <a:solidFill>
                <a:srgbClr val="000000"/>
              </a:solidFill>
            </a:endParaRPr>
          </a:p>
          <a:p>
            <a:pPr defTabSz="1279372">
              <a:buFontTx/>
              <a:buChar char="-"/>
              <a:defRPr/>
            </a:pPr>
            <a:r>
              <a:rPr lang="ru-RU" sz="600" dirty="0" smtClean="0">
                <a:solidFill>
                  <a:srgbClr val="000000"/>
                </a:solidFill>
              </a:rPr>
              <a:t>пониженная </a:t>
            </a:r>
            <a:r>
              <a:rPr lang="ru-RU" sz="600" dirty="0" smtClean="0"/>
              <a:t>налоговая ставка по УСН  - 5% </a:t>
            </a:r>
          </a:p>
          <a:p>
            <a:pPr defTabSz="1279372">
              <a:buFontTx/>
              <a:buChar char="-"/>
              <a:defRPr/>
            </a:pPr>
            <a:r>
              <a:rPr lang="ru-RU" sz="600" dirty="0" smtClean="0">
                <a:solidFill>
                  <a:srgbClr val="000000"/>
                </a:solidFill>
              </a:rPr>
              <a:t> 0% ставки по налогам на землю и имущество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4970475" y="5322870"/>
            <a:ext cx="3400424" cy="230820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 defTabSz="1279372" eaLnBrk="1" hangingPunct="1">
              <a:defRPr/>
            </a:pPr>
            <a:r>
              <a:rPr lang="ru-RU" altLang="ru-RU" sz="900" b="1" dirty="0" smtClean="0">
                <a:solidFill>
                  <a:srgbClr val="4F81BD">
                    <a:lumMod val="50000"/>
                  </a:srgbClr>
                </a:solidFill>
                <a:latin typeface="+mn-lt"/>
                <a:cs typeface="Arial" charset="0"/>
              </a:rPr>
              <a:t>РАЗВИТИЕ ИНФРАСТРУКТУРЫ</a:t>
            </a:r>
            <a:endParaRPr lang="ru-RU" altLang="ru-RU" sz="900" b="1" dirty="0">
              <a:solidFill>
                <a:srgbClr val="4F81BD">
                  <a:lumMod val="50000"/>
                </a:srgbClr>
              </a:solidFill>
              <a:latin typeface="+mn-lt"/>
              <a:cs typeface="Arial" charset="0"/>
            </a:endParaRPr>
          </a:p>
        </p:txBody>
      </p:sp>
      <p:grpSp>
        <p:nvGrpSpPr>
          <p:cNvPr id="266" name="Группа 265"/>
          <p:cNvGrpSpPr/>
          <p:nvPr/>
        </p:nvGrpSpPr>
        <p:grpSpPr>
          <a:xfrm>
            <a:off x="4062414" y="5562600"/>
            <a:ext cx="976308" cy="1019175"/>
            <a:chOff x="4619625" y="5729289"/>
            <a:chExt cx="833439" cy="842961"/>
          </a:xfrm>
        </p:grpSpPr>
        <p:pic>
          <p:nvPicPr>
            <p:cNvPr id="1032" name="Picture 8" descr="D:\катя\рисунки\Рисуночки\alternative_energy_options_icons_311137.jpg"/>
            <p:cNvPicPr>
              <a:picLocks noChangeAspect="1" noChangeArrowheads="1"/>
            </p:cNvPicPr>
            <p:nvPr/>
          </p:nvPicPr>
          <p:blipFill>
            <a:blip r:embed="rId6" cstate="print"/>
            <a:srcRect l="52706" t="49645" r="29765" b="28724"/>
            <a:stretch>
              <a:fillRect/>
            </a:stretch>
          </p:blipFill>
          <p:spPr bwMode="auto">
            <a:xfrm>
              <a:off x="4681539" y="5756073"/>
              <a:ext cx="300037" cy="368502"/>
            </a:xfrm>
            <a:prstGeom prst="rect">
              <a:avLst/>
            </a:prstGeom>
            <a:noFill/>
          </p:spPr>
        </p:pic>
        <p:pic>
          <p:nvPicPr>
            <p:cNvPr id="1033" name="Picture 9" descr="D:\катя\рисунки\Рисуночки\alternative_energy_options_icons_311137.jpg"/>
            <p:cNvPicPr>
              <a:picLocks noChangeAspect="1" noChangeArrowheads="1"/>
            </p:cNvPicPr>
            <p:nvPr/>
          </p:nvPicPr>
          <p:blipFill>
            <a:blip r:embed="rId6" cstate="print"/>
            <a:srcRect l="74000" t="77280" r="3529"/>
            <a:stretch>
              <a:fillRect/>
            </a:stretch>
          </p:blipFill>
          <p:spPr bwMode="auto">
            <a:xfrm>
              <a:off x="5027138" y="5729289"/>
              <a:ext cx="425926" cy="428626"/>
            </a:xfrm>
            <a:prstGeom prst="rect">
              <a:avLst/>
            </a:prstGeom>
            <a:noFill/>
          </p:spPr>
        </p:pic>
        <p:pic>
          <p:nvPicPr>
            <p:cNvPr id="1034" name="Picture 10" descr="D:\катя\рисунки\Рисуночки\936.jpg"/>
            <p:cNvPicPr>
              <a:picLocks noChangeAspect="1" noChangeArrowheads="1"/>
            </p:cNvPicPr>
            <p:nvPr/>
          </p:nvPicPr>
          <p:blipFill>
            <a:blip r:embed="rId7" cstate="print"/>
            <a:srcRect l="36200" t="64924" r="36100" b="19086"/>
            <a:stretch>
              <a:fillRect/>
            </a:stretch>
          </p:blipFill>
          <p:spPr bwMode="auto">
            <a:xfrm>
              <a:off x="4686300" y="6198177"/>
              <a:ext cx="261938" cy="297872"/>
            </a:xfrm>
            <a:prstGeom prst="rect">
              <a:avLst/>
            </a:prstGeom>
            <a:noFill/>
          </p:spPr>
        </p:pic>
        <p:pic>
          <p:nvPicPr>
            <p:cNvPr id="1035" name="Picture 11" descr="D:\катя\рисунки\Рисуночки\depositphotos_20537075-Water-icon.jpg"/>
            <p:cNvPicPr>
              <a:picLocks noChangeAspect="1" noChangeArrowheads="1"/>
            </p:cNvPicPr>
            <p:nvPr/>
          </p:nvPicPr>
          <p:blipFill>
            <a:blip r:embed="rId8" cstate="print"/>
            <a:srcRect l="5371" t="52197" r="78321" b="32373"/>
            <a:stretch>
              <a:fillRect/>
            </a:stretch>
          </p:blipFill>
          <p:spPr bwMode="auto">
            <a:xfrm>
              <a:off x="5073482" y="6191248"/>
              <a:ext cx="327194" cy="309561"/>
            </a:xfrm>
            <a:prstGeom prst="rect">
              <a:avLst/>
            </a:prstGeom>
            <a:noFill/>
          </p:spPr>
        </p:pic>
        <p:cxnSp>
          <p:nvCxnSpPr>
            <p:cNvPr id="262" name="Прямая соединительная линия 261"/>
            <p:cNvCxnSpPr/>
            <p:nvPr/>
          </p:nvCxnSpPr>
          <p:spPr>
            <a:xfrm>
              <a:off x="5010150" y="5734050"/>
              <a:ext cx="4763" cy="8382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>
              <a:off x="4619625" y="6138863"/>
              <a:ext cx="80486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7" name="Прямоугольник 266"/>
          <p:cNvSpPr/>
          <p:nvPr/>
        </p:nvSpPr>
        <p:spPr>
          <a:xfrm>
            <a:off x="5062539" y="5532154"/>
            <a:ext cx="137636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ru-RU" altLang="ru-RU" sz="600" b="1" dirty="0" smtClean="0">
                <a:latin typeface="Calibri" pitchFamily="34" charset="0"/>
              </a:rPr>
              <a:t>Фонд развития Дальнего Востока и Байкальского региона</a:t>
            </a:r>
            <a:endParaRPr lang="ru-RU" sz="600" b="1" dirty="0"/>
          </a:p>
        </p:txBody>
      </p:sp>
      <p:sp>
        <p:nvSpPr>
          <p:cNvPr id="269" name="Прямоугольник 268"/>
          <p:cNvSpPr/>
          <p:nvPr/>
        </p:nvSpPr>
        <p:spPr>
          <a:xfrm>
            <a:off x="5064132" y="5846400"/>
            <a:ext cx="1508115" cy="81136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ru-RU" sz="600" b="1" dirty="0" smtClean="0"/>
              <a:t>Критерии:</a:t>
            </a:r>
          </a:p>
          <a:p>
            <a:r>
              <a:rPr lang="ru-RU" sz="600" dirty="0" smtClean="0"/>
              <a:t>- чистая приведенная стоимость проекта больше либо равна 0</a:t>
            </a:r>
          </a:p>
          <a:p>
            <a:r>
              <a:rPr lang="ru-RU" sz="600" dirty="0" smtClean="0"/>
              <a:t>- общая стоимость проекта более 250 млн. руб.</a:t>
            </a:r>
          </a:p>
          <a:p>
            <a:r>
              <a:rPr lang="ru-RU" sz="600" dirty="0" smtClean="0"/>
              <a:t>- максимизация отношения объема частных инвестиций при реализации проекта к объему инвестиций Фонда.</a:t>
            </a:r>
            <a:endParaRPr lang="ru-RU" sz="6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6591299" y="5533200"/>
            <a:ext cx="1309689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ru-RU" altLang="ru-RU" sz="600" b="1" dirty="0" smtClean="0">
                <a:latin typeface="Calibri" pitchFamily="34" charset="0"/>
              </a:rPr>
              <a:t>Фонд содействия реформированию ЖКХ</a:t>
            </a:r>
            <a:endParaRPr lang="ru-RU" sz="6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8043863" y="5533200"/>
            <a:ext cx="103346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ru-RU" altLang="ru-RU" sz="600" b="1" dirty="0" smtClean="0">
                <a:latin typeface="Calibri" pitchFamily="34" charset="0"/>
              </a:rPr>
              <a:t>Фонд развития моногородов</a:t>
            </a:r>
            <a:endParaRPr lang="ru-RU" sz="600" b="1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6572250" y="5846590"/>
            <a:ext cx="1433513" cy="996033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ru-RU" sz="600" b="1" dirty="0" smtClean="0"/>
              <a:t>Направления:</a:t>
            </a:r>
          </a:p>
          <a:p>
            <a:r>
              <a:rPr lang="ru-RU" sz="600" dirty="0" smtClean="0"/>
              <a:t>- капитальный ремонт многоквартирных домов</a:t>
            </a:r>
          </a:p>
          <a:p>
            <a:r>
              <a:rPr lang="ru-RU" sz="600" dirty="0" smtClean="0"/>
              <a:t>- переселение граждан из ветхого и аварийного жилищного фонда</a:t>
            </a:r>
          </a:p>
          <a:p>
            <a:r>
              <a:rPr lang="ru-RU" sz="600" dirty="0" smtClean="0"/>
              <a:t>- модернизация (реконструкция) объектов коммунальной инфраструктуры. </a:t>
            </a:r>
            <a:r>
              <a:rPr lang="ru-RU" sz="600" i="1" dirty="0" smtClean="0"/>
              <a:t>Перспективы: до 300 млн. руб. на 1 объект, до 1 млрд. руб. на субъект РФ</a:t>
            </a:r>
            <a:endParaRPr lang="ru-RU" sz="600" i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8053384" y="5846400"/>
            <a:ext cx="1052512" cy="81136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defTabSz="1279372">
              <a:defRPr/>
            </a:pPr>
            <a:r>
              <a:rPr lang="ru-RU" sz="600" b="1" dirty="0" smtClean="0">
                <a:solidFill>
                  <a:prstClr val="black"/>
                </a:solidFill>
              </a:rPr>
              <a:t>Критерии: </a:t>
            </a:r>
          </a:p>
          <a:p>
            <a:pPr lvl="0"/>
            <a:r>
              <a:rPr lang="ru-RU" sz="600" dirty="0" smtClean="0">
                <a:solidFill>
                  <a:prstClr val="black"/>
                </a:solidFill>
              </a:rPr>
              <a:t>- моногород 1 категории</a:t>
            </a:r>
          </a:p>
          <a:p>
            <a:pPr lvl="0">
              <a:buFontTx/>
              <a:buChar char="-"/>
            </a:pPr>
            <a:r>
              <a:rPr lang="ru-RU" sz="600" dirty="0" smtClean="0">
                <a:solidFill>
                  <a:prstClr val="black"/>
                </a:solidFill>
              </a:rPr>
              <a:t>одобрение Рабочей группы по модернизации моногородов</a:t>
            </a:r>
          </a:p>
          <a:p>
            <a:pPr lvl="0"/>
            <a:r>
              <a:rPr lang="ru-RU" sz="600" dirty="0" smtClean="0">
                <a:solidFill>
                  <a:prstClr val="black"/>
                </a:solidFill>
              </a:rPr>
              <a:t>- наличие ПСД и положительного заключения экспертизы</a:t>
            </a:r>
            <a:endParaRPr lang="ru-RU" altLang="ru-RU" sz="600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165" name="Прямая соединительная линия 164"/>
          <p:cNvCxnSpPr>
            <a:endCxn id="145" idx="1"/>
          </p:cNvCxnSpPr>
          <p:nvPr/>
        </p:nvCxnSpPr>
        <p:spPr>
          <a:xfrm>
            <a:off x="1509710" y="4757738"/>
            <a:ext cx="292383" cy="295503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Прямоугольник 157"/>
          <p:cNvSpPr/>
          <p:nvPr/>
        </p:nvSpPr>
        <p:spPr>
          <a:xfrm>
            <a:off x="114300" y="4322260"/>
            <a:ext cx="1428749" cy="55617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0000" tIns="46800" rIns="90000" bIns="46800">
            <a:spAutoFit/>
          </a:bodyPr>
          <a:lstStyle/>
          <a:p>
            <a:pPr algn="ctr" defTabSz="914206">
              <a:defRPr/>
            </a:pP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возмещение затрат на приобретение с/</a:t>
            </a:r>
            <a:r>
              <a:rPr lang="ru-RU" sz="600" dirty="0" err="1" smtClean="0">
                <a:solidFill>
                  <a:schemeClr val="bg1"/>
                </a:solidFill>
                <a:latin typeface="Calibri" pitchFamily="34" charset="0"/>
              </a:rPr>
              <a:t>х</a:t>
            </a:r>
            <a:r>
              <a:rPr lang="ru-RU" sz="600" dirty="0" smtClean="0">
                <a:solidFill>
                  <a:schemeClr val="bg1"/>
                </a:solidFill>
                <a:latin typeface="Calibri" pitchFamily="34" charset="0"/>
              </a:rPr>
              <a:t> техники, грузовых и специальных автомобилей, технологического оборудования, животных  (до 50% от стоимости)</a:t>
            </a:r>
          </a:p>
        </p:txBody>
      </p:sp>
      <p:cxnSp>
        <p:nvCxnSpPr>
          <p:cNvPr id="146" name="Прямая соединительная линия 145"/>
          <p:cNvCxnSpPr>
            <a:stCxn id="60" idx="1"/>
          </p:cNvCxnSpPr>
          <p:nvPr/>
        </p:nvCxnSpPr>
        <p:spPr>
          <a:xfrm flipH="1" flipV="1">
            <a:off x="5991225" y="1071563"/>
            <a:ext cx="361967" cy="277349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>
            <a:stCxn id="60" idx="4"/>
          </p:cNvCxnSpPr>
          <p:nvPr/>
        </p:nvCxnSpPr>
        <p:spPr>
          <a:xfrm flipH="1">
            <a:off x="6715124" y="1993900"/>
            <a:ext cx="28709" cy="222249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935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</TotalTime>
  <Words>1656</Words>
  <Application>Microsoft Office PowerPoint</Application>
  <PresentationFormat>Экран (4:3)</PresentationFormat>
  <Paragraphs>146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Петровна Третьякова</dc:creator>
  <cp:lastModifiedBy>Игнатов</cp:lastModifiedBy>
  <cp:revision>236</cp:revision>
  <cp:lastPrinted>2015-06-29T08:25:18Z</cp:lastPrinted>
  <dcterms:created xsi:type="dcterms:W3CDTF">2015-06-29T04:10:36Z</dcterms:created>
  <dcterms:modified xsi:type="dcterms:W3CDTF">2016-04-14T09:23:04Z</dcterms:modified>
</cp:coreProperties>
</file>