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charts/chart39.xml" ContentType="application/vnd.openxmlformats-officedocument.drawingml.char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charts/chart28.xml" ContentType="application/vnd.openxmlformats-officedocument.drawingml.char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35.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24.xml" ContentType="application/vnd.openxmlformats-officedocument.drawingml.chart+xml"/>
  <Override PartName="/ppt/charts/chart42.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31.xml" ContentType="application/vnd.openxmlformats-officedocument.drawingml.chart+xml"/>
  <Override PartName="/docProps/custom.xml" ContentType="application/vnd.openxmlformats-officedocument.custom-properties+xml"/>
  <Override PartName="/ppt/charts/chart7.xml" ContentType="application/vnd.openxmlformats-officedocument.drawingml.chart+xml"/>
  <Override PartName="/ppt/charts/chart20.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drawings/drawing7.xml" ContentType="application/vnd.openxmlformats-officedocument.drawingml.chartshapes+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charts/chart29.xml" ContentType="application/vnd.openxmlformats-officedocument.drawingml.char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charts/chart18.xml" ContentType="application/vnd.openxmlformats-officedocument.drawingml.chart+xml"/>
  <Override PartName="/ppt/charts/chart27.xml" ContentType="application/vnd.openxmlformats-officedocument.drawingml.chart+xml"/>
  <Override PartName="/ppt/charts/chart36.xml" ContentType="application/vnd.openxmlformats-officedocument.drawingml.chart+xml"/>
  <Override PartName="/ppt/charts/chart38.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charts/chart16.xml" ContentType="application/vnd.openxmlformats-officedocument.drawingml.chart+xml"/>
  <Override PartName="/ppt/charts/chart25.xml" ContentType="application/vnd.openxmlformats-officedocument.drawingml.chart+xml"/>
  <Override PartName="/ppt/charts/chart34.xml" ContentType="application/vnd.openxmlformats-officedocument.drawingml.chart+xml"/>
  <Override PartName="/ppt/charts/chart45.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ppt/charts/chart32.xml" ContentType="application/vnd.openxmlformats-officedocument.drawingml.chart+xml"/>
  <Override PartName="/ppt/charts/chart43.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charts/chart30.xml" ContentType="application/vnd.openxmlformats-officedocument.drawingml.chart+xml"/>
  <Override PartName="/ppt/charts/chart41.xml" ContentType="application/vnd.openxmlformats-officedocument.drawingml.chart+xml"/>
  <Override PartName="/ppt/slideLayouts/slideLayout10.xml" ContentType="application/vnd.openxmlformats-officedocument.presentationml.slideLayout+xml"/>
  <Override PartName="/ppt/charts/chart6.xml" ContentType="application/vnd.openxmlformats-officedocument.drawingml.chart+xml"/>
  <Override PartName="/ppt/charts/chart10.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rawings/drawing6.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charts/chart37.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charts/chart26.xml" ContentType="application/vnd.openxmlformats-officedocument.drawingml.chart+xml"/>
  <Override PartName="/ppt/charts/chart44.xml" ContentType="application/vnd.openxmlformats-officedocument.drawingml.char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charts/chart15.xml" ContentType="application/vnd.openxmlformats-officedocument.drawingml.chart+xml"/>
  <Override PartName="/ppt/charts/chart33.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40.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drawings/drawing5.xml" ContentType="application/vnd.openxmlformats-officedocument.drawingml.chartshapes+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5"/>
  </p:notesMasterIdLst>
  <p:sldIdLst>
    <p:sldId id="297" r:id="rId2"/>
    <p:sldId id="314" r:id="rId3"/>
    <p:sldId id="315" r:id="rId4"/>
    <p:sldId id="319" r:id="rId5"/>
    <p:sldId id="318" r:id="rId6"/>
    <p:sldId id="339" r:id="rId7"/>
    <p:sldId id="345" r:id="rId8"/>
    <p:sldId id="334" r:id="rId9"/>
    <p:sldId id="380" r:id="rId10"/>
    <p:sldId id="340" r:id="rId11"/>
    <p:sldId id="342" r:id="rId12"/>
    <p:sldId id="296" r:id="rId13"/>
    <p:sldId id="316" r:id="rId14"/>
    <p:sldId id="343" r:id="rId15"/>
    <p:sldId id="347" r:id="rId16"/>
    <p:sldId id="338" r:id="rId17"/>
    <p:sldId id="331" r:id="rId18"/>
    <p:sldId id="332" r:id="rId19"/>
    <p:sldId id="329" r:id="rId20"/>
    <p:sldId id="324" r:id="rId21"/>
    <p:sldId id="330" r:id="rId22"/>
    <p:sldId id="335" r:id="rId23"/>
    <p:sldId id="337" r:id="rId24"/>
    <p:sldId id="341" r:id="rId25"/>
    <p:sldId id="364" r:id="rId26"/>
    <p:sldId id="298" r:id="rId27"/>
    <p:sldId id="349" r:id="rId28"/>
    <p:sldId id="350" r:id="rId29"/>
    <p:sldId id="358" r:id="rId30"/>
    <p:sldId id="351" r:id="rId31"/>
    <p:sldId id="352" r:id="rId32"/>
    <p:sldId id="353" r:id="rId33"/>
    <p:sldId id="365" r:id="rId34"/>
    <p:sldId id="359" r:id="rId35"/>
    <p:sldId id="362" r:id="rId36"/>
    <p:sldId id="369" r:id="rId37"/>
    <p:sldId id="370" r:id="rId38"/>
    <p:sldId id="371" r:id="rId39"/>
    <p:sldId id="372" r:id="rId40"/>
    <p:sldId id="373" r:id="rId41"/>
    <p:sldId id="374" r:id="rId42"/>
    <p:sldId id="375" r:id="rId43"/>
    <p:sldId id="376" r:id="rId44"/>
    <p:sldId id="363" r:id="rId45"/>
    <p:sldId id="378" r:id="rId46"/>
    <p:sldId id="377" r:id="rId47"/>
    <p:sldId id="387" r:id="rId48"/>
    <p:sldId id="382" r:id="rId49"/>
    <p:sldId id="383" r:id="rId50"/>
    <p:sldId id="384" r:id="rId51"/>
    <p:sldId id="385" r:id="rId52"/>
    <p:sldId id="348" r:id="rId53"/>
    <p:sldId id="313" r:id="rId54"/>
  </p:sldIdLst>
  <p:sldSz cx="6858000" cy="9144000" type="screen4x3"/>
  <p:notesSz cx="6858000" cy="99472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B7"/>
    <a:srgbClr val="F8DCA4"/>
    <a:srgbClr val="FAD4F7"/>
    <a:srgbClr val="CCCCFF"/>
    <a:srgbClr val="004C22"/>
    <a:srgbClr val="FEFEEC"/>
    <a:srgbClr val="00863D"/>
    <a:srgbClr val="5A2781"/>
    <a:srgbClr val="CCECFF"/>
    <a:srgbClr val="FEFEE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6522" autoAdjust="0"/>
  </p:normalViewPr>
  <p:slideViewPr>
    <p:cSldViewPr>
      <p:cViewPr>
        <p:scale>
          <a:sx n="70" d="100"/>
          <a:sy n="70" d="100"/>
        </p:scale>
        <p:origin x="-1890" y="324"/>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Office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Office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Office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Office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Office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Office_Excel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Office_Excel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_____Microsoft_Office_Excel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Microsoft_Office_Excel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Microsoft_Office_Excel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_____Microsoft_Office_Excel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_____Microsoft_Office_Excel28.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Office_Excel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_____Microsoft_Office_Excel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_____Microsoft_Office_Excel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_____Microsoft_Office_Excel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_____Microsoft_Office_Excel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_____Microsoft_Office_Excel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_____Microsoft_Office_Excel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_____Microsoft_Office_Excel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_____Microsoft_Office_Excel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_____Microsoft_Office_Excel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_____Microsoft_Office_Excel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_____Microsoft_Office_Excel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_____Microsoft_Office_Excel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_____Microsoft_Office_Excel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_____Microsoft_Office_Excel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_____Microsoft_Office_Excel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_____Microsoft_Office_Excel45.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0">
                <a:latin typeface="Century Gothic" pitchFamily="34" charset="0"/>
              </a:defRPr>
            </a:pPr>
            <a:r>
              <a:rPr lang="ru-RU" sz="800" b="0" dirty="0" smtClean="0"/>
              <a:t>Динамика роста выручки</a:t>
            </a:r>
            <a:r>
              <a:rPr lang="ru-RU" sz="800" b="0" baseline="0" dirty="0" smtClean="0"/>
              <a:t> </a:t>
            </a:r>
            <a:r>
              <a:rPr lang="ru-RU" sz="800" b="0" dirty="0" smtClean="0"/>
              <a:t>по годам (млн.рублей)</a:t>
            </a:r>
            <a:endParaRPr lang="ru-RU" sz="800" b="0" dirty="0"/>
          </a:p>
        </c:rich>
      </c:tx>
      <c:layout>
        <c:manualLayout>
          <c:xMode val="edge"/>
          <c:yMode val="edge"/>
          <c:x val="0.12930009873116824"/>
          <c:y val="4.7011589355568997E-2"/>
        </c:manualLayout>
      </c:layout>
      <c:spPr>
        <a:solidFill>
          <a:srgbClr val="FEFEE2"/>
        </a:solidFill>
      </c:spPr>
    </c:title>
    <c:plotArea>
      <c:layout>
        <c:manualLayout>
          <c:layoutTarget val="inner"/>
          <c:xMode val="edge"/>
          <c:yMode val="edge"/>
          <c:x val="0.11501080592722412"/>
          <c:y val="0.20908422455984424"/>
          <c:w val="0.82473012257897671"/>
          <c:h val="0.57244094488188979"/>
        </c:manualLayout>
      </c:layout>
      <c:lineChart>
        <c:grouping val="standard"/>
        <c:ser>
          <c:idx val="0"/>
          <c:order val="0"/>
          <c:tx>
            <c:strRef>
              <c:f>Лист1!$B$1</c:f>
              <c:strCache>
                <c:ptCount val="1"/>
                <c:pt idx="0">
                  <c:v>Динамика роста выручки по годам (млн. рублей)</c:v>
                </c:pt>
              </c:strCache>
            </c:strRef>
          </c:tx>
          <c:spPr>
            <a:ln>
              <a:solidFill>
                <a:srgbClr val="00B050"/>
              </a:solidFill>
            </a:ln>
          </c:spPr>
          <c:marker>
            <c:spPr>
              <a:solidFill>
                <a:srgbClr val="00B050"/>
              </a:solidFill>
              <a:ln>
                <a:solidFill>
                  <a:srgbClr val="00B050"/>
                </a:solidFill>
              </a:ln>
            </c:spPr>
          </c:marker>
          <c:dLbls>
            <c:dLbl>
              <c:idx val="0"/>
              <c:layout>
                <c:manualLayout>
                  <c:x val="-6.9204645811482404E-2"/>
                  <c:y val="6.5796019900498326E-2"/>
                </c:manualLayout>
              </c:layout>
              <c:tx>
                <c:rich>
                  <a:bodyPr/>
                  <a:lstStyle/>
                  <a:p>
                    <a:r>
                      <a:rPr lang="ru-RU" dirty="0" smtClean="0">
                        <a:solidFill>
                          <a:schemeClr val="tx1"/>
                        </a:solidFill>
                      </a:rPr>
                      <a:t>459,5</a:t>
                    </a:r>
                    <a:endParaRPr lang="en-US" dirty="0">
                      <a:solidFill>
                        <a:schemeClr val="tx1"/>
                      </a:solidFill>
                    </a:endParaRPr>
                  </a:p>
                </c:rich>
              </c:tx>
              <c:showVal val="1"/>
            </c:dLbl>
            <c:dLbl>
              <c:idx val="1"/>
              <c:layout>
                <c:manualLayout>
                  <c:x val="-3.4602322905741202E-2"/>
                  <c:y val="6.0530679933665586E-2"/>
                </c:manualLayout>
              </c:layout>
              <c:showVal val="1"/>
            </c:dLbl>
            <c:dLbl>
              <c:idx val="2"/>
              <c:layout>
                <c:manualLayout>
                  <c:x val="-3.2882410428973663E-2"/>
                  <c:y val="6.3598673300165831E-2"/>
                </c:manualLayout>
              </c:layout>
              <c:showVal val="1"/>
            </c:dLbl>
            <c:dLbl>
              <c:idx val="3"/>
              <c:layout>
                <c:manualLayout>
                  <c:x val="-2.407114152113205E-3"/>
                  <c:y val="3.5142996931964855E-2"/>
                </c:manualLayout>
              </c:layout>
              <c:showVal val="1"/>
            </c:dLbl>
            <c:dLbl>
              <c:idx val="4"/>
              <c:layout>
                <c:manualLayout>
                  <c:x val="2.4573540793019583E-4"/>
                  <c:y val="6.1629353233830848E-2"/>
                </c:manualLayout>
              </c:layout>
              <c:showVal val="1"/>
            </c:dLbl>
            <c:txPr>
              <a:bodyPr/>
              <a:lstStyle/>
              <a:p>
                <a:pPr>
                  <a:defRPr sz="1000">
                    <a:solidFill>
                      <a:schemeClr val="tx1"/>
                    </a:solidFill>
                  </a:defRPr>
                </a:pPr>
                <a:endParaRPr lang="ru-RU"/>
              </a:p>
            </c:txPr>
            <c:showVal val="1"/>
          </c:dLbls>
          <c:cat>
            <c:strRef>
              <c:f>Лист1!$A$2:$A$4</c:f>
              <c:strCache>
                <c:ptCount val="3"/>
                <c:pt idx="0">
                  <c:v>2020 год</c:v>
                </c:pt>
                <c:pt idx="1">
                  <c:v>2021 год</c:v>
                </c:pt>
                <c:pt idx="2">
                  <c:v>2022 год</c:v>
                </c:pt>
              </c:strCache>
            </c:strRef>
          </c:cat>
          <c:val>
            <c:numRef>
              <c:f>Лист1!$B$2:$B$4</c:f>
              <c:numCache>
                <c:formatCode>General</c:formatCode>
                <c:ptCount val="3"/>
                <c:pt idx="0">
                  <c:v>459.5</c:v>
                </c:pt>
                <c:pt idx="1">
                  <c:v>568.70000000000005</c:v>
                </c:pt>
                <c:pt idx="2">
                  <c:v>679.5</c:v>
                </c:pt>
              </c:numCache>
            </c:numRef>
          </c:val>
        </c:ser>
        <c:marker val="1"/>
        <c:axId val="180240768"/>
        <c:axId val="180242304"/>
      </c:lineChart>
      <c:catAx>
        <c:axId val="180240768"/>
        <c:scaling>
          <c:orientation val="minMax"/>
        </c:scaling>
        <c:axPos val="b"/>
        <c:tickLblPos val="nextTo"/>
        <c:txPr>
          <a:bodyPr/>
          <a:lstStyle/>
          <a:p>
            <a:pPr>
              <a:defRPr sz="900">
                <a:latin typeface="Century Gothic" pitchFamily="34" charset="0"/>
              </a:defRPr>
            </a:pPr>
            <a:endParaRPr lang="ru-RU"/>
          </a:p>
        </c:txPr>
        <c:crossAx val="180242304"/>
        <c:crosses val="autoZero"/>
        <c:auto val="1"/>
        <c:lblAlgn val="ctr"/>
        <c:lblOffset val="100"/>
      </c:catAx>
      <c:valAx>
        <c:axId val="180242304"/>
        <c:scaling>
          <c:orientation val="minMax"/>
        </c:scaling>
        <c:axPos val="l"/>
        <c:majorGridlines/>
        <c:numFmt formatCode="General" sourceLinked="1"/>
        <c:tickLblPos val="nextTo"/>
        <c:txPr>
          <a:bodyPr/>
          <a:lstStyle/>
          <a:p>
            <a:pPr>
              <a:defRPr sz="700">
                <a:latin typeface="Century Gothic" pitchFamily="34" charset="0"/>
              </a:defRPr>
            </a:pPr>
            <a:endParaRPr lang="ru-RU"/>
          </a:p>
        </c:txPr>
        <c:crossAx val="180240768"/>
        <c:crosses val="autoZero"/>
        <c:crossBetween val="between"/>
      </c:valAx>
    </c:plotArea>
    <c:plotVisOnly val="1"/>
  </c:chart>
  <c:spPr>
    <a:solidFill>
      <a:srgbClr val="FEFEEC"/>
    </a:solidFill>
  </c:spPr>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title>
      <c:tx>
        <c:rich>
          <a:bodyPr rot="0" spcFirstLastPara="1" vertOverflow="ellipsis" vert="horz" wrap="square" anchor="ctr" anchorCtr="1"/>
          <a:lstStyle/>
          <a:p>
            <a:pPr>
              <a:defRPr sz="1050" b="1" i="0" u="none" strike="noStrike" kern="1200" baseline="0">
                <a:solidFill>
                  <a:schemeClr val="bg2"/>
                </a:solidFill>
                <a:latin typeface="Century Gothic" pitchFamily="34" charset="0"/>
                <a:ea typeface="+mn-ea"/>
                <a:cs typeface="+mn-cs"/>
              </a:defRPr>
            </a:pPr>
            <a:r>
              <a:rPr lang="ru-RU" sz="1050" dirty="0">
                <a:solidFill>
                  <a:schemeClr val="tx2"/>
                </a:solidFill>
                <a:latin typeface="Century Gothic" pitchFamily="34" charset="0"/>
              </a:rPr>
              <a:t>Численность населения на </a:t>
            </a:r>
            <a:r>
              <a:rPr lang="ru-RU" sz="1050" dirty="0" smtClean="0">
                <a:solidFill>
                  <a:schemeClr val="tx2"/>
                </a:solidFill>
                <a:latin typeface="Century Gothic" pitchFamily="34" charset="0"/>
              </a:rPr>
              <a:t>01.01.2022г. (чел.)</a:t>
            </a:r>
            <a:endParaRPr lang="ru-RU" sz="1050" dirty="0">
              <a:solidFill>
                <a:schemeClr val="tx2"/>
              </a:solidFill>
              <a:latin typeface="Century Gothic" pitchFamily="34" charset="0"/>
            </a:endParaRPr>
          </a:p>
        </c:rich>
      </c:tx>
      <c:layout>
        <c:manualLayout>
          <c:xMode val="edge"/>
          <c:yMode val="edge"/>
          <c:x val="0.24149970393102627"/>
          <c:y val="0"/>
        </c:manualLayout>
      </c:layout>
      <c:spPr>
        <a:noFill/>
        <a:ln>
          <a:noFill/>
        </a:ln>
        <a:effectLst/>
      </c:spPr>
    </c:title>
    <c:view3D>
      <c:rotX val="5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4.2684040935125796E-2"/>
          <c:y val="0.11171528672088089"/>
          <c:w val="0.91463191812974864"/>
          <c:h val="0.55125283268906256"/>
        </c:manualLayout>
      </c:layout>
      <c:pie3DChart>
        <c:varyColors val="1"/>
        <c:ser>
          <c:idx val="0"/>
          <c:order val="0"/>
          <c:tx>
            <c:strRef>
              <c:f>Лист1!$B$1</c:f>
              <c:strCache>
                <c:ptCount val="1"/>
                <c:pt idx="0">
                  <c:v>Численность населения на 01.01.2021</c:v>
                </c:pt>
              </c:strCache>
            </c:strRef>
          </c:tx>
          <c:spPr>
            <a:ln>
              <a:noFill/>
            </a:ln>
            <a:scene3d>
              <a:camera prst="orthographicFront"/>
              <a:lightRig rig="threePt" dir="t"/>
            </a:scene3d>
            <a:sp3d>
              <a:bevelT/>
            </a:sp3d>
          </c:spPr>
          <c:dPt>
            <c:idx val="0"/>
            <c:spPr>
              <a:solidFill>
                <a:schemeClr val="accent1"/>
              </a:solidFill>
              <a:ln>
                <a:noFill/>
              </a:ln>
              <a:effectLst>
                <a:outerShdw blurRad="254000" sx="102000" sy="102000" algn="ctr" rotWithShape="0">
                  <a:prstClr val="black">
                    <a:alpha val="2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6EC0-4D8C-B036-63759750DA09}"/>
              </c:ext>
            </c:extLst>
          </c:dPt>
          <c:dPt>
            <c:idx val="1"/>
            <c:spPr>
              <a:solidFill>
                <a:schemeClr val="accent2"/>
              </a:solidFill>
              <a:ln>
                <a:noFill/>
              </a:ln>
              <a:effectLst>
                <a:outerShdw blurRad="254000" sx="102000" sy="102000" algn="ctr" rotWithShape="0">
                  <a:prstClr val="black">
                    <a:alpha val="2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6-54C2-4D2C-96C5-00D93431AEA7}"/>
              </c:ext>
            </c:extLst>
          </c:dPt>
          <c:dPt>
            <c:idx val="2"/>
            <c:spPr>
              <a:solidFill>
                <a:schemeClr val="accent3"/>
              </a:solidFill>
              <a:ln>
                <a:noFill/>
              </a:ln>
              <a:effectLst>
                <a:outerShdw blurRad="254000" sx="102000" sy="102000" algn="ctr" rotWithShape="0">
                  <a:prstClr val="black">
                    <a:alpha val="2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54C2-4D2C-96C5-00D93431AEA7}"/>
              </c:ext>
            </c:extLst>
          </c:dPt>
          <c:dPt>
            <c:idx val="3"/>
            <c:spPr>
              <a:solidFill>
                <a:schemeClr val="accent4"/>
              </a:solidFill>
              <a:ln>
                <a:noFill/>
              </a:ln>
              <a:effectLst>
                <a:outerShdw blurRad="254000" sx="102000" sy="102000" algn="ctr" rotWithShape="0">
                  <a:prstClr val="black">
                    <a:alpha val="2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4-54C2-4D2C-96C5-00D93431AEA7}"/>
              </c:ext>
            </c:extLst>
          </c:dPt>
          <c:dPt>
            <c:idx val="4"/>
            <c:spPr>
              <a:solidFill>
                <a:schemeClr val="accent5"/>
              </a:solidFill>
              <a:ln>
                <a:noFill/>
              </a:ln>
              <a:effectLst>
                <a:outerShdw blurRad="254000" sx="102000" sy="102000" algn="ctr" rotWithShape="0">
                  <a:prstClr val="black">
                    <a:alpha val="2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54C2-4D2C-96C5-00D93431AEA7}"/>
              </c:ext>
            </c:extLst>
          </c:dPt>
          <c:dPt>
            <c:idx val="5"/>
            <c:spPr>
              <a:solidFill>
                <a:schemeClr val="accent6"/>
              </a:solidFill>
              <a:ln>
                <a:noFill/>
              </a:ln>
              <a:effectLst>
                <a:outerShdw blurRad="254000" sx="102000" sy="102000" algn="ctr" rotWithShape="0">
                  <a:prstClr val="black">
                    <a:alpha val="2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2-54C2-4D2C-96C5-00D93431AEA7}"/>
              </c:ext>
            </c:extLst>
          </c:dPt>
          <c:dPt>
            <c:idx val="6"/>
            <c:spPr>
              <a:solidFill>
                <a:schemeClr val="accent1">
                  <a:lumMod val="60000"/>
                </a:schemeClr>
              </a:solidFill>
              <a:ln>
                <a:noFill/>
              </a:ln>
              <a:effectLst>
                <a:outerShdw blurRad="254000" sx="102000" sy="102000" algn="ctr" rotWithShape="0">
                  <a:prstClr val="black">
                    <a:alpha val="20000"/>
                  </a:prstClr>
                </a:outerShdw>
              </a:effectLst>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54C2-4D2C-96C5-00D93431AEA7}"/>
              </c:ext>
            </c:extLst>
          </c:dPt>
          <c:dLbls>
            <c:dLbl>
              <c:idx val="0"/>
              <c:layout>
                <c:manualLayout>
                  <c:x val="0"/>
                  <c:y val="-0.1282685762188038"/>
                </c:manualLayout>
              </c:layout>
              <c:dLblPos val="bestFit"/>
              <c:showVal val="1"/>
            </c:dLbl>
            <c:dLbl>
              <c:idx val="1"/>
              <c:layout>
                <c:manualLayout>
                  <c:x val="8.5368081870251453E-2"/>
                  <c:y val="5.0391226371672988E-2"/>
                </c:manualLayout>
              </c:layout>
              <c:dLblPos val="bestFit"/>
              <c:showVal val="1"/>
            </c:dLbl>
            <c:dLbl>
              <c:idx val="2"/>
              <c:layout>
                <c:manualLayout>
                  <c:x val="0"/>
                  <c:y val="5.0391226371672988E-2"/>
                </c:manualLayout>
              </c:layout>
              <c:dLblPos val="bestFit"/>
              <c:showVal val="1"/>
            </c:dLbl>
            <c:dLbl>
              <c:idx val="3"/>
              <c:layout>
                <c:manualLayout>
                  <c:x val="1.9401836788693543E-2"/>
                  <c:y val="9.6201432164103026E-2"/>
                </c:manualLayout>
              </c:layout>
              <c:dLblPos val="bestFit"/>
              <c:showVal val="1"/>
            </c:dLbl>
            <c:dLbl>
              <c:idx val="4"/>
              <c:layout>
                <c:manualLayout>
                  <c:x val="0"/>
                  <c:y val="-8.4748880715995498E-2"/>
                </c:manualLayout>
              </c:layout>
              <c:dLblPos val="bestFit"/>
              <c:showVal val="1"/>
            </c:dLbl>
            <c:dLbl>
              <c:idx val="5"/>
              <c:layout>
                <c:manualLayout>
                  <c:x val="-6.9846612439296796E-2"/>
                  <c:y val="-3.8656283244023142E-2"/>
                </c:manualLayout>
              </c:layout>
              <c:dLblPos val="bestFit"/>
              <c:showVal val="1"/>
            </c:dLbl>
            <c:dLbl>
              <c:idx val="6"/>
              <c:layout>
                <c:manualLayout>
                  <c:x val="-9.3128816585728982E-2"/>
                  <c:y val="6.8715308688644975E-3"/>
                </c:manualLayout>
              </c:layout>
              <c:dLblPos val="bestFit"/>
              <c:showVal val="1"/>
            </c:dLbl>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tx2"/>
                    </a:solidFill>
                    <a:latin typeface="+mn-lt"/>
                    <a:ea typeface="+mn-ea"/>
                    <a:cs typeface="+mn-cs"/>
                  </a:defRPr>
                </a:pPr>
                <a:endParaRPr lang="ru-RU"/>
              </a:p>
            </c:txPr>
            <c:dLblPos val="outEnd"/>
            <c:showVal val="1"/>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Лист1!$A$2:$A$8</c:f>
              <c:strCache>
                <c:ptCount val="7"/>
                <c:pt idx="0">
                  <c:v>Балаганское МО</c:v>
                </c:pt>
                <c:pt idx="1">
                  <c:v>Биритское МО</c:v>
                </c:pt>
                <c:pt idx="2">
                  <c:v>Заславское МО</c:v>
                </c:pt>
                <c:pt idx="3">
                  <c:v>Коноваловское МО</c:v>
                </c:pt>
                <c:pt idx="4">
                  <c:v>Кумарейское МО</c:v>
                </c:pt>
                <c:pt idx="5">
                  <c:v>Тарнопольское МО</c:v>
                </c:pt>
                <c:pt idx="6">
                  <c:v>Шарагайское МО</c:v>
                </c:pt>
              </c:strCache>
            </c:strRef>
          </c:cat>
          <c:val>
            <c:numRef>
              <c:f>Лист1!$B$2:$B$8</c:f>
              <c:numCache>
                <c:formatCode>General</c:formatCode>
                <c:ptCount val="7"/>
                <c:pt idx="0">
                  <c:v>3788</c:v>
                </c:pt>
                <c:pt idx="1">
                  <c:v>486</c:v>
                </c:pt>
                <c:pt idx="2">
                  <c:v>938</c:v>
                </c:pt>
                <c:pt idx="3">
                  <c:v>865</c:v>
                </c:pt>
                <c:pt idx="4">
                  <c:v>892</c:v>
                </c:pt>
                <c:pt idx="5">
                  <c:v>768</c:v>
                </c:pt>
                <c:pt idx="6">
                  <c:v>481</c:v>
                </c:pt>
              </c:numCache>
            </c:numRef>
          </c:val>
          <c:extLst xmlns:c16r2="http://schemas.microsoft.com/office/drawing/2015/06/chart">
            <c:ext xmlns:c16="http://schemas.microsoft.com/office/drawing/2014/chart" uri="{C3380CC4-5D6E-409C-BE32-E72D297353CC}">
              <c16:uniqueId val="{00000000-54C2-4D2C-96C5-00D93431AEA7}"/>
            </c:ext>
          </c:extLst>
        </c:ser>
        <c:dLbls>
          <c:showPercent val="1"/>
        </c:dLbls>
      </c:pie3DChart>
      <c:spPr>
        <a:noFill/>
        <a:ln>
          <a:noFill/>
        </a:ln>
        <a:effectLst/>
      </c:spPr>
    </c:plotArea>
    <c:legend>
      <c:legendPos val="b"/>
      <c:layout>
        <c:manualLayout>
          <c:xMode val="edge"/>
          <c:yMode val="edge"/>
          <c:x val="2.0035528276878597E-2"/>
          <c:y val="0.74585550744753004"/>
          <c:w val="0.96768967816172102"/>
          <c:h val="0.24650706198589781"/>
        </c:manualLayout>
      </c:layout>
      <c:spPr>
        <a:solidFill>
          <a:schemeClr val="bg1">
            <a:alpha val="39000"/>
          </a:schemeClr>
        </a:solidFill>
        <a:ln>
          <a:noFill/>
        </a:ln>
        <a:effectLst/>
      </c:spPr>
      <c:txPr>
        <a:bodyPr rot="0" spcFirstLastPara="1" vertOverflow="ellipsis" vert="horz" wrap="square" anchor="ctr" anchorCtr="1"/>
        <a:lstStyle/>
        <a:p>
          <a:pPr>
            <a:defRPr sz="1100" b="1" i="0" u="none" strike="noStrike" kern="1200" baseline="0">
              <a:solidFill>
                <a:schemeClr val="tx2"/>
              </a:solidFill>
              <a:latin typeface="Century Gothic" pitchFamily="34" charset="0"/>
              <a:ea typeface="+mn-ea"/>
              <a:cs typeface="+mn-cs"/>
            </a:defRPr>
          </a:pPr>
          <a:endParaRPr lang="ru-RU"/>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rotY val="149"/>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16693653423851237"/>
          <c:y val="4.4324583902915861E-2"/>
          <c:w val="0.69750287793082089"/>
          <c:h val="0.50836829818331852"/>
        </c:manualLayout>
      </c:layout>
      <c:pie3DChart>
        <c:varyColors val="1"/>
        <c:ser>
          <c:idx val="0"/>
          <c:order val="0"/>
          <c:tx>
            <c:strRef>
              <c:f>Лист1!$B$1</c:f>
              <c:strCache>
                <c:ptCount val="1"/>
                <c:pt idx="0">
                  <c:v>Столбец1</c:v>
                </c:pt>
              </c:strCache>
            </c:strRef>
          </c:tx>
          <c:spPr>
            <a:ln>
              <a:solidFill>
                <a:schemeClr val="bg2"/>
              </a:solidFill>
            </a:ln>
            <a:scene3d>
              <a:camera prst="orthographicFront"/>
              <a:lightRig rig="threePt" dir="t"/>
            </a:scene3d>
            <a:sp3d>
              <a:bevelT/>
              <a:contourClr>
                <a:srgbClr val="000000"/>
              </a:contourClr>
            </a:sp3d>
          </c:spPr>
          <c:dPt>
            <c:idx val="0"/>
            <c:spPr>
              <a:solidFill>
                <a:schemeClr val="accent1"/>
              </a:solidFill>
              <a:ln w="25400">
                <a:solidFill>
                  <a:schemeClr val="bg2"/>
                </a:solidFill>
              </a:ln>
              <a:effectLst/>
              <a:scene3d>
                <a:camera prst="orthographicFront"/>
                <a:lightRig rig="threePt" dir="t"/>
              </a:scene3d>
              <a:sp3d>
                <a:bevelT/>
                <a:contourClr>
                  <a:srgbClr val="000000"/>
                </a:contourClr>
              </a:sp3d>
            </c:spPr>
            <c:extLst xmlns:c16r2="http://schemas.microsoft.com/office/drawing/2015/06/chart">
              <c:ext xmlns:c16="http://schemas.microsoft.com/office/drawing/2014/chart" uri="{C3380CC4-5D6E-409C-BE32-E72D297353CC}">
                <c16:uniqueId val="{00000004-74FF-45C3-980E-1C88675BF1BE}"/>
              </c:ext>
            </c:extLst>
          </c:dPt>
          <c:dPt>
            <c:idx val="1"/>
            <c:spPr>
              <a:solidFill>
                <a:schemeClr val="accent2"/>
              </a:solidFill>
              <a:ln w="25400">
                <a:solidFill>
                  <a:schemeClr val="bg2"/>
                </a:solidFill>
              </a:ln>
              <a:effectLst/>
              <a:scene3d>
                <a:camera prst="orthographicFront"/>
                <a:lightRig rig="threePt" dir="t"/>
              </a:scene3d>
              <a:sp3d>
                <a:bevelT/>
                <a:contourClr>
                  <a:srgbClr val="000000"/>
                </a:contourClr>
              </a:sp3d>
            </c:spPr>
            <c:extLst xmlns:c16r2="http://schemas.microsoft.com/office/drawing/2015/06/chart">
              <c:ext xmlns:c16="http://schemas.microsoft.com/office/drawing/2014/chart" uri="{C3380CC4-5D6E-409C-BE32-E72D297353CC}">
                <c16:uniqueId val="{00000003-278A-4341-A927-FD3D6AF065B9}"/>
              </c:ext>
            </c:extLst>
          </c:dPt>
          <c:dPt>
            <c:idx val="2"/>
            <c:spPr>
              <a:solidFill>
                <a:schemeClr val="accent3"/>
              </a:solidFill>
              <a:ln w="25400">
                <a:solidFill>
                  <a:schemeClr val="bg2"/>
                </a:solidFill>
              </a:ln>
              <a:effectLst/>
              <a:scene3d>
                <a:camera prst="orthographicFront"/>
                <a:lightRig rig="threePt" dir="t"/>
              </a:scene3d>
              <a:sp3d>
                <a:bevelT/>
                <a:contourClr>
                  <a:srgbClr val="000000"/>
                </a:contourClr>
              </a:sp3d>
            </c:spPr>
            <c:extLst xmlns:c16r2="http://schemas.microsoft.com/office/drawing/2015/06/chart">
              <c:ext xmlns:c16="http://schemas.microsoft.com/office/drawing/2014/chart" uri="{C3380CC4-5D6E-409C-BE32-E72D297353CC}">
                <c16:uniqueId val="{00000001-74FF-45C3-980E-1C88675BF1BE}"/>
              </c:ext>
            </c:extLst>
          </c:dPt>
          <c:dPt>
            <c:idx val="3"/>
            <c:spPr>
              <a:solidFill>
                <a:schemeClr val="accent4"/>
              </a:solidFill>
              <a:ln w="25400">
                <a:solidFill>
                  <a:schemeClr val="bg2"/>
                </a:solidFill>
              </a:ln>
              <a:effectLst/>
              <a:scene3d>
                <a:camera prst="orthographicFront"/>
                <a:lightRig rig="threePt" dir="t"/>
              </a:scene3d>
              <a:sp3d>
                <a:bevelT/>
                <a:contourClr>
                  <a:srgbClr val="000000"/>
                </a:contourClr>
              </a:sp3d>
            </c:spPr>
            <c:extLst xmlns:c16r2="http://schemas.microsoft.com/office/drawing/2015/06/chart">
              <c:ext xmlns:c16="http://schemas.microsoft.com/office/drawing/2014/chart" uri="{C3380CC4-5D6E-409C-BE32-E72D297353CC}">
                <c16:uniqueId val="{00000003-74FF-45C3-980E-1C88675BF1BE}"/>
              </c:ext>
            </c:extLst>
          </c:dPt>
          <c:dPt>
            <c:idx val="4"/>
            <c:spPr>
              <a:solidFill>
                <a:schemeClr val="accent5"/>
              </a:solidFill>
              <a:ln w="25400">
                <a:solidFill>
                  <a:schemeClr val="bg2"/>
                </a:solidFill>
              </a:ln>
              <a:effectLst/>
              <a:scene3d>
                <a:camera prst="orthographicFront"/>
                <a:lightRig rig="threePt" dir="t"/>
              </a:scene3d>
              <a:sp3d>
                <a:bevelT/>
                <a:contourClr>
                  <a:srgbClr val="000000"/>
                </a:contourClr>
              </a:sp3d>
            </c:spPr>
            <c:extLst xmlns:c16r2="http://schemas.microsoft.com/office/drawing/2015/06/chart">
              <c:ext xmlns:c16="http://schemas.microsoft.com/office/drawing/2014/chart" uri="{C3380CC4-5D6E-409C-BE32-E72D297353CC}">
                <c16:uniqueId val="{00000009-278A-4341-A927-FD3D6AF065B9}"/>
              </c:ext>
            </c:extLst>
          </c:dPt>
          <c:dLbls>
            <c:dLbl>
              <c:idx val="0"/>
              <c:layout>
                <c:manualLayout>
                  <c:x val="3.3322538630459503E-2"/>
                  <c:y val="8.0572036007543174E-2"/>
                </c:manualLayout>
              </c:layout>
              <c:tx>
                <c:rich>
                  <a:bodyPr/>
                  <a:lstStyle/>
                  <a:p>
                    <a:r>
                      <a:rPr lang="en-US" dirty="0" smtClean="0"/>
                      <a:t>28540,3</a:t>
                    </a:r>
                    <a:r>
                      <a:rPr lang="ru-RU" dirty="0" smtClean="0"/>
                      <a:t> тыс.руб.</a:t>
                    </a:r>
                    <a:endParaRPr lang="en-US" dirty="0"/>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4FF-45C3-980E-1C88675BF1BE}"/>
                </c:ext>
              </c:extLst>
            </c:dLbl>
            <c:dLbl>
              <c:idx val="1"/>
              <c:layout>
                <c:manualLayout>
                  <c:x val="-0.1360808620470742"/>
                  <c:y val="-3.7212921634678806E-2"/>
                </c:manualLayout>
              </c:layout>
              <c:tx>
                <c:rich>
                  <a:bodyPr/>
                  <a:lstStyle/>
                  <a:p>
                    <a:r>
                      <a:rPr lang="en-US" dirty="0" smtClean="0"/>
                      <a:t>33132,6</a:t>
                    </a:r>
                    <a:r>
                      <a:rPr lang="ru-RU" dirty="0" smtClean="0"/>
                      <a:t> тыс.руб.</a:t>
                    </a:r>
                    <a:endParaRPr lang="en-US" dirty="0"/>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78A-4341-A927-FD3D6AF065B9}"/>
                </c:ext>
              </c:extLst>
            </c:dLbl>
            <c:dLbl>
              <c:idx val="2"/>
              <c:layout>
                <c:manualLayout>
                  <c:x val="1.2128971485437802E-2"/>
                  <c:y val="-6.1857845520771802E-2"/>
                </c:manualLayout>
              </c:layout>
              <c:tx>
                <c:rich>
                  <a:bodyPr/>
                  <a:lstStyle/>
                  <a:p>
                    <a:r>
                      <a:rPr lang="en-US" dirty="0" smtClean="0"/>
                      <a:t>1836,8</a:t>
                    </a:r>
                    <a:r>
                      <a:rPr lang="ru-RU" dirty="0" smtClean="0"/>
                      <a:t> тыс.руб.</a:t>
                    </a:r>
                    <a:endParaRPr lang="en-US" dirty="0"/>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4FF-45C3-980E-1C88675BF1BE}"/>
                </c:ext>
              </c:extLst>
            </c:dLbl>
            <c:dLbl>
              <c:idx val="3"/>
              <c:layout>
                <c:manualLayout>
                  <c:x val="-3.7525381340607544E-3"/>
                  <c:y val="8.2751808240642988E-2"/>
                </c:manualLayout>
              </c:layout>
              <c:tx>
                <c:rich>
                  <a:bodyPr/>
                  <a:lstStyle/>
                  <a:p>
                    <a:r>
                      <a:rPr lang="en-US" dirty="0" smtClean="0"/>
                      <a:t>14662,4</a:t>
                    </a:r>
                    <a:r>
                      <a:rPr lang="ru-RU" dirty="0" smtClean="0"/>
                      <a:t> тыс.руб.</a:t>
                    </a:r>
                    <a:endParaRPr lang="en-US" dirty="0"/>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4FF-45C3-980E-1C88675BF1BE}"/>
                </c:ext>
              </c:extLst>
            </c:dLbl>
            <c:dLbl>
              <c:idx val="4"/>
              <c:layout>
                <c:manualLayout>
                  <c:x val="-2.4246567166295942E-2"/>
                  <c:y val="7.2005527524358764E-2"/>
                </c:manualLayout>
              </c:layout>
              <c:tx>
                <c:rich>
                  <a:bodyPr/>
                  <a:lstStyle/>
                  <a:p>
                    <a:r>
                      <a:rPr lang="en-US" dirty="0" smtClean="0"/>
                      <a:t>4126,9</a:t>
                    </a:r>
                    <a:r>
                      <a:rPr lang="ru-RU" dirty="0" smtClean="0"/>
                      <a:t> тыс.руб.</a:t>
                    </a:r>
                    <a:endParaRPr lang="en-US" dirty="0"/>
                  </a:p>
                </c:rich>
              </c:tx>
              <c:showVal val="1"/>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Century Gothic" pitchFamily="34" charset="0"/>
                    <a:ea typeface="+mn-ea"/>
                    <a:cs typeface="+mn-cs"/>
                  </a:defRPr>
                </a:pPr>
                <a:endParaRPr lang="ru-RU"/>
              </a:p>
            </c:txPr>
            <c:showVal val="1"/>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Лист1!$A$2:$A$6</c:f>
              <c:strCache>
                <c:ptCount val="5"/>
                <c:pt idx="0">
                  <c:v>областной бюджет</c:v>
                </c:pt>
                <c:pt idx="1">
                  <c:v>местный бюджет</c:v>
                </c:pt>
                <c:pt idx="2">
                  <c:v>собственные средства предприятий</c:v>
                </c:pt>
                <c:pt idx="3">
                  <c:v>федеральные средства</c:v>
                </c:pt>
                <c:pt idx="4">
                  <c:v>безвозмездные поступления</c:v>
                </c:pt>
              </c:strCache>
            </c:strRef>
          </c:cat>
          <c:val>
            <c:numRef>
              <c:f>Лист1!$B$2:$B$6</c:f>
              <c:numCache>
                <c:formatCode>#,##0.0</c:formatCode>
                <c:ptCount val="5"/>
                <c:pt idx="0">
                  <c:v>28540.3</c:v>
                </c:pt>
                <c:pt idx="1">
                  <c:v>33132.6</c:v>
                </c:pt>
                <c:pt idx="2">
                  <c:v>1836.8</c:v>
                </c:pt>
                <c:pt idx="3">
                  <c:v>14662.4</c:v>
                </c:pt>
                <c:pt idx="4">
                  <c:v>4126.9000000000005</c:v>
                </c:pt>
              </c:numCache>
            </c:numRef>
          </c:val>
          <c:extLst xmlns:c16r2="http://schemas.microsoft.com/office/drawing/2015/06/chart">
            <c:ext xmlns:c16="http://schemas.microsoft.com/office/drawing/2014/chart" uri="{C3380CC4-5D6E-409C-BE32-E72D297353CC}">
              <c16:uniqueId val="{00000000-74FF-45C3-980E-1C88675BF1BE}"/>
            </c:ext>
          </c:extLst>
        </c:ser>
      </c:pie3DChart>
      <c:spPr>
        <a:noFill/>
        <a:ln>
          <a:noFill/>
        </a:ln>
        <a:effectLst/>
      </c:spPr>
    </c:plotArea>
    <c:legend>
      <c:legendPos val="b"/>
      <c:layout>
        <c:manualLayout>
          <c:xMode val="edge"/>
          <c:yMode val="edge"/>
          <c:x val="0.16886421603273394"/>
          <c:y val="0.59646713972199417"/>
          <c:w val="0.78084674988831038"/>
          <c:h val="0.24761218157724857"/>
        </c:manualLayout>
      </c:layout>
      <c:spPr>
        <a:solidFill>
          <a:schemeClr val="bg1"/>
        </a:solidFill>
        <a:ln>
          <a:noFill/>
        </a:ln>
        <a:effectLst/>
      </c:spPr>
      <c:txPr>
        <a:bodyPr rot="0" spcFirstLastPara="1" vertOverflow="ellipsis" vert="horz" wrap="square" anchor="ctr" anchorCtr="1"/>
        <a:lstStyle/>
        <a:p>
          <a:pPr>
            <a:defRPr sz="1000" b="0" i="0" u="none" strike="noStrike" kern="1200" baseline="0">
              <a:solidFill>
                <a:schemeClr val="accent1">
                  <a:lumMod val="25000"/>
                </a:schemeClr>
              </a:solidFill>
              <a:latin typeface="Century Gothic" pitchFamily="34" charset="0"/>
              <a:ea typeface="+mn-ea"/>
              <a:cs typeface="+mn-cs"/>
            </a:defRPr>
          </a:pPr>
          <a:endParaRPr lang="ru-RU"/>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0">
                <a:latin typeface="Century Gothic" pitchFamily="34" charset="0"/>
              </a:defRPr>
            </a:pPr>
            <a:r>
              <a:rPr lang="ru-RU" sz="800" b="0" dirty="0">
                <a:latin typeface="Century Gothic" pitchFamily="34" charset="0"/>
              </a:rPr>
              <a:t>Структура </a:t>
            </a:r>
            <a:r>
              <a:rPr lang="ru-RU" sz="800" b="0" dirty="0" smtClean="0">
                <a:latin typeface="Century Gothic" pitchFamily="34" charset="0"/>
              </a:rPr>
              <a:t>доходной части консолидированного бюджета за</a:t>
            </a:r>
            <a:r>
              <a:rPr lang="ru-RU" sz="800" b="0" baseline="0" dirty="0" smtClean="0">
                <a:latin typeface="Century Gothic" pitchFamily="34" charset="0"/>
              </a:rPr>
              <a:t> </a:t>
            </a:r>
            <a:r>
              <a:rPr lang="ru-RU" sz="800" b="0" dirty="0" smtClean="0">
                <a:latin typeface="Century Gothic" pitchFamily="34" charset="0"/>
              </a:rPr>
              <a:t>2022 г.(факт) </a:t>
            </a:r>
            <a:r>
              <a:rPr lang="ru-RU" sz="800" b="0" dirty="0">
                <a:latin typeface="Century Gothic" pitchFamily="34" charset="0"/>
              </a:rPr>
              <a:t>(Тыс.рублей)</a:t>
            </a:r>
          </a:p>
        </c:rich>
      </c:tx>
      <c:layout>
        <c:manualLayout>
          <c:xMode val="edge"/>
          <c:yMode val="edge"/>
          <c:x val="0.12402251285719162"/>
          <c:y val="0"/>
        </c:manualLayout>
      </c:layout>
      <c:spPr>
        <a:solidFill>
          <a:srgbClr val="FEFEEC"/>
        </a:solidFill>
      </c:spPr>
    </c:title>
    <c:view3D>
      <c:rotX val="30"/>
      <c:perspective val="30"/>
    </c:view3D>
    <c:plotArea>
      <c:layout>
        <c:manualLayout>
          <c:layoutTarget val="inner"/>
          <c:xMode val="edge"/>
          <c:yMode val="edge"/>
          <c:x val="6.5003320731582728E-2"/>
          <c:y val="0.19342241887653541"/>
          <c:w val="0.55134021320799764"/>
          <c:h val="0.78622727816567395"/>
        </c:manualLayout>
      </c:layout>
      <c:pie3DChart>
        <c:varyColors val="1"/>
        <c:ser>
          <c:idx val="0"/>
          <c:order val="0"/>
          <c:tx>
            <c:strRef>
              <c:f>Лист1!$B$1</c:f>
              <c:strCache>
                <c:ptCount val="1"/>
                <c:pt idx="0">
                  <c:v>Структура консолидированного бюджета (Тыс.рублей)</c:v>
                </c:pt>
              </c:strCache>
            </c:strRef>
          </c:tx>
          <c:explosion val="20"/>
          <c:dPt>
            <c:idx val="0"/>
            <c:spPr>
              <a:solidFill>
                <a:srgbClr val="00B0F0"/>
              </a:solidFill>
              <a:scene3d>
                <a:camera prst="orthographicFront"/>
                <a:lightRig rig="threePt" dir="t"/>
              </a:scene3d>
              <a:sp3d>
                <a:bevelT/>
              </a:sp3d>
            </c:spPr>
          </c:dPt>
          <c:dPt>
            <c:idx val="1"/>
            <c:spPr>
              <a:solidFill>
                <a:srgbClr val="FF0000"/>
              </a:solidFill>
            </c:spPr>
          </c:dPt>
          <c:dLbls>
            <c:dLbl>
              <c:idx val="0"/>
              <c:layout>
                <c:manualLayout>
                  <c:x val="-9.9713267599877545E-2"/>
                  <c:y val="0.15505648944989175"/>
                </c:manualLayout>
              </c:layout>
              <c:tx>
                <c:rich>
                  <a:bodyPr/>
                  <a:lstStyle/>
                  <a:p>
                    <a:r>
                      <a:rPr lang="en-US" sz="800" dirty="0" smtClean="0">
                        <a:solidFill>
                          <a:srgbClr val="0070C0"/>
                        </a:solidFill>
                      </a:rPr>
                      <a:t>69</a:t>
                    </a:r>
                    <a:r>
                      <a:rPr lang="ru-RU" sz="800" dirty="0" smtClean="0">
                        <a:solidFill>
                          <a:srgbClr val="0070C0"/>
                        </a:solidFill>
                      </a:rPr>
                      <a:t>9898,1</a:t>
                    </a:r>
                    <a:endParaRPr lang="en-US" sz="800" dirty="0">
                      <a:solidFill>
                        <a:srgbClr val="0070C0"/>
                      </a:solidFill>
                    </a:endParaRPr>
                  </a:p>
                </c:rich>
              </c:tx>
              <c:showVal val="1"/>
            </c:dLbl>
            <c:dLbl>
              <c:idx val="1"/>
              <c:layout>
                <c:manualLayout>
                  <c:x val="0.12739858996628181"/>
                  <c:y val="-0.15520764786818594"/>
                </c:manualLayout>
              </c:layout>
              <c:tx>
                <c:rich>
                  <a:bodyPr/>
                  <a:lstStyle/>
                  <a:p>
                    <a:pPr>
                      <a:defRPr sz="800">
                        <a:solidFill>
                          <a:srgbClr val="FF0000"/>
                        </a:solidFill>
                      </a:defRPr>
                    </a:pPr>
                    <a:r>
                      <a:rPr lang="en-US" sz="800" dirty="0" smtClean="0"/>
                      <a:t>245791</a:t>
                    </a:r>
                    <a:r>
                      <a:rPr lang="ru-RU" sz="800" dirty="0" smtClean="0"/>
                      <a:t>,0</a:t>
                    </a:r>
                    <a:endParaRPr lang="en-US" sz="800" dirty="0"/>
                  </a:p>
                </c:rich>
              </c:tx>
              <c:spPr/>
              <c:showVal val="1"/>
            </c:dLbl>
            <c:txPr>
              <a:bodyPr/>
              <a:lstStyle/>
              <a:p>
                <a:pPr>
                  <a:defRPr sz="900">
                    <a:solidFill>
                      <a:srgbClr val="FF0000"/>
                    </a:solidFill>
                  </a:defRPr>
                </a:pPr>
                <a:endParaRPr lang="ru-RU"/>
              </a:p>
            </c:txPr>
            <c:showVal val="1"/>
            <c:showLeaderLines val="1"/>
          </c:dLbls>
          <c:cat>
            <c:strRef>
              <c:f>Лист1!$A$2:$A$3</c:f>
              <c:strCache>
                <c:ptCount val="2"/>
                <c:pt idx="0">
                  <c:v>Бюджет муниципального района</c:v>
                </c:pt>
                <c:pt idx="1">
                  <c:v>Бюджеты поселений</c:v>
                </c:pt>
              </c:strCache>
            </c:strRef>
          </c:cat>
          <c:val>
            <c:numRef>
              <c:f>Лист1!$B$2:$B$3</c:f>
              <c:numCache>
                <c:formatCode>General</c:formatCode>
                <c:ptCount val="2"/>
                <c:pt idx="0">
                  <c:v>699898.1</c:v>
                </c:pt>
                <c:pt idx="1">
                  <c:v>245791</c:v>
                </c:pt>
              </c:numCache>
            </c:numRef>
          </c:val>
        </c:ser>
      </c:pie3DChart>
    </c:plotArea>
    <c:legend>
      <c:legendPos val="r"/>
      <c:layout>
        <c:manualLayout>
          <c:xMode val="edge"/>
          <c:yMode val="edge"/>
          <c:x val="0.5804289704029123"/>
          <c:y val="0.31429413825814234"/>
          <c:w val="0.36577432648751745"/>
          <c:h val="0.60597540444224163"/>
        </c:manualLayout>
      </c:layout>
      <c:txPr>
        <a:bodyPr/>
        <a:lstStyle/>
        <a:p>
          <a:pPr>
            <a:defRPr sz="700">
              <a:latin typeface="Century Gothic" pitchFamily="34" charset="0"/>
            </a:defRPr>
          </a:pPr>
          <a:endParaRPr lang="ru-RU"/>
        </a:p>
      </c:txPr>
    </c:legend>
    <c:plotVisOnly val="1"/>
  </c:chart>
  <c:spPr>
    <a:solidFill>
      <a:srgbClr val="FEFEEC"/>
    </a:solidFill>
    <a:ln w="3175">
      <a:solidFill>
        <a:schemeClr val="bg1">
          <a:lumMod val="75000"/>
        </a:schemeClr>
      </a:solidFill>
    </a:ln>
  </c:spPr>
  <c:txPr>
    <a:bodyPr/>
    <a:lstStyle/>
    <a:p>
      <a:pPr>
        <a:defRPr sz="1800"/>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800" b="0">
                <a:latin typeface="Century Gothic" pitchFamily="34" charset="0"/>
              </a:defRPr>
            </a:pPr>
            <a:r>
              <a:rPr lang="ru-RU" sz="800" b="0" dirty="0">
                <a:latin typeface="Century Gothic" pitchFamily="34" charset="0"/>
              </a:rPr>
              <a:t>Структура </a:t>
            </a:r>
            <a:r>
              <a:rPr lang="ru-RU" sz="800" b="0" baseline="0" dirty="0" smtClean="0">
                <a:latin typeface="Century Gothic" pitchFamily="34" charset="0"/>
              </a:rPr>
              <a:t> расходной</a:t>
            </a:r>
            <a:r>
              <a:rPr lang="ru-RU" sz="800" b="0" dirty="0" smtClean="0">
                <a:latin typeface="Century Gothic" pitchFamily="34" charset="0"/>
              </a:rPr>
              <a:t> части консолидированного бюджета за</a:t>
            </a:r>
            <a:r>
              <a:rPr lang="ru-RU" sz="800" b="0" baseline="0" dirty="0" smtClean="0">
                <a:latin typeface="Century Gothic" pitchFamily="34" charset="0"/>
              </a:rPr>
              <a:t> </a:t>
            </a:r>
            <a:r>
              <a:rPr lang="ru-RU" sz="800" b="0" dirty="0" smtClean="0">
                <a:latin typeface="Century Gothic" pitchFamily="34" charset="0"/>
              </a:rPr>
              <a:t>2022 г.(факт) </a:t>
            </a:r>
            <a:r>
              <a:rPr lang="ru-RU" sz="800" b="0" dirty="0">
                <a:latin typeface="Century Gothic" pitchFamily="34" charset="0"/>
              </a:rPr>
              <a:t>(Тыс.рублей)</a:t>
            </a:r>
          </a:p>
        </c:rich>
      </c:tx>
      <c:layout>
        <c:manualLayout>
          <c:xMode val="edge"/>
          <c:yMode val="edge"/>
          <c:x val="0.12402251285719162"/>
          <c:y val="0"/>
        </c:manualLayout>
      </c:layout>
      <c:spPr>
        <a:solidFill>
          <a:srgbClr val="FEFEEC"/>
        </a:solidFill>
      </c:spPr>
    </c:title>
    <c:view3D>
      <c:rotX val="30"/>
      <c:perspective val="30"/>
    </c:view3D>
    <c:plotArea>
      <c:layout>
        <c:manualLayout>
          <c:layoutTarget val="inner"/>
          <c:xMode val="edge"/>
          <c:yMode val="edge"/>
          <c:x val="6.5003320731582728E-2"/>
          <c:y val="0.19342241887653541"/>
          <c:w val="0.55134021320799764"/>
          <c:h val="0.78622727816567395"/>
        </c:manualLayout>
      </c:layout>
      <c:pie3DChart>
        <c:varyColors val="1"/>
        <c:ser>
          <c:idx val="0"/>
          <c:order val="0"/>
          <c:tx>
            <c:strRef>
              <c:f>Лист1!$B$1</c:f>
              <c:strCache>
                <c:ptCount val="1"/>
                <c:pt idx="0">
                  <c:v>Структура консолидированного бюджета (Тыс.рублей)</c:v>
                </c:pt>
              </c:strCache>
            </c:strRef>
          </c:tx>
          <c:explosion val="20"/>
          <c:dPt>
            <c:idx val="0"/>
            <c:spPr>
              <a:solidFill>
                <a:schemeClr val="accent4">
                  <a:lumMod val="50000"/>
                </a:schemeClr>
              </a:solidFill>
              <a:scene3d>
                <a:camera prst="orthographicFront"/>
                <a:lightRig rig="threePt" dir="t"/>
              </a:scene3d>
              <a:sp3d>
                <a:bevelT/>
              </a:sp3d>
            </c:spPr>
          </c:dPt>
          <c:dPt>
            <c:idx val="1"/>
            <c:explosion val="15"/>
            <c:spPr>
              <a:solidFill>
                <a:schemeClr val="accent2">
                  <a:lumMod val="75000"/>
                </a:schemeClr>
              </a:solidFill>
            </c:spPr>
          </c:dPt>
          <c:dLbls>
            <c:dLbl>
              <c:idx val="0"/>
              <c:layout>
                <c:manualLayout>
                  <c:x val="-9.9713267599877545E-2"/>
                  <c:y val="0.15505648944989187"/>
                </c:manualLayout>
              </c:layout>
              <c:tx>
                <c:rich>
                  <a:bodyPr/>
                  <a:lstStyle/>
                  <a:p>
                    <a:r>
                      <a:rPr lang="ru-RU" sz="800" dirty="0" smtClean="0">
                        <a:solidFill>
                          <a:schemeClr val="accent4">
                            <a:lumMod val="50000"/>
                          </a:schemeClr>
                        </a:solidFill>
                      </a:rPr>
                      <a:t>692556,3</a:t>
                    </a:r>
                    <a:endParaRPr lang="en-US" sz="800" dirty="0">
                      <a:solidFill>
                        <a:schemeClr val="accent4">
                          <a:lumMod val="50000"/>
                        </a:schemeClr>
                      </a:solidFill>
                    </a:endParaRPr>
                  </a:p>
                </c:rich>
              </c:tx>
              <c:showVal val="1"/>
            </c:dLbl>
            <c:dLbl>
              <c:idx val="1"/>
              <c:layout>
                <c:manualLayout>
                  <c:x val="0.2075665835109243"/>
                  <c:y val="-0.12254656889975188"/>
                </c:manualLayout>
              </c:layout>
              <c:tx>
                <c:rich>
                  <a:bodyPr/>
                  <a:lstStyle/>
                  <a:p>
                    <a:pPr>
                      <a:defRPr sz="800">
                        <a:solidFill>
                          <a:srgbClr val="FF0000"/>
                        </a:solidFill>
                      </a:defRPr>
                    </a:pPr>
                    <a:r>
                      <a:rPr lang="en-US" sz="800" dirty="0" smtClean="0">
                        <a:solidFill>
                          <a:schemeClr val="accent2">
                            <a:lumMod val="50000"/>
                          </a:schemeClr>
                        </a:solidFill>
                      </a:rPr>
                      <a:t>24</a:t>
                    </a:r>
                    <a:r>
                      <a:rPr lang="ru-RU" sz="800" dirty="0" smtClean="0">
                        <a:solidFill>
                          <a:schemeClr val="accent2">
                            <a:lumMod val="50000"/>
                          </a:schemeClr>
                        </a:solidFill>
                      </a:rPr>
                      <a:t>2448,8</a:t>
                    </a:r>
                    <a:endParaRPr lang="en-US" sz="800" dirty="0">
                      <a:solidFill>
                        <a:schemeClr val="accent2">
                          <a:lumMod val="50000"/>
                        </a:schemeClr>
                      </a:solidFill>
                    </a:endParaRPr>
                  </a:p>
                </c:rich>
              </c:tx>
              <c:spPr/>
              <c:showVal val="1"/>
            </c:dLbl>
            <c:txPr>
              <a:bodyPr/>
              <a:lstStyle/>
              <a:p>
                <a:pPr>
                  <a:defRPr sz="900">
                    <a:solidFill>
                      <a:srgbClr val="FF0000"/>
                    </a:solidFill>
                  </a:defRPr>
                </a:pPr>
                <a:endParaRPr lang="ru-RU"/>
              </a:p>
            </c:txPr>
            <c:showVal val="1"/>
            <c:showLeaderLines val="1"/>
          </c:dLbls>
          <c:cat>
            <c:strRef>
              <c:f>Лист1!$A$2:$A$3</c:f>
              <c:strCache>
                <c:ptCount val="2"/>
                <c:pt idx="0">
                  <c:v>Бюджет муниципального района</c:v>
                </c:pt>
                <c:pt idx="1">
                  <c:v>Бюджеты поселений</c:v>
                </c:pt>
              </c:strCache>
            </c:strRef>
          </c:cat>
          <c:val>
            <c:numRef>
              <c:f>Лист1!$B$2:$B$3</c:f>
              <c:numCache>
                <c:formatCode>General</c:formatCode>
                <c:ptCount val="2"/>
                <c:pt idx="0">
                  <c:v>692556.3</c:v>
                </c:pt>
                <c:pt idx="1">
                  <c:v>242448.8</c:v>
                </c:pt>
              </c:numCache>
            </c:numRef>
          </c:val>
        </c:ser>
      </c:pie3DChart>
    </c:plotArea>
    <c:legend>
      <c:legendPos val="r"/>
      <c:layout>
        <c:manualLayout>
          <c:xMode val="edge"/>
          <c:yMode val="edge"/>
          <c:x val="0.58042897040291208"/>
          <c:y val="0.31429413825814234"/>
          <c:w val="0.36577432648751745"/>
          <c:h val="0.60597540444224163"/>
        </c:manualLayout>
      </c:layout>
      <c:txPr>
        <a:bodyPr/>
        <a:lstStyle/>
        <a:p>
          <a:pPr>
            <a:defRPr sz="700">
              <a:latin typeface="Century Gothic" pitchFamily="34" charset="0"/>
            </a:defRPr>
          </a:pPr>
          <a:endParaRPr lang="ru-RU"/>
        </a:p>
      </c:txPr>
    </c:legend>
    <c:plotVisOnly val="1"/>
  </c:chart>
  <c:spPr>
    <a:solidFill>
      <a:srgbClr val="FEFEEC"/>
    </a:solidFill>
    <a:ln w="3175">
      <a:solidFill>
        <a:schemeClr val="bg2">
          <a:lumMod val="50000"/>
        </a:schemeClr>
      </a:solidFill>
    </a:ln>
  </c:spPr>
  <c:txPr>
    <a:bodyPr/>
    <a:lstStyle/>
    <a:p>
      <a:pPr>
        <a:defRPr sz="1800"/>
      </a:pPr>
      <a:endParaRPr lang="ru-RU"/>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0">
                <a:latin typeface="Century Gothic" pitchFamily="34" charset="0"/>
              </a:defRPr>
            </a:pPr>
            <a:r>
              <a:rPr lang="ru-RU" sz="800" b="0" dirty="0">
                <a:latin typeface="Century Gothic" pitchFamily="34" charset="0"/>
              </a:rPr>
              <a:t>Структура </a:t>
            </a:r>
            <a:r>
              <a:rPr lang="ru-RU" sz="800" b="0" dirty="0" smtClean="0">
                <a:latin typeface="Century Gothic" pitchFamily="34" charset="0"/>
              </a:rPr>
              <a:t> доходной части консолидированного бюджета за</a:t>
            </a:r>
            <a:r>
              <a:rPr lang="ru-RU" sz="800" b="0" baseline="0" dirty="0" smtClean="0">
                <a:latin typeface="Century Gothic" pitchFamily="34" charset="0"/>
              </a:rPr>
              <a:t> </a:t>
            </a:r>
            <a:r>
              <a:rPr lang="ru-RU" sz="800" b="0" dirty="0" smtClean="0">
                <a:latin typeface="Century Gothic" pitchFamily="34" charset="0"/>
              </a:rPr>
              <a:t>2022 г.(факт) </a:t>
            </a:r>
            <a:r>
              <a:rPr lang="ru-RU" sz="800" b="0" dirty="0">
                <a:latin typeface="Century Gothic" pitchFamily="34" charset="0"/>
              </a:rPr>
              <a:t>(Тыс.рублей)</a:t>
            </a:r>
          </a:p>
        </c:rich>
      </c:tx>
      <c:layout>
        <c:manualLayout>
          <c:xMode val="edge"/>
          <c:yMode val="edge"/>
          <c:x val="0.12936693902697691"/>
          <c:y val="0"/>
        </c:manualLayout>
      </c:layout>
      <c:spPr>
        <a:solidFill>
          <a:schemeClr val="bg1">
            <a:lumMod val="95000"/>
          </a:schemeClr>
        </a:solidFill>
      </c:spPr>
    </c:title>
    <c:view3D>
      <c:rotX val="30"/>
      <c:perspective val="30"/>
    </c:view3D>
    <c:plotArea>
      <c:layout>
        <c:manualLayout>
          <c:layoutTarget val="inner"/>
          <c:xMode val="edge"/>
          <c:yMode val="edge"/>
          <c:x val="0"/>
          <c:y val="0.19342241887653541"/>
          <c:w val="0.59543253874568991"/>
          <c:h val="0.7642489723364122"/>
        </c:manualLayout>
      </c:layout>
      <c:pie3DChart>
        <c:varyColors val="1"/>
        <c:ser>
          <c:idx val="0"/>
          <c:order val="0"/>
          <c:tx>
            <c:strRef>
              <c:f>Лист1!$B$1</c:f>
              <c:strCache>
                <c:ptCount val="1"/>
                <c:pt idx="0">
                  <c:v>Структура консолидированного бюджета (Тыс.рублей)</c:v>
                </c:pt>
              </c:strCache>
            </c:strRef>
          </c:tx>
          <c:spPr>
            <a:scene3d>
              <a:camera prst="orthographicFront"/>
              <a:lightRig rig="threePt" dir="t"/>
            </a:scene3d>
            <a:sp3d>
              <a:bevelT/>
            </a:sp3d>
          </c:spPr>
          <c:explosion val="20"/>
          <c:dPt>
            <c:idx val="0"/>
            <c:spPr>
              <a:solidFill>
                <a:srgbClr val="00B050"/>
              </a:solidFill>
              <a:scene3d>
                <a:camera prst="orthographicFront"/>
                <a:lightRig rig="threePt" dir="t"/>
              </a:scene3d>
              <a:sp3d>
                <a:bevelT/>
              </a:sp3d>
            </c:spPr>
          </c:dPt>
          <c:dPt>
            <c:idx val="1"/>
            <c:spPr>
              <a:solidFill>
                <a:schemeClr val="accent6">
                  <a:lumMod val="50000"/>
                </a:schemeClr>
              </a:solidFill>
              <a:scene3d>
                <a:camera prst="orthographicFront"/>
                <a:lightRig rig="threePt" dir="t"/>
              </a:scene3d>
              <a:sp3d>
                <a:bevelT/>
              </a:sp3d>
            </c:spPr>
          </c:dPt>
          <c:dLbls>
            <c:dLbl>
              <c:idx val="0"/>
              <c:layout>
                <c:manualLayout>
                  <c:x val="-0.24802365709365617"/>
                  <c:y val="-1.7132540828796797E-2"/>
                </c:manualLayout>
              </c:layout>
              <c:tx>
                <c:rich>
                  <a:bodyPr/>
                  <a:lstStyle/>
                  <a:p>
                    <a:r>
                      <a:rPr lang="ru-RU" sz="700" dirty="0" smtClean="0">
                        <a:solidFill>
                          <a:srgbClr val="00B050"/>
                        </a:solidFill>
                      </a:rPr>
                      <a:t>83934,4</a:t>
                    </a:r>
                    <a:endParaRPr lang="en-US" sz="700" dirty="0">
                      <a:solidFill>
                        <a:srgbClr val="00B050"/>
                      </a:solidFill>
                    </a:endParaRPr>
                  </a:p>
                </c:rich>
              </c:tx>
              <c:showVal val="1"/>
            </c:dLbl>
            <c:dLbl>
              <c:idx val="1"/>
              <c:layout>
                <c:manualLayout>
                  <c:x val="0.31662844753360941"/>
                  <c:y val="6.7932451949784006E-2"/>
                </c:manualLayout>
              </c:layout>
              <c:tx>
                <c:rich>
                  <a:bodyPr/>
                  <a:lstStyle/>
                  <a:p>
                    <a:pPr>
                      <a:defRPr sz="700">
                        <a:solidFill>
                          <a:schemeClr val="accent6">
                            <a:lumMod val="50000"/>
                          </a:schemeClr>
                        </a:solidFill>
                      </a:defRPr>
                    </a:pPr>
                    <a:r>
                      <a:rPr lang="en-US" sz="700" dirty="0">
                        <a:solidFill>
                          <a:schemeClr val="accent6">
                            <a:lumMod val="50000"/>
                          </a:schemeClr>
                        </a:solidFill>
                      </a:rPr>
                      <a:t>861754,7</a:t>
                    </a:r>
                  </a:p>
                </c:rich>
              </c:tx>
              <c:spPr/>
              <c:showVal val="1"/>
            </c:dLbl>
            <c:txPr>
              <a:bodyPr/>
              <a:lstStyle/>
              <a:p>
                <a:pPr>
                  <a:defRPr sz="700">
                    <a:solidFill>
                      <a:srgbClr val="FF0000"/>
                    </a:solidFill>
                  </a:defRPr>
                </a:pPr>
                <a:endParaRPr lang="ru-RU"/>
              </a:p>
            </c:txPr>
            <c:showVal val="1"/>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General</c:formatCode>
                <c:ptCount val="2"/>
                <c:pt idx="0">
                  <c:v>83934.399999999994</c:v>
                </c:pt>
                <c:pt idx="1">
                  <c:v>861754.7</c:v>
                </c:pt>
              </c:numCache>
            </c:numRef>
          </c:val>
        </c:ser>
      </c:pie3DChart>
    </c:plotArea>
    <c:legend>
      <c:legendPos val="r"/>
      <c:layout>
        <c:manualLayout>
          <c:xMode val="edge"/>
          <c:yMode val="edge"/>
          <c:x val="0.59564475474947265"/>
          <c:y val="0.28607488056882735"/>
          <c:w val="0.40435524525052785"/>
          <c:h val="0.60597540444224163"/>
        </c:manualLayout>
      </c:layout>
      <c:txPr>
        <a:bodyPr/>
        <a:lstStyle/>
        <a:p>
          <a:pPr>
            <a:defRPr sz="700">
              <a:latin typeface="Century Gothic" pitchFamily="34" charset="0"/>
            </a:defRPr>
          </a:pPr>
          <a:endParaRPr lang="ru-RU"/>
        </a:p>
      </c:txPr>
    </c:legend>
    <c:plotVisOnly val="1"/>
  </c:chart>
  <c:spPr>
    <a:solidFill>
      <a:schemeClr val="bg1">
        <a:lumMod val="95000"/>
      </a:schemeClr>
    </a:solidFill>
    <a:ln>
      <a:solidFill>
        <a:schemeClr val="bg1">
          <a:lumMod val="85000"/>
        </a:schemeClr>
      </a:solidFill>
    </a:ln>
  </c:spPr>
  <c:txPr>
    <a:bodyPr/>
    <a:lstStyle/>
    <a:p>
      <a:pPr>
        <a:defRPr sz="1800"/>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700">
                <a:solidFill>
                  <a:schemeClr val="accent5">
                    <a:lumMod val="50000"/>
                  </a:schemeClr>
                </a:solidFill>
                <a:latin typeface="Century Gothic" pitchFamily="34" charset="0"/>
              </a:defRPr>
            </a:pPr>
            <a:r>
              <a:rPr lang="ru-RU" sz="700" i="1" dirty="0">
                <a:solidFill>
                  <a:schemeClr val="tx1"/>
                </a:solidFill>
                <a:latin typeface="Century Gothic" pitchFamily="34" charset="0"/>
              </a:rPr>
              <a:t>Поступившие  доходы </a:t>
            </a:r>
            <a:r>
              <a:rPr lang="ru-RU" sz="700" i="1" dirty="0" smtClean="0">
                <a:solidFill>
                  <a:schemeClr val="tx1"/>
                </a:solidFill>
                <a:latin typeface="Century Gothic" pitchFamily="34" charset="0"/>
              </a:rPr>
              <a:t>в</a:t>
            </a:r>
            <a:r>
              <a:rPr lang="ru-RU" sz="700" i="1" baseline="0" dirty="0" smtClean="0">
                <a:solidFill>
                  <a:schemeClr val="tx1"/>
                </a:solidFill>
                <a:latin typeface="Century Gothic" pitchFamily="34" charset="0"/>
              </a:rPr>
              <a:t> </a:t>
            </a:r>
            <a:r>
              <a:rPr lang="ru-RU" sz="700" i="1" dirty="0" smtClean="0">
                <a:solidFill>
                  <a:schemeClr val="tx1"/>
                </a:solidFill>
                <a:latin typeface="Century Gothic" pitchFamily="34" charset="0"/>
              </a:rPr>
              <a:t>2022 году (тыс.рублей</a:t>
            </a:r>
            <a:r>
              <a:rPr lang="ru-RU" sz="700" i="1" dirty="0">
                <a:solidFill>
                  <a:schemeClr val="tx1"/>
                </a:solidFill>
                <a:latin typeface="Century Gothic" pitchFamily="34" charset="0"/>
              </a:rPr>
              <a:t>)</a:t>
            </a:r>
          </a:p>
        </c:rich>
      </c:tx>
      <c:layout>
        <c:manualLayout>
          <c:xMode val="edge"/>
          <c:yMode val="edge"/>
          <c:x val="3.0135714285714561E-2"/>
          <c:y val="2.6786786786786795E-3"/>
        </c:manualLayout>
      </c:layout>
    </c:title>
    <c:view3D>
      <c:rotX val="30"/>
      <c:perspective val="30"/>
    </c:view3D>
    <c:plotArea>
      <c:layout>
        <c:manualLayout>
          <c:layoutTarget val="inner"/>
          <c:xMode val="edge"/>
          <c:yMode val="edge"/>
          <c:x val="0.11565718954248365"/>
          <c:y val="0.18884310473439692"/>
          <c:w val="0.55927606837606836"/>
          <c:h val="0.72009908255808941"/>
        </c:manualLayout>
      </c:layout>
      <c:pie3DChart>
        <c:varyColors val="1"/>
        <c:ser>
          <c:idx val="0"/>
          <c:order val="0"/>
          <c:tx>
            <c:strRef>
              <c:f>Лист1!$B$1</c:f>
              <c:strCache>
                <c:ptCount val="1"/>
                <c:pt idx="0">
                  <c:v>Структура поступивших доходов в районный бюджет за 2022 год</c:v>
                </c:pt>
              </c:strCache>
            </c:strRef>
          </c:tx>
          <c:spPr>
            <a:scene3d>
              <a:camera prst="orthographicFront"/>
              <a:lightRig rig="threePt" dir="t"/>
            </a:scene3d>
            <a:sp3d>
              <a:bevelT/>
            </a:sp3d>
          </c:spPr>
          <c:explosion val="25"/>
          <c:dPt>
            <c:idx val="0"/>
            <c:explosion val="52"/>
            <c:spPr>
              <a:solidFill>
                <a:srgbClr val="00B0F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41C5-4059-92C2-5D1F66D10EBD}"/>
              </c:ext>
            </c:extLst>
          </c:dPt>
          <c:dPt>
            <c:idx val="1"/>
            <c:spPr>
              <a:solidFill>
                <a:srgbClr val="00B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41C5-4059-92C2-5D1F66D10EBD}"/>
              </c:ext>
            </c:extLst>
          </c:dPt>
          <c:dPt>
            <c:idx val="2"/>
            <c:spPr>
              <a:solidFill>
                <a:schemeClr val="accent6">
                  <a:lumMod val="75000"/>
                </a:schemeClr>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41C5-4059-92C2-5D1F66D10EBD}"/>
              </c:ext>
            </c:extLst>
          </c:dPt>
          <c:dPt>
            <c:idx val="3"/>
            <c:spPr>
              <a:solidFill>
                <a:srgbClr val="C0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41C5-4059-92C2-5D1F66D10EBD}"/>
              </c:ext>
            </c:extLst>
          </c:dPt>
          <c:dLbls>
            <c:dLbl>
              <c:idx val="0"/>
              <c:layout>
                <c:manualLayout>
                  <c:x val="0.31101226847810581"/>
                  <c:y val="0.27646658087373038"/>
                </c:manualLayout>
              </c:layout>
              <c:tx>
                <c:rich>
                  <a:bodyPr/>
                  <a:lstStyle/>
                  <a:p>
                    <a:pPr>
                      <a:defRPr sz="700" b="0">
                        <a:solidFill>
                          <a:srgbClr val="FF0000"/>
                        </a:solidFill>
                        <a:latin typeface="Century Gothic" pitchFamily="34" charset="0"/>
                      </a:defRPr>
                    </a:pPr>
                    <a:r>
                      <a:rPr lang="ru-RU" sz="700" b="0" dirty="0">
                        <a:solidFill>
                          <a:srgbClr val="00B0F0"/>
                        </a:solidFill>
                        <a:latin typeface="Century Gothic" pitchFamily="34" charset="0"/>
                      </a:rPr>
                      <a:t>Н</a:t>
                    </a:r>
                    <a:r>
                      <a:rPr lang="ru-RU" sz="700" dirty="0">
                        <a:solidFill>
                          <a:srgbClr val="00B0F0"/>
                        </a:solidFill>
                      </a:rPr>
                      <a:t>алоговые и неналоговые доходы </a:t>
                    </a:r>
                    <a:r>
                      <a:rPr lang="ru-RU" sz="700" dirty="0" smtClean="0">
                        <a:solidFill>
                          <a:srgbClr val="00B0F0"/>
                        </a:solidFill>
                      </a:rPr>
                      <a:t>55191,4</a:t>
                    </a:r>
                    <a:r>
                      <a:rPr lang="ru-RU" sz="700" baseline="0" dirty="0" smtClean="0">
                        <a:solidFill>
                          <a:srgbClr val="00B0F0"/>
                        </a:solidFill>
                      </a:rPr>
                      <a:t> </a:t>
                    </a:r>
                    <a:r>
                      <a:rPr lang="ru-RU" sz="700" dirty="0" smtClean="0">
                        <a:solidFill>
                          <a:srgbClr val="00B0F0"/>
                        </a:solidFill>
                      </a:rPr>
                      <a:t>тыс</a:t>
                    </a:r>
                    <a:r>
                      <a:rPr lang="ru-RU" sz="700" dirty="0">
                        <a:solidFill>
                          <a:srgbClr val="00B0F0"/>
                        </a:solidFill>
                      </a:rPr>
                      <a:t>. рублей; </a:t>
                    </a:r>
                    <a:r>
                      <a:rPr lang="ru-RU" sz="700" dirty="0" smtClean="0">
                        <a:solidFill>
                          <a:srgbClr val="00B0F0"/>
                        </a:solidFill>
                      </a:rPr>
                      <a:t>7,9%</a:t>
                    </a:r>
                    <a:endParaRPr lang="ru-RU" sz="700" dirty="0">
                      <a:solidFill>
                        <a:srgbClr val="00B0F0"/>
                      </a:solidFill>
                    </a:endParaRPr>
                  </a:p>
                </c:rich>
              </c:tx>
              <c:spPr/>
              <c:showVal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41C5-4059-92C2-5D1F66D10EBD}"/>
                </c:ext>
              </c:extLst>
            </c:dLbl>
            <c:dLbl>
              <c:idx val="1"/>
              <c:layout>
                <c:manualLayout>
                  <c:x val="-0.14768319393083321"/>
                  <c:y val="-1.3997673098050861E-2"/>
                </c:manualLayout>
              </c:layout>
              <c:tx>
                <c:rich>
                  <a:bodyPr/>
                  <a:lstStyle/>
                  <a:p>
                    <a:pPr>
                      <a:defRPr sz="700" b="0">
                        <a:solidFill>
                          <a:srgbClr val="FF0000"/>
                        </a:solidFill>
                        <a:latin typeface="Century Gothic" pitchFamily="34" charset="0"/>
                      </a:defRPr>
                    </a:pPr>
                    <a:r>
                      <a:rPr lang="ru-RU" sz="700" b="0" dirty="0">
                        <a:solidFill>
                          <a:srgbClr val="FF0000"/>
                        </a:solidFill>
                        <a:latin typeface="Century Gothic" pitchFamily="34" charset="0"/>
                      </a:rPr>
                      <a:t> </a:t>
                    </a:r>
                    <a:r>
                      <a:rPr lang="ru-RU" sz="700" dirty="0">
                        <a:solidFill>
                          <a:srgbClr val="00B050"/>
                        </a:solidFill>
                      </a:rPr>
                      <a:t>Областные МБТ </a:t>
                    </a:r>
                    <a:r>
                      <a:rPr lang="ru-RU" sz="700" dirty="0" smtClean="0">
                        <a:solidFill>
                          <a:srgbClr val="00B050"/>
                        </a:solidFill>
                      </a:rPr>
                      <a:t>643345,1 </a:t>
                    </a:r>
                    <a:r>
                      <a:rPr lang="ru-RU" sz="700" dirty="0">
                        <a:solidFill>
                          <a:srgbClr val="00B050"/>
                        </a:solidFill>
                      </a:rPr>
                      <a:t>тыс. рублей; </a:t>
                    </a:r>
                    <a:r>
                      <a:rPr lang="ru-RU" sz="700" dirty="0" smtClean="0">
                        <a:solidFill>
                          <a:srgbClr val="00B050"/>
                        </a:solidFill>
                      </a:rPr>
                      <a:t>91,9%</a:t>
                    </a:r>
                    <a:endParaRPr lang="ru-RU" sz="700" dirty="0">
                      <a:solidFill>
                        <a:srgbClr val="00B050"/>
                      </a:solidFill>
                    </a:endParaRPr>
                  </a:p>
                </c:rich>
              </c:tx>
              <c:spPr/>
              <c:showVal val="1"/>
              <c:showPercent val="1"/>
            </c:dLbl>
            <c:dLbl>
              <c:idx val="2"/>
              <c:layout>
                <c:manualLayout>
                  <c:x val="0.30844707730887416"/>
                  <c:y val="-9.0275077460529096E-2"/>
                </c:manualLayout>
              </c:layout>
              <c:tx>
                <c:rich>
                  <a:bodyPr/>
                  <a:lstStyle/>
                  <a:p>
                    <a:pPr>
                      <a:defRPr sz="700" b="0">
                        <a:solidFill>
                          <a:srgbClr val="FF0000"/>
                        </a:solidFill>
                        <a:latin typeface="Century Gothic" pitchFamily="34" charset="0"/>
                      </a:defRPr>
                    </a:pPr>
                    <a:r>
                      <a:rPr lang="ru-RU" sz="700" b="0" dirty="0">
                        <a:solidFill>
                          <a:schemeClr val="accent6">
                            <a:lumMod val="75000"/>
                          </a:schemeClr>
                        </a:solidFill>
                        <a:latin typeface="Century Gothic" pitchFamily="34" charset="0"/>
                      </a:rPr>
                      <a:t>М</a:t>
                    </a:r>
                    <a:r>
                      <a:rPr lang="ru-RU" sz="700" dirty="0">
                        <a:solidFill>
                          <a:schemeClr val="accent6">
                            <a:lumMod val="75000"/>
                          </a:schemeClr>
                        </a:solidFill>
                      </a:rPr>
                      <a:t>БТ </a:t>
                    </a:r>
                    <a:r>
                      <a:rPr lang="ru-RU" sz="700" dirty="0" smtClean="0">
                        <a:solidFill>
                          <a:schemeClr val="accent6">
                            <a:lumMod val="75000"/>
                          </a:schemeClr>
                        </a:solidFill>
                      </a:rPr>
                      <a:t>поселений            </a:t>
                    </a:r>
                    <a:endParaRPr lang="ru-RU" sz="700" dirty="0">
                      <a:solidFill>
                        <a:schemeClr val="accent6">
                          <a:lumMod val="75000"/>
                        </a:schemeClr>
                      </a:solidFill>
                    </a:endParaRPr>
                  </a:p>
                  <a:p>
                    <a:pPr>
                      <a:defRPr sz="700" b="0">
                        <a:solidFill>
                          <a:srgbClr val="FF0000"/>
                        </a:solidFill>
                        <a:latin typeface="Century Gothic" pitchFamily="34" charset="0"/>
                      </a:defRPr>
                    </a:pPr>
                    <a:r>
                      <a:rPr lang="ru-RU" sz="700" dirty="0" smtClean="0">
                        <a:solidFill>
                          <a:schemeClr val="accent6">
                            <a:lumMod val="75000"/>
                          </a:schemeClr>
                        </a:solidFill>
                      </a:rPr>
                      <a:t>1593,2 </a:t>
                    </a:r>
                    <a:r>
                      <a:rPr lang="ru-RU" sz="700" dirty="0">
                        <a:solidFill>
                          <a:schemeClr val="accent6">
                            <a:lumMod val="75000"/>
                          </a:schemeClr>
                        </a:solidFill>
                      </a:rPr>
                      <a:t>тыс. рублей</a:t>
                    </a:r>
                    <a:r>
                      <a:rPr lang="ru-RU" sz="700" dirty="0" smtClean="0">
                        <a:solidFill>
                          <a:schemeClr val="accent6">
                            <a:lumMod val="75000"/>
                          </a:schemeClr>
                        </a:solidFill>
                      </a:rPr>
                      <a:t>;     0,23%       </a:t>
                    </a:r>
                    <a:endParaRPr lang="ru-RU" sz="700" dirty="0">
                      <a:solidFill>
                        <a:schemeClr val="accent6">
                          <a:lumMod val="75000"/>
                        </a:schemeClr>
                      </a:solidFill>
                    </a:endParaRPr>
                  </a:p>
                </c:rich>
              </c:tx>
              <c:spPr/>
              <c:showVal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41C5-4059-92C2-5D1F66D10EBD}"/>
                </c:ext>
              </c:extLst>
            </c:dLbl>
            <c:dLbl>
              <c:idx val="3"/>
              <c:layout>
                <c:manualLayout>
                  <c:x val="-0.29778080213309632"/>
                  <c:y val="5.7630942240985576E-2"/>
                </c:manualLayout>
              </c:layout>
              <c:tx>
                <c:rich>
                  <a:bodyPr/>
                  <a:lstStyle/>
                  <a:p>
                    <a:pPr lvl="1" algn="ctr" rtl="0">
                      <a:defRPr sz="700" b="0" i="0" u="none" strike="noStrike" kern="1200" baseline="0">
                        <a:solidFill>
                          <a:srgbClr val="FF0000"/>
                        </a:solidFill>
                        <a:latin typeface="Century Gothic" pitchFamily="34" charset="0"/>
                        <a:ea typeface="+mn-ea"/>
                        <a:cs typeface="+mn-cs"/>
                      </a:defRPr>
                    </a:pPr>
                    <a:r>
                      <a:rPr lang="ru-RU" sz="700" b="0" dirty="0">
                        <a:solidFill>
                          <a:srgbClr val="C00000"/>
                        </a:solidFill>
                        <a:latin typeface="Century Gothic" pitchFamily="34" charset="0"/>
                      </a:rPr>
                      <a:t>П</a:t>
                    </a:r>
                    <a:r>
                      <a:rPr lang="ru-RU" sz="700" dirty="0">
                        <a:solidFill>
                          <a:srgbClr val="C00000"/>
                        </a:solidFill>
                      </a:rPr>
                      <a:t>рочие безвозмездные поступления </a:t>
                    </a:r>
                  </a:p>
                  <a:p>
                    <a:pPr lvl="1" algn="ctr" rtl="0">
                      <a:defRPr sz="700" b="0" i="0" u="none" strike="noStrike" kern="1200" baseline="0">
                        <a:solidFill>
                          <a:srgbClr val="FF0000"/>
                        </a:solidFill>
                        <a:latin typeface="Century Gothic" pitchFamily="34" charset="0"/>
                        <a:ea typeface="+mn-ea"/>
                        <a:cs typeface="+mn-cs"/>
                      </a:defRPr>
                    </a:pPr>
                    <a:r>
                      <a:rPr lang="ru-RU" sz="700" dirty="0" smtClean="0">
                        <a:solidFill>
                          <a:srgbClr val="C00000"/>
                        </a:solidFill>
                      </a:rPr>
                      <a:t>325,0 </a:t>
                    </a:r>
                    <a:r>
                      <a:rPr lang="ru-RU" sz="700" baseline="0" dirty="0">
                        <a:solidFill>
                          <a:srgbClr val="C00000"/>
                        </a:solidFill>
                      </a:rPr>
                      <a:t>т</a:t>
                    </a:r>
                    <a:r>
                      <a:rPr lang="ru-RU" sz="700" dirty="0">
                        <a:solidFill>
                          <a:srgbClr val="C00000"/>
                        </a:solidFill>
                      </a:rPr>
                      <a:t>ыс. рублей; </a:t>
                    </a:r>
                    <a:r>
                      <a:rPr lang="ru-RU" sz="700" dirty="0" smtClean="0">
                        <a:solidFill>
                          <a:srgbClr val="C00000"/>
                        </a:solidFill>
                      </a:rPr>
                      <a:t>0,04%</a:t>
                    </a:r>
                    <a:endParaRPr lang="ru-RU" sz="700" dirty="0">
                      <a:solidFill>
                        <a:srgbClr val="C00000"/>
                      </a:solidFill>
                    </a:endParaRPr>
                  </a:p>
                </c:rich>
              </c:tx>
              <c:spPr/>
              <c:showVal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41C5-4059-92C2-5D1F66D10EBD}"/>
                </c:ext>
              </c:extLst>
            </c:dLbl>
            <c:dLbl>
              <c:idx val="4"/>
              <c:layout>
                <c:manualLayout>
                  <c:x val="-4.5954417763105694E-2"/>
                  <c:y val="-5.3022657976274333E-2"/>
                </c:manualLayout>
              </c:layout>
              <c:tx>
                <c:rich>
                  <a:bodyPr/>
                  <a:lstStyle/>
                  <a:p>
                    <a:pPr>
                      <a:defRPr sz="700" b="0">
                        <a:solidFill>
                          <a:schemeClr val="accent5">
                            <a:lumMod val="50000"/>
                          </a:schemeClr>
                        </a:solidFill>
                        <a:latin typeface="Century Gothic" pitchFamily="34" charset="0"/>
                      </a:defRPr>
                    </a:pPr>
                    <a:r>
                      <a:rPr lang="ru-RU" sz="700" b="0" dirty="0" smtClean="0">
                        <a:solidFill>
                          <a:schemeClr val="accent5">
                            <a:lumMod val="50000"/>
                          </a:schemeClr>
                        </a:solidFill>
                        <a:latin typeface="Century Gothic" pitchFamily="34" charset="0"/>
                      </a:rPr>
                      <a:t>В</a:t>
                    </a:r>
                    <a:r>
                      <a:rPr lang="ru-RU" sz="700" dirty="0" smtClean="0">
                        <a:solidFill>
                          <a:schemeClr val="accent5">
                            <a:lumMod val="50000"/>
                          </a:schemeClr>
                        </a:solidFill>
                        <a:latin typeface="Century Gothic" pitchFamily="34" charset="0"/>
                      </a:rPr>
                      <a:t>озврат МБТ </a:t>
                    </a:r>
                  </a:p>
                  <a:p>
                    <a:pPr>
                      <a:defRPr sz="700" b="0">
                        <a:solidFill>
                          <a:schemeClr val="accent5">
                            <a:lumMod val="50000"/>
                          </a:schemeClr>
                        </a:solidFill>
                        <a:latin typeface="Century Gothic" pitchFamily="34" charset="0"/>
                      </a:defRPr>
                    </a:pPr>
                    <a:r>
                      <a:rPr lang="en-US" sz="700" dirty="0" smtClean="0">
                        <a:solidFill>
                          <a:schemeClr val="accent5">
                            <a:lumMod val="50000"/>
                          </a:schemeClr>
                        </a:solidFill>
                        <a:latin typeface="Century Gothic" pitchFamily="34" charset="0"/>
                      </a:rPr>
                      <a:t>-556,6</a:t>
                    </a:r>
                    <a:r>
                      <a:rPr lang="ru-RU" sz="700" dirty="0" smtClean="0">
                        <a:solidFill>
                          <a:schemeClr val="accent5">
                            <a:lumMod val="50000"/>
                          </a:schemeClr>
                        </a:solidFill>
                        <a:latin typeface="Century Gothic" pitchFamily="34" charset="0"/>
                      </a:rPr>
                      <a:t> тыс.</a:t>
                    </a:r>
                  </a:p>
                  <a:p>
                    <a:pPr>
                      <a:defRPr sz="700" b="0">
                        <a:solidFill>
                          <a:schemeClr val="accent5">
                            <a:lumMod val="50000"/>
                          </a:schemeClr>
                        </a:solidFill>
                        <a:latin typeface="Century Gothic" pitchFamily="34" charset="0"/>
                      </a:defRPr>
                    </a:pPr>
                    <a:r>
                      <a:rPr lang="ru-RU" sz="700" dirty="0" smtClean="0">
                        <a:solidFill>
                          <a:schemeClr val="accent5">
                            <a:lumMod val="50000"/>
                          </a:schemeClr>
                        </a:solidFill>
                        <a:latin typeface="Century Gothic" pitchFamily="34" charset="0"/>
                      </a:rPr>
                      <a:t>рублей </a:t>
                    </a:r>
                    <a:r>
                      <a:rPr lang="en-US" sz="700" dirty="0" smtClean="0">
                        <a:solidFill>
                          <a:schemeClr val="accent5">
                            <a:lumMod val="50000"/>
                          </a:schemeClr>
                        </a:solidFill>
                        <a:latin typeface="Century Gothic" pitchFamily="34" charset="0"/>
                      </a:rPr>
                      <a:t>;</a:t>
                    </a:r>
                    <a:r>
                      <a:rPr lang="ru-RU" sz="700" dirty="0" smtClean="0">
                        <a:solidFill>
                          <a:schemeClr val="accent5">
                            <a:lumMod val="50000"/>
                          </a:schemeClr>
                        </a:solidFill>
                        <a:latin typeface="Century Gothic" pitchFamily="34" charset="0"/>
                      </a:rPr>
                      <a:t>    </a:t>
                    </a:r>
                    <a:r>
                      <a:rPr lang="ru-RU" sz="700" baseline="0" dirty="0" smtClean="0">
                        <a:solidFill>
                          <a:schemeClr val="accent5">
                            <a:lumMod val="50000"/>
                          </a:schemeClr>
                        </a:solidFill>
                        <a:latin typeface="Century Gothic" pitchFamily="34" charset="0"/>
                      </a:rPr>
                      <a:t> </a:t>
                    </a:r>
                    <a:r>
                      <a:rPr lang="ru-RU" sz="700" dirty="0" smtClean="0">
                        <a:solidFill>
                          <a:schemeClr val="accent5">
                            <a:lumMod val="50000"/>
                          </a:schemeClr>
                        </a:solidFill>
                        <a:latin typeface="Century Gothic" pitchFamily="34" charset="0"/>
                      </a:rPr>
                      <a:t>-0,07</a:t>
                    </a:r>
                    <a:r>
                      <a:rPr lang="en-US" sz="700" dirty="0" smtClean="0">
                        <a:solidFill>
                          <a:schemeClr val="accent5">
                            <a:lumMod val="50000"/>
                          </a:schemeClr>
                        </a:solidFill>
                        <a:latin typeface="Century Gothic" pitchFamily="34" charset="0"/>
                      </a:rPr>
                      <a:t>%</a:t>
                    </a:r>
                    <a:endParaRPr lang="en-US" sz="700" dirty="0">
                      <a:solidFill>
                        <a:schemeClr val="accent5">
                          <a:lumMod val="50000"/>
                        </a:schemeClr>
                      </a:solidFill>
                      <a:latin typeface="Century Gothic" pitchFamily="34" charset="0"/>
                    </a:endParaRPr>
                  </a:p>
                </c:rich>
              </c:tx>
              <c:spPr/>
              <c:showVal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1C5-4059-92C2-5D1F66D10EBD}"/>
                </c:ext>
              </c:extLst>
            </c:dLbl>
            <c:dLbl>
              <c:idx val="5"/>
              <c:layout>
                <c:manualLayout>
                  <c:x val="5.7160805662115975E-2"/>
                  <c:y val="-6.8094488188976482E-2"/>
                </c:manualLayout>
              </c:layout>
              <c:spPr/>
              <c:txPr>
                <a:bodyPr/>
                <a:lstStyle/>
                <a:p>
                  <a:pPr>
                    <a:defRPr sz="700" b="0">
                      <a:solidFill>
                        <a:srgbClr val="FF0000"/>
                      </a:solidFill>
                      <a:latin typeface="Century Gothic" pitchFamily="34" charset="0"/>
                    </a:defRPr>
                  </a:pPr>
                  <a:endParaRPr lang="ru-RU"/>
                </a:p>
              </c:txPr>
              <c:showVal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1C5-4059-92C2-5D1F66D10EBD}"/>
                </c:ext>
              </c:extLst>
            </c:dLbl>
            <c:spPr>
              <a:noFill/>
              <a:ln>
                <a:noFill/>
              </a:ln>
              <a:effectLst/>
            </c:spPr>
            <c:txPr>
              <a:bodyPr/>
              <a:lstStyle/>
              <a:p>
                <a:pPr>
                  <a:defRPr sz="700" b="0">
                    <a:solidFill>
                      <a:srgbClr val="FF0000"/>
                    </a:solidFill>
                    <a:latin typeface="Century Gothic" pitchFamily="34" charset="0"/>
                  </a:defRPr>
                </a:pPr>
                <a:endParaRPr lang="ru-RU"/>
              </a:p>
            </c:txPr>
            <c:showVal val="1"/>
            <c:showPercent val="1"/>
            <c:showLeaderLines val="1"/>
            <c:extLst xmlns:c16r2="http://schemas.microsoft.com/office/drawing/2015/06/chart">
              <c:ext xmlns:c15="http://schemas.microsoft.com/office/drawing/2012/chart" uri="{CE6537A1-D6FC-4f65-9D91-7224C49458BB}"/>
            </c:extLst>
          </c:dLbls>
          <c:cat>
            <c:strRef>
              <c:f>Лист1!$A$2:$A$6</c:f>
              <c:strCache>
                <c:ptCount val="5"/>
                <c:pt idx="0">
                  <c:v>Налоговые и неналоговые доходы</c:v>
                </c:pt>
                <c:pt idx="1">
                  <c:v>Областные МБТ</c:v>
                </c:pt>
                <c:pt idx="2">
                  <c:v>МБТ из бюджетов поселений</c:v>
                </c:pt>
                <c:pt idx="3">
                  <c:v>Прочие безвозмездные поступления</c:v>
                </c:pt>
                <c:pt idx="4">
                  <c:v>Возврат МБТ</c:v>
                </c:pt>
              </c:strCache>
            </c:strRef>
          </c:cat>
          <c:val>
            <c:numRef>
              <c:f>Лист1!$B$2:$B$6</c:f>
              <c:numCache>
                <c:formatCode>General</c:formatCode>
                <c:ptCount val="5"/>
                <c:pt idx="0">
                  <c:v>55191.4</c:v>
                </c:pt>
                <c:pt idx="1">
                  <c:v>643345.1</c:v>
                </c:pt>
                <c:pt idx="2">
                  <c:v>1593.2</c:v>
                </c:pt>
                <c:pt idx="3">
                  <c:v>325</c:v>
                </c:pt>
                <c:pt idx="4">
                  <c:v>-556.6</c:v>
                </c:pt>
              </c:numCache>
            </c:numRef>
          </c:val>
          <c:extLst xmlns:c16r2="http://schemas.microsoft.com/office/drawing/2015/06/chart">
            <c:ext xmlns:c16="http://schemas.microsoft.com/office/drawing/2014/chart" uri="{C3380CC4-5D6E-409C-BE32-E72D297353CC}">
              <c16:uniqueId val="{0000000A-41C5-4059-92C2-5D1F66D10EBD}"/>
            </c:ext>
          </c:extLst>
        </c:ser>
      </c:pie3DChart>
    </c:plotArea>
    <c:legend>
      <c:legendPos val="r"/>
      <c:layout>
        <c:manualLayout>
          <c:xMode val="edge"/>
          <c:yMode val="edge"/>
          <c:x val="0.36699047619047898"/>
          <c:y val="0.73375997438193163"/>
          <c:w val="0.61182527338232806"/>
          <c:h val="0.25498269800087847"/>
        </c:manualLayout>
      </c:layout>
      <c:spPr>
        <a:solidFill>
          <a:srgbClr val="FEF4EC"/>
        </a:solidFill>
      </c:spPr>
      <c:txPr>
        <a:bodyPr/>
        <a:lstStyle/>
        <a:p>
          <a:pPr>
            <a:defRPr sz="700"/>
          </a:pPr>
          <a:endParaRPr lang="ru-RU"/>
        </a:p>
      </c:txPr>
    </c:legend>
    <c:plotVisOnly val="1"/>
    <c:dispBlanksAs val="zero"/>
  </c:chart>
  <c:spPr>
    <a:solidFill>
      <a:schemeClr val="bg1"/>
    </a:solidFill>
    <a:scene3d>
      <a:camera prst="orthographicFront"/>
      <a:lightRig rig="threePt" dir="t"/>
    </a:scene3d>
    <a:sp3d/>
  </c:spPr>
  <c:txPr>
    <a:bodyPr/>
    <a:lstStyle/>
    <a:p>
      <a:pPr>
        <a:defRPr sz="1800"/>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5042930323467504"/>
          <c:y val="4.074749932414215E-2"/>
          <c:w val="0.45167485985222738"/>
          <c:h val="0.69155327265627364"/>
        </c:manualLayout>
      </c:layout>
      <c:barChart>
        <c:barDir val="col"/>
        <c:grouping val="stacked"/>
        <c:ser>
          <c:idx val="0"/>
          <c:order val="0"/>
          <c:tx>
            <c:strRef>
              <c:f>Лист1!$B$1</c:f>
              <c:strCache>
                <c:ptCount val="1"/>
                <c:pt idx="0">
                  <c:v>Налоговые и неналоговые доходы</c:v>
                </c:pt>
              </c:strCache>
            </c:strRef>
          </c:tx>
          <c:spPr>
            <a:solidFill>
              <a:srgbClr val="00B050"/>
            </a:solidFill>
            <a:scene3d>
              <a:camera prst="orthographicFront"/>
              <a:lightRig rig="threePt" dir="t"/>
            </a:scene3d>
            <a:sp3d>
              <a:bevelT/>
            </a:sp3d>
          </c:spPr>
          <c:dLbls>
            <c:dLbl>
              <c:idx val="0"/>
              <c:layout>
                <c:manualLayout>
                  <c:x val="0.1066418976702847"/>
                  <c:y val="4.5239262265183287E-2"/>
                </c:manualLayout>
              </c:layout>
              <c:showVal val="1"/>
            </c:dLbl>
            <c:dLbl>
              <c:idx val="1"/>
              <c:layout>
                <c:manualLayout>
                  <c:x val="0.10100231918675701"/>
                  <c:y val="3.6191117653594375E-2"/>
                </c:manualLayout>
              </c:layout>
              <c:showVal val="1"/>
            </c:dLbl>
            <c:txPr>
              <a:bodyPr/>
              <a:lstStyle/>
              <a:p>
                <a:pPr>
                  <a:defRPr sz="700"/>
                </a:pPr>
                <a:endParaRPr lang="ru-RU"/>
              </a:p>
            </c:txPr>
            <c:showVal val="1"/>
          </c:dLbls>
          <c:cat>
            <c:strRef>
              <c:f>Лист1!$A$2:$A$3</c:f>
              <c:strCache>
                <c:ptCount val="2"/>
                <c:pt idx="0">
                  <c:v>2021 год</c:v>
                </c:pt>
                <c:pt idx="1">
                  <c:v>2022 год</c:v>
                </c:pt>
              </c:strCache>
            </c:strRef>
          </c:cat>
          <c:val>
            <c:numRef>
              <c:f>Лист1!$B$2:$B$3</c:f>
              <c:numCache>
                <c:formatCode>General</c:formatCode>
                <c:ptCount val="2"/>
                <c:pt idx="0">
                  <c:v>48824.2</c:v>
                </c:pt>
                <c:pt idx="1">
                  <c:v>55191.4</c:v>
                </c:pt>
              </c:numCache>
            </c:numRef>
          </c:val>
        </c:ser>
        <c:ser>
          <c:idx val="1"/>
          <c:order val="1"/>
          <c:tx>
            <c:strRef>
              <c:f>Лист1!$C$1</c:f>
              <c:strCache>
                <c:ptCount val="1"/>
                <c:pt idx="0">
                  <c:v>Прочие безвозмездные поступления</c:v>
                </c:pt>
              </c:strCache>
            </c:strRef>
          </c:tx>
          <c:spPr>
            <a:solidFill>
              <a:srgbClr val="FEFEE2"/>
            </a:solidFill>
            <a:scene3d>
              <a:camera prst="orthographicFront"/>
              <a:lightRig rig="threePt" dir="t"/>
            </a:scene3d>
            <a:sp3d>
              <a:bevelT/>
            </a:sp3d>
          </c:spPr>
          <c:dLbls>
            <c:dLbl>
              <c:idx val="0"/>
              <c:layout>
                <c:manualLayout>
                  <c:x val="8.5923501377339798E-2"/>
                  <c:y val="-3.0672920400148851E-2"/>
                </c:manualLayout>
              </c:layout>
              <c:tx>
                <c:rich>
                  <a:bodyPr/>
                  <a:lstStyle/>
                  <a:p>
                    <a:pPr>
                      <a:defRPr sz="700"/>
                    </a:pPr>
                    <a:r>
                      <a:rPr lang="en-US" sz="700" dirty="0" smtClean="0"/>
                      <a:t>1245</a:t>
                    </a:r>
                    <a:r>
                      <a:rPr lang="ru-RU" sz="700" dirty="0" smtClean="0"/>
                      <a:t>,0</a:t>
                    </a:r>
                    <a:endParaRPr lang="en-US" sz="700" dirty="0"/>
                  </a:p>
                </c:rich>
              </c:tx>
              <c:spPr/>
              <c:showVal val="1"/>
            </c:dLbl>
            <c:dLbl>
              <c:idx val="1"/>
              <c:layout>
                <c:manualLayout>
                  <c:x val="8.6749041773136346E-2"/>
                  <c:y val="-2.7143511832018664E-2"/>
                </c:manualLayout>
              </c:layout>
              <c:tx>
                <c:rich>
                  <a:bodyPr/>
                  <a:lstStyle/>
                  <a:p>
                    <a:pPr>
                      <a:defRPr sz="700"/>
                    </a:pPr>
                    <a:r>
                      <a:rPr lang="en-US" sz="700" dirty="0" smtClean="0"/>
                      <a:t>325</a:t>
                    </a:r>
                    <a:r>
                      <a:rPr lang="ru-RU" sz="700" dirty="0" smtClean="0"/>
                      <a:t>,0</a:t>
                    </a:r>
                    <a:endParaRPr lang="en-US" sz="700" dirty="0"/>
                  </a:p>
                </c:rich>
              </c:tx>
              <c:spPr/>
              <c:showVal val="1"/>
            </c:dLbl>
            <c:delete val="1"/>
          </c:dLbls>
          <c:cat>
            <c:strRef>
              <c:f>Лист1!$A$2:$A$3</c:f>
              <c:strCache>
                <c:ptCount val="2"/>
                <c:pt idx="0">
                  <c:v>2021 год</c:v>
                </c:pt>
                <c:pt idx="1">
                  <c:v>2022 год</c:v>
                </c:pt>
              </c:strCache>
            </c:strRef>
          </c:cat>
          <c:val>
            <c:numRef>
              <c:f>Лист1!$C$2:$C$3</c:f>
              <c:numCache>
                <c:formatCode>General</c:formatCode>
                <c:ptCount val="2"/>
                <c:pt idx="0">
                  <c:v>1245</c:v>
                </c:pt>
                <c:pt idx="1">
                  <c:v>325</c:v>
                </c:pt>
              </c:numCache>
            </c:numRef>
          </c:val>
        </c:ser>
        <c:ser>
          <c:idx val="2"/>
          <c:order val="2"/>
          <c:tx>
            <c:strRef>
              <c:f>Лист1!$D$1</c:f>
              <c:strCache>
                <c:ptCount val="1"/>
                <c:pt idx="0">
                  <c:v>МБТ из областного бюджета</c:v>
                </c:pt>
              </c:strCache>
            </c:strRef>
          </c:tx>
          <c:spPr>
            <a:solidFill>
              <a:schemeClr val="accent6">
                <a:lumMod val="50000"/>
              </a:schemeClr>
            </a:solidFill>
            <a:scene3d>
              <a:camera prst="orthographicFront"/>
              <a:lightRig rig="threePt" dir="t"/>
            </a:scene3d>
            <a:sp3d>
              <a:bevelT/>
            </a:sp3d>
          </c:spPr>
          <c:dLbls>
            <c:dLbl>
              <c:idx val="0"/>
              <c:layout>
                <c:manualLayout>
                  <c:x val="0.11484512056799889"/>
                  <c:y val="9.0478524530366606E-3"/>
                </c:manualLayout>
              </c:layout>
              <c:showVal val="1"/>
            </c:dLbl>
            <c:dLbl>
              <c:idx val="1"/>
              <c:layout>
                <c:manualLayout>
                  <c:x val="0.10254028622142759"/>
                  <c:y val="-9.0478524530366606E-3"/>
                </c:manualLayout>
              </c:layout>
              <c:showVal val="1"/>
            </c:dLbl>
            <c:txPr>
              <a:bodyPr/>
              <a:lstStyle/>
              <a:p>
                <a:pPr>
                  <a:defRPr sz="700"/>
                </a:pPr>
                <a:endParaRPr lang="ru-RU"/>
              </a:p>
            </c:txPr>
            <c:showVal val="1"/>
          </c:dLbls>
          <c:cat>
            <c:strRef>
              <c:f>Лист1!$A$2:$A$3</c:f>
              <c:strCache>
                <c:ptCount val="2"/>
                <c:pt idx="0">
                  <c:v>2021 год</c:v>
                </c:pt>
                <c:pt idx="1">
                  <c:v>2022 год</c:v>
                </c:pt>
              </c:strCache>
            </c:strRef>
          </c:cat>
          <c:val>
            <c:numRef>
              <c:f>Лист1!$D$2:$D$3</c:f>
              <c:numCache>
                <c:formatCode>General</c:formatCode>
                <c:ptCount val="2"/>
                <c:pt idx="0">
                  <c:v>591532.30000000005</c:v>
                </c:pt>
                <c:pt idx="1">
                  <c:v>643345.1</c:v>
                </c:pt>
              </c:numCache>
            </c:numRef>
          </c:val>
        </c:ser>
        <c:ser>
          <c:idx val="3"/>
          <c:order val="3"/>
          <c:tx>
            <c:strRef>
              <c:f>Лист1!$E$1</c:f>
              <c:strCache>
                <c:ptCount val="1"/>
                <c:pt idx="0">
                  <c:v>МБТ из бюджетов поселений</c:v>
                </c:pt>
              </c:strCache>
            </c:strRef>
          </c:tx>
          <c:spPr>
            <a:solidFill>
              <a:srgbClr val="FF0000"/>
            </a:solidFill>
            <a:scene3d>
              <a:camera prst="orthographicFront"/>
              <a:lightRig rig="threePt" dir="t"/>
            </a:scene3d>
            <a:sp3d>
              <a:bevelT/>
            </a:sp3d>
          </c:spPr>
          <c:dLbls>
            <c:dLbl>
              <c:idx val="0"/>
              <c:layout>
                <c:manualLayout>
                  <c:x val="8.6133840425999225E-2"/>
                  <c:y val="-2.7143557359110011E-2"/>
                </c:manualLayout>
              </c:layout>
              <c:showVal val="1"/>
            </c:dLbl>
            <c:dLbl>
              <c:idx val="1"/>
              <c:layout>
                <c:manualLayout>
                  <c:x val="8.6133840425999225E-2"/>
                  <c:y val="-2.7143557359110011E-2"/>
                </c:manualLayout>
              </c:layout>
              <c:showVal val="1"/>
            </c:dLbl>
            <c:delete val="1"/>
            <c:txPr>
              <a:bodyPr/>
              <a:lstStyle/>
              <a:p>
                <a:pPr>
                  <a:defRPr sz="700"/>
                </a:pPr>
                <a:endParaRPr lang="ru-RU"/>
              </a:p>
            </c:txPr>
          </c:dLbls>
          <c:cat>
            <c:strRef>
              <c:f>Лист1!$A$2:$A$3</c:f>
              <c:strCache>
                <c:ptCount val="2"/>
                <c:pt idx="0">
                  <c:v>2021 год</c:v>
                </c:pt>
                <c:pt idx="1">
                  <c:v>2022 год</c:v>
                </c:pt>
              </c:strCache>
            </c:strRef>
          </c:cat>
          <c:val>
            <c:numRef>
              <c:f>Лист1!$E$2:$E$3</c:f>
              <c:numCache>
                <c:formatCode>General</c:formatCode>
                <c:ptCount val="2"/>
                <c:pt idx="0">
                  <c:v>1299.9000000000001</c:v>
                </c:pt>
                <c:pt idx="1">
                  <c:v>1593.2</c:v>
                </c:pt>
              </c:numCache>
            </c:numRef>
          </c:val>
        </c:ser>
        <c:overlap val="100"/>
        <c:axId val="185469184"/>
        <c:axId val="185499648"/>
      </c:barChart>
      <c:catAx>
        <c:axId val="185469184"/>
        <c:scaling>
          <c:orientation val="minMax"/>
        </c:scaling>
        <c:axPos val="b"/>
        <c:tickLblPos val="nextTo"/>
        <c:txPr>
          <a:bodyPr/>
          <a:lstStyle/>
          <a:p>
            <a:pPr>
              <a:defRPr sz="800">
                <a:solidFill>
                  <a:schemeClr val="accent5">
                    <a:lumMod val="75000"/>
                  </a:schemeClr>
                </a:solidFill>
              </a:defRPr>
            </a:pPr>
            <a:endParaRPr lang="ru-RU"/>
          </a:p>
        </c:txPr>
        <c:crossAx val="185499648"/>
        <c:crosses val="autoZero"/>
        <c:auto val="1"/>
        <c:lblAlgn val="ctr"/>
        <c:lblOffset val="100"/>
      </c:catAx>
      <c:valAx>
        <c:axId val="185499648"/>
        <c:scaling>
          <c:orientation val="minMax"/>
        </c:scaling>
        <c:axPos val="l"/>
        <c:majorGridlines/>
        <c:numFmt formatCode="General" sourceLinked="1"/>
        <c:tickLblPos val="nextTo"/>
        <c:txPr>
          <a:bodyPr/>
          <a:lstStyle/>
          <a:p>
            <a:pPr>
              <a:defRPr sz="700">
                <a:solidFill>
                  <a:schemeClr val="accent5">
                    <a:lumMod val="75000"/>
                  </a:schemeClr>
                </a:solidFill>
              </a:defRPr>
            </a:pPr>
            <a:endParaRPr lang="ru-RU"/>
          </a:p>
        </c:txPr>
        <c:crossAx val="185469184"/>
        <c:crosses val="autoZero"/>
        <c:crossBetween val="between"/>
      </c:valAx>
    </c:plotArea>
    <c:legend>
      <c:legendPos val="r"/>
      <c:layout>
        <c:manualLayout>
          <c:xMode val="edge"/>
          <c:yMode val="edge"/>
          <c:x val="0.67427690998324652"/>
          <c:y val="6.2784986933406173E-2"/>
          <c:w val="0.31138009310967568"/>
          <c:h val="0.91251764741220931"/>
        </c:manualLayout>
      </c:layout>
      <c:spPr>
        <a:solidFill>
          <a:schemeClr val="bg1"/>
        </a:solidFill>
      </c:spPr>
      <c:txPr>
        <a:bodyPr/>
        <a:lstStyle/>
        <a:p>
          <a:pPr>
            <a:defRPr sz="700"/>
          </a:pPr>
          <a:endParaRPr lang="ru-RU"/>
        </a:p>
      </c:txPr>
    </c:legend>
    <c:plotVisOnly val="1"/>
  </c:chart>
  <c:spPr>
    <a:solidFill>
      <a:schemeClr val="bg1"/>
    </a:solidFill>
  </c:spPr>
  <c:txPr>
    <a:bodyPr/>
    <a:lstStyle/>
    <a:p>
      <a:pPr>
        <a:defRPr sz="1800"/>
      </a:pPr>
      <a:endParaRPr lang="ru-RU"/>
    </a:p>
  </c:txPr>
  <c:externalData r:id="rId1"/>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ru-RU"/>
  <c:chart>
    <c:plotArea>
      <c:layout/>
      <c:barChart>
        <c:barDir val="col"/>
        <c:grouping val="stacked"/>
        <c:ser>
          <c:idx val="0"/>
          <c:order val="0"/>
          <c:tx>
            <c:strRef>
              <c:f>Лист1!$B$1</c:f>
              <c:strCache>
                <c:ptCount val="1"/>
                <c:pt idx="0">
                  <c:v>НДФЛ</c:v>
                </c:pt>
              </c:strCache>
            </c:strRef>
          </c:tx>
          <c:spPr>
            <a:solidFill>
              <a:srgbClr val="00B0F0"/>
            </a:solidFill>
            <a:scene3d>
              <a:camera prst="orthographicFront"/>
              <a:lightRig rig="threePt" dir="t"/>
            </a:scene3d>
            <a:sp3d>
              <a:bevelT/>
            </a:sp3d>
          </c:spPr>
          <c:dLbls>
            <c:txPr>
              <a:bodyPr/>
              <a:lstStyle/>
              <a:p>
                <a:pPr>
                  <a:defRPr sz="700"/>
                </a:pPr>
                <a:endParaRPr lang="ru-RU"/>
              </a:p>
            </c:txPr>
            <c:showVal val="1"/>
          </c:dLbls>
          <c:cat>
            <c:strRef>
              <c:f>Лист1!$A$2:$A$3</c:f>
              <c:strCache>
                <c:ptCount val="2"/>
                <c:pt idx="0">
                  <c:v>2021 год</c:v>
                </c:pt>
                <c:pt idx="1">
                  <c:v>2022 год</c:v>
                </c:pt>
              </c:strCache>
            </c:strRef>
          </c:cat>
          <c:val>
            <c:numRef>
              <c:f>Лист1!$B$2:$B$3</c:f>
              <c:numCache>
                <c:formatCode>General</c:formatCode>
                <c:ptCount val="2"/>
                <c:pt idx="0">
                  <c:v>33560.699999999997</c:v>
                </c:pt>
                <c:pt idx="1">
                  <c:v>37177.599999999999</c:v>
                </c:pt>
              </c:numCache>
            </c:numRef>
          </c:val>
        </c:ser>
        <c:ser>
          <c:idx val="1"/>
          <c:order val="1"/>
          <c:tx>
            <c:strRef>
              <c:f>Лист1!$C$1</c:f>
              <c:strCache>
                <c:ptCount val="1"/>
                <c:pt idx="0">
                  <c:v>Налоги на совокупный доход</c:v>
                </c:pt>
              </c:strCache>
            </c:strRef>
          </c:tx>
          <c:spPr>
            <a:solidFill>
              <a:srgbClr val="00B050"/>
            </a:solidFill>
            <a:scene3d>
              <a:camera prst="orthographicFront"/>
              <a:lightRig rig="threePt" dir="t"/>
            </a:scene3d>
            <a:sp3d>
              <a:bevelT/>
            </a:sp3d>
          </c:spPr>
          <c:dLbls>
            <c:txPr>
              <a:bodyPr/>
              <a:lstStyle/>
              <a:p>
                <a:pPr>
                  <a:defRPr sz="700"/>
                </a:pPr>
                <a:endParaRPr lang="ru-RU"/>
              </a:p>
            </c:txPr>
            <c:showVal val="1"/>
          </c:dLbls>
          <c:cat>
            <c:strRef>
              <c:f>Лист1!$A$2:$A$3</c:f>
              <c:strCache>
                <c:ptCount val="2"/>
                <c:pt idx="0">
                  <c:v>2021 год</c:v>
                </c:pt>
                <c:pt idx="1">
                  <c:v>2022 год</c:v>
                </c:pt>
              </c:strCache>
            </c:strRef>
          </c:cat>
          <c:val>
            <c:numRef>
              <c:f>Лист1!$C$2:$C$3</c:f>
              <c:numCache>
                <c:formatCode>General</c:formatCode>
                <c:ptCount val="2"/>
                <c:pt idx="0">
                  <c:v>6058.4</c:v>
                </c:pt>
                <c:pt idx="1">
                  <c:v>6634.9</c:v>
                </c:pt>
              </c:numCache>
            </c:numRef>
          </c:val>
        </c:ser>
        <c:ser>
          <c:idx val="2"/>
          <c:order val="2"/>
          <c:tx>
            <c:strRef>
              <c:f>Лист1!$D$1</c:f>
              <c:strCache>
                <c:ptCount val="1"/>
                <c:pt idx="0">
                  <c:v>Госпошлина</c:v>
                </c:pt>
              </c:strCache>
            </c:strRef>
          </c:tx>
          <c:spPr>
            <a:solidFill>
              <a:schemeClr val="accent4">
                <a:lumMod val="40000"/>
                <a:lumOff val="60000"/>
              </a:schemeClr>
            </a:solidFill>
            <a:scene3d>
              <a:camera prst="orthographicFront"/>
              <a:lightRig rig="threePt" dir="t"/>
            </a:scene3d>
            <a:sp3d>
              <a:bevelT/>
            </a:sp3d>
          </c:spPr>
          <c:dLbls>
            <c:dLbl>
              <c:idx val="0"/>
              <c:layout>
                <c:manualLayout>
                  <c:x val="9.5533366662963748E-2"/>
                  <c:y val="-7.5974891678702054E-3"/>
                </c:manualLayout>
              </c:layout>
              <c:tx>
                <c:rich>
                  <a:bodyPr/>
                  <a:lstStyle/>
                  <a:p>
                    <a:r>
                      <a:rPr lang="en-US" dirty="0" smtClean="0"/>
                      <a:t>1096</a:t>
                    </a:r>
                    <a:r>
                      <a:rPr lang="ru-RU" dirty="0" smtClean="0"/>
                      <a:t>,0</a:t>
                    </a:r>
                    <a:endParaRPr lang="en-US" dirty="0"/>
                  </a:p>
                </c:rich>
              </c:tx>
              <c:showVal val="1"/>
            </c:dLbl>
            <c:dLbl>
              <c:idx val="1"/>
              <c:layout>
                <c:manualLayout>
                  <c:x val="9.9207726919231201E-2"/>
                  <c:y val="0"/>
                </c:manualLayout>
              </c:layout>
              <c:showVal val="1"/>
            </c:dLbl>
            <c:txPr>
              <a:bodyPr/>
              <a:lstStyle/>
              <a:p>
                <a:pPr>
                  <a:defRPr sz="700"/>
                </a:pPr>
                <a:endParaRPr lang="ru-RU"/>
              </a:p>
            </c:txPr>
            <c:showVal val="1"/>
          </c:dLbls>
          <c:cat>
            <c:strRef>
              <c:f>Лист1!$A$2:$A$3</c:f>
              <c:strCache>
                <c:ptCount val="2"/>
                <c:pt idx="0">
                  <c:v>2021 год</c:v>
                </c:pt>
                <c:pt idx="1">
                  <c:v>2022 год</c:v>
                </c:pt>
              </c:strCache>
            </c:strRef>
          </c:cat>
          <c:val>
            <c:numRef>
              <c:f>Лист1!$D$2:$D$3</c:f>
              <c:numCache>
                <c:formatCode>General</c:formatCode>
                <c:ptCount val="2"/>
                <c:pt idx="0">
                  <c:v>1096</c:v>
                </c:pt>
                <c:pt idx="1">
                  <c:v>1338.4</c:v>
                </c:pt>
              </c:numCache>
            </c:numRef>
          </c:val>
        </c:ser>
        <c:ser>
          <c:idx val="3"/>
          <c:order val="3"/>
          <c:tx>
            <c:strRef>
              <c:f>Лист1!$E$1</c:f>
              <c:strCache>
                <c:ptCount val="1"/>
                <c:pt idx="0">
                  <c:v>Платные услуги</c:v>
                </c:pt>
              </c:strCache>
            </c:strRef>
          </c:tx>
          <c:spPr>
            <a:solidFill>
              <a:srgbClr val="FF0000"/>
            </a:solidFill>
            <a:scene3d>
              <a:camera prst="orthographicFront"/>
              <a:lightRig rig="threePt" dir="t"/>
            </a:scene3d>
            <a:sp3d>
              <a:bevelT/>
            </a:sp3d>
          </c:spPr>
          <c:dLbls>
            <c:txPr>
              <a:bodyPr/>
              <a:lstStyle/>
              <a:p>
                <a:pPr>
                  <a:defRPr sz="700"/>
                </a:pPr>
                <a:endParaRPr lang="ru-RU"/>
              </a:p>
            </c:txPr>
            <c:showVal val="1"/>
          </c:dLbls>
          <c:cat>
            <c:strRef>
              <c:f>Лист1!$A$2:$A$3</c:f>
              <c:strCache>
                <c:ptCount val="2"/>
                <c:pt idx="0">
                  <c:v>2021 год</c:v>
                </c:pt>
                <c:pt idx="1">
                  <c:v>2022 год</c:v>
                </c:pt>
              </c:strCache>
            </c:strRef>
          </c:cat>
          <c:val>
            <c:numRef>
              <c:f>Лист1!$E$2:$E$3</c:f>
              <c:numCache>
                <c:formatCode>General</c:formatCode>
                <c:ptCount val="2"/>
                <c:pt idx="0">
                  <c:v>3683.4</c:v>
                </c:pt>
                <c:pt idx="1">
                  <c:v>6965.1</c:v>
                </c:pt>
              </c:numCache>
            </c:numRef>
          </c:val>
        </c:ser>
        <c:ser>
          <c:idx val="4"/>
          <c:order val="4"/>
          <c:tx>
            <c:strRef>
              <c:f>Лист1!$F$1</c:f>
              <c:strCache>
                <c:ptCount val="1"/>
                <c:pt idx="0">
                  <c:v>Штрафы, санкции,возмещение ущерба</c:v>
                </c:pt>
              </c:strCache>
            </c:strRef>
          </c:tx>
          <c:spPr>
            <a:solidFill>
              <a:srgbClr val="FFFF00"/>
            </a:solidFill>
            <a:scene3d>
              <a:camera prst="orthographicFront"/>
              <a:lightRig rig="threePt" dir="t"/>
            </a:scene3d>
            <a:sp3d>
              <a:bevelT/>
            </a:sp3d>
          </c:spPr>
          <c:dLbls>
            <c:dLbl>
              <c:idx val="0"/>
              <c:layout>
                <c:manualLayout>
                  <c:x val="9.5533366662963748E-2"/>
                  <c:y val="-2.1164315076102655E-2"/>
                </c:manualLayout>
              </c:layout>
              <c:showVal val="1"/>
            </c:dLbl>
            <c:dLbl>
              <c:idx val="1"/>
              <c:layout>
                <c:manualLayout>
                  <c:x val="0.10288208717549902"/>
                  <c:y val="-1.3567381402066531E-2"/>
                </c:manualLayout>
              </c:layout>
              <c:showVal val="1"/>
            </c:dLbl>
            <c:txPr>
              <a:bodyPr/>
              <a:lstStyle/>
              <a:p>
                <a:pPr>
                  <a:defRPr sz="700"/>
                </a:pPr>
                <a:endParaRPr lang="ru-RU"/>
              </a:p>
            </c:txPr>
            <c:showVal val="1"/>
          </c:dLbls>
          <c:cat>
            <c:strRef>
              <c:f>Лист1!$A$2:$A$3</c:f>
              <c:strCache>
                <c:ptCount val="2"/>
                <c:pt idx="0">
                  <c:v>2021 год</c:v>
                </c:pt>
                <c:pt idx="1">
                  <c:v>2022 год</c:v>
                </c:pt>
              </c:strCache>
            </c:strRef>
          </c:cat>
          <c:val>
            <c:numRef>
              <c:f>Лист1!$F$2:$F$3</c:f>
              <c:numCache>
                <c:formatCode>General</c:formatCode>
                <c:ptCount val="2"/>
                <c:pt idx="0">
                  <c:v>1684.7</c:v>
                </c:pt>
                <c:pt idx="1">
                  <c:v>1059.5999999999999</c:v>
                </c:pt>
              </c:numCache>
            </c:numRef>
          </c:val>
        </c:ser>
        <c:ser>
          <c:idx val="5"/>
          <c:order val="5"/>
          <c:tx>
            <c:strRef>
              <c:f>Лист1!$G$1</c:f>
              <c:strCache>
                <c:ptCount val="1"/>
                <c:pt idx="0">
                  <c:v>Другие налоговые и налоговые доходы</c:v>
                </c:pt>
              </c:strCache>
            </c:strRef>
          </c:tx>
          <c:spPr>
            <a:solidFill>
              <a:schemeClr val="bg2">
                <a:lumMod val="50000"/>
              </a:schemeClr>
            </a:solidFill>
            <a:scene3d>
              <a:camera prst="orthographicFront"/>
              <a:lightRig rig="threePt" dir="t"/>
            </a:scene3d>
            <a:sp3d>
              <a:bevelT/>
            </a:sp3d>
          </c:spPr>
          <c:dLbls>
            <c:dLbl>
              <c:idx val="0"/>
              <c:layout>
                <c:manualLayout>
                  <c:x val="0"/>
                  <c:y val="-4.0700605915582104E-2"/>
                </c:manualLayout>
              </c:layout>
              <c:tx>
                <c:rich>
                  <a:bodyPr/>
                  <a:lstStyle/>
                  <a:p>
                    <a:r>
                      <a:rPr lang="en-US" dirty="0" smtClean="0"/>
                      <a:t>2741</a:t>
                    </a:r>
                    <a:r>
                      <a:rPr lang="ru-RU" dirty="0" smtClean="0"/>
                      <a:t>,0</a:t>
                    </a:r>
                    <a:endParaRPr lang="en-US" dirty="0"/>
                  </a:p>
                </c:rich>
              </c:tx>
              <c:showVal val="1"/>
            </c:dLbl>
            <c:dLbl>
              <c:idx val="1"/>
              <c:layout>
                <c:manualLayout>
                  <c:x val="0"/>
                  <c:y val="-3.3917171596318359E-2"/>
                </c:manualLayout>
              </c:layout>
              <c:showVal val="1"/>
            </c:dLbl>
            <c:txPr>
              <a:bodyPr/>
              <a:lstStyle/>
              <a:p>
                <a:pPr>
                  <a:defRPr sz="700"/>
                </a:pPr>
                <a:endParaRPr lang="ru-RU"/>
              </a:p>
            </c:txPr>
            <c:showVal val="1"/>
          </c:dLbls>
          <c:cat>
            <c:strRef>
              <c:f>Лист1!$A$2:$A$3</c:f>
              <c:strCache>
                <c:ptCount val="2"/>
                <c:pt idx="0">
                  <c:v>2021 год</c:v>
                </c:pt>
                <c:pt idx="1">
                  <c:v>2022 год</c:v>
                </c:pt>
              </c:strCache>
            </c:strRef>
          </c:cat>
          <c:val>
            <c:numRef>
              <c:f>Лист1!$G$2:$G$3</c:f>
              <c:numCache>
                <c:formatCode>General</c:formatCode>
                <c:ptCount val="2"/>
                <c:pt idx="0">
                  <c:v>2741</c:v>
                </c:pt>
                <c:pt idx="1">
                  <c:v>2015.8</c:v>
                </c:pt>
              </c:numCache>
            </c:numRef>
          </c:val>
        </c:ser>
        <c:overlap val="100"/>
        <c:axId val="185615872"/>
        <c:axId val="185617408"/>
      </c:barChart>
      <c:catAx>
        <c:axId val="185615872"/>
        <c:scaling>
          <c:orientation val="minMax"/>
        </c:scaling>
        <c:axPos val="b"/>
        <c:tickLblPos val="nextTo"/>
        <c:txPr>
          <a:bodyPr/>
          <a:lstStyle/>
          <a:p>
            <a:pPr>
              <a:defRPr sz="800"/>
            </a:pPr>
            <a:endParaRPr lang="ru-RU"/>
          </a:p>
        </c:txPr>
        <c:crossAx val="185617408"/>
        <c:crosses val="autoZero"/>
        <c:auto val="1"/>
        <c:lblAlgn val="ctr"/>
        <c:lblOffset val="100"/>
      </c:catAx>
      <c:valAx>
        <c:axId val="185617408"/>
        <c:scaling>
          <c:orientation val="minMax"/>
        </c:scaling>
        <c:axPos val="l"/>
        <c:majorGridlines/>
        <c:numFmt formatCode="General" sourceLinked="1"/>
        <c:tickLblPos val="nextTo"/>
        <c:txPr>
          <a:bodyPr/>
          <a:lstStyle/>
          <a:p>
            <a:pPr>
              <a:defRPr sz="700"/>
            </a:pPr>
            <a:endParaRPr lang="ru-RU"/>
          </a:p>
        </c:txPr>
        <c:crossAx val="185615872"/>
        <c:crosses val="autoZero"/>
        <c:crossBetween val="between"/>
      </c:valAx>
    </c:plotArea>
    <c:legend>
      <c:legendPos val="r"/>
      <c:layout>
        <c:manualLayout>
          <c:xMode val="edge"/>
          <c:yMode val="edge"/>
          <c:x val="0.67052527043481347"/>
          <c:y val="4.0083930068376433E-2"/>
          <c:w val="0.31510132660996848"/>
          <c:h val="0.95914595347992171"/>
        </c:manualLayout>
      </c:layout>
      <c:spPr>
        <a:solidFill>
          <a:schemeClr val="bg1"/>
        </a:solidFill>
      </c:spPr>
      <c:txPr>
        <a:bodyPr/>
        <a:lstStyle/>
        <a:p>
          <a:pPr>
            <a:defRPr sz="700"/>
          </a:pPr>
          <a:endParaRPr lang="ru-RU"/>
        </a:p>
      </c:txPr>
    </c:legend>
    <c:plotVisOnly val="1"/>
  </c:chart>
  <c:spPr>
    <a:solidFill>
      <a:schemeClr val="bg1"/>
    </a:solidFill>
  </c:spPr>
  <c:txPr>
    <a:bodyPr/>
    <a:lstStyle/>
    <a:p>
      <a:pPr>
        <a:defRPr sz="1800"/>
      </a:pPr>
      <a:endParaRPr lang="ru-RU"/>
    </a:p>
  </c:txPr>
  <c:externalData r:id="rId1"/>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700">
                <a:solidFill>
                  <a:schemeClr val="accent5">
                    <a:lumMod val="50000"/>
                  </a:schemeClr>
                </a:solidFill>
                <a:latin typeface="Century Gothic" pitchFamily="34" charset="0"/>
              </a:defRPr>
            </a:pPr>
            <a:r>
              <a:rPr lang="ru-RU" sz="700" i="1" dirty="0" smtClean="0">
                <a:solidFill>
                  <a:schemeClr val="tx1"/>
                </a:solidFill>
                <a:latin typeface="Century Gothic" pitchFamily="34" charset="0"/>
              </a:rPr>
              <a:t>Исполнение</a:t>
            </a:r>
            <a:r>
              <a:rPr lang="ru-RU" sz="700" i="1" baseline="0" dirty="0" smtClean="0">
                <a:solidFill>
                  <a:schemeClr val="tx1"/>
                </a:solidFill>
                <a:latin typeface="Century Gothic" pitchFamily="34" charset="0"/>
              </a:rPr>
              <a:t> по</a:t>
            </a:r>
            <a:r>
              <a:rPr lang="ru-RU" sz="700" i="1" dirty="0" smtClean="0">
                <a:solidFill>
                  <a:schemeClr val="tx1"/>
                </a:solidFill>
                <a:latin typeface="Century Gothic" pitchFamily="34" charset="0"/>
              </a:rPr>
              <a:t> налоговым и неналоговым доходам</a:t>
            </a:r>
            <a:r>
              <a:rPr lang="ru-RU" sz="700" i="1" baseline="0" dirty="0" smtClean="0">
                <a:solidFill>
                  <a:schemeClr val="tx1"/>
                </a:solidFill>
                <a:latin typeface="Century Gothic" pitchFamily="34" charset="0"/>
              </a:rPr>
              <a:t> </a:t>
            </a:r>
            <a:r>
              <a:rPr lang="ru-RU" sz="700" i="1" dirty="0" smtClean="0">
                <a:solidFill>
                  <a:schemeClr val="tx1"/>
                </a:solidFill>
                <a:latin typeface="Century Gothic" pitchFamily="34" charset="0"/>
              </a:rPr>
              <a:t>в</a:t>
            </a:r>
            <a:r>
              <a:rPr lang="ru-RU" sz="700" i="1" baseline="0" dirty="0" smtClean="0">
                <a:solidFill>
                  <a:schemeClr val="tx1"/>
                </a:solidFill>
                <a:latin typeface="Century Gothic" pitchFamily="34" charset="0"/>
              </a:rPr>
              <a:t> </a:t>
            </a:r>
            <a:r>
              <a:rPr lang="ru-RU" sz="700" i="1" dirty="0" smtClean="0">
                <a:solidFill>
                  <a:schemeClr val="tx1"/>
                </a:solidFill>
                <a:latin typeface="Century Gothic" pitchFamily="34" charset="0"/>
              </a:rPr>
              <a:t>2022 году (тыс.рублей</a:t>
            </a:r>
            <a:r>
              <a:rPr lang="ru-RU" sz="700" i="1" dirty="0">
                <a:solidFill>
                  <a:schemeClr val="tx1"/>
                </a:solidFill>
                <a:latin typeface="Century Gothic" pitchFamily="34" charset="0"/>
              </a:rPr>
              <a:t>)</a:t>
            </a:r>
          </a:p>
        </c:rich>
      </c:tx>
      <c:layout>
        <c:manualLayout>
          <c:xMode val="edge"/>
          <c:yMode val="edge"/>
          <c:x val="0.17970658188719899"/>
          <c:y val="2.6787647016379566E-3"/>
        </c:manualLayout>
      </c:layout>
    </c:title>
    <c:view3D>
      <c:rotX val="30"/>
      <c:perspective val="30"/>
    </c:view3D>
    <c:plotArea>
      <c:layout>
        <c:manualLayout>
          <c:layoutTarget val="inner"/>
          <c:xMode val="edge"/>
          <c:yMode val="edge"/>
          <c:x val="0.22797129483336612"/>
          <c:y val="0.30566651060526295"/>
          <c:w val="0.50694372665121168"/>
          <c:h val="0.60314053823405933"/>
        </c:manualLayout>
      </c:layout>
      <c:pie3DChart>
        <c:varyColors val="1"/>
        <c:ser>
          <c:idx val="0"/>
          <c:order val="0"/>
          <c:tx>
            <c:strRef>
              <c:f>Лист1!$B$1</c:f>
              <c:strCache>
                <c:ptCount val="1"/>
                <c:pt idx="0">
                  <c:v>Структура поступивших доходов в районный бюджет за 2022 год</c:v>
                </c:pt>
              </c:strCache>
            </c:strRef>
          </c:tx>
          <c:spPr>
            <a:scene3d>
              <a:camera prst="orthographicFront"/>
              <a:lightRig rig="threePt" dir="t"/>
            </a:scene3d>
            <a:sp3d>
              <a:bevelT/>
            </a:sp3d>
          </c:spPr>
          <c:explosion val="25"/>
          <c:dPt>
            <c:idx val="0"/>
            <c:explosion val="14"/>
            <c:spPr>
              <a:solidFill>
                <a:srgbClr val="00B0F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41C5-4059-92C2-5D1F66D10EBD}"/>
              </c:ext>
            </c:extLst>
          </c:dPt>
          <c:dPt>
            <c:idx val="1"/>
            <c:spPr>
              <a:solidFill>
                <a:srgbClr val="00B05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41C5-4059-92C2-5D1F66D10EBD}"/>
              </c:ext>
            </c:extLst>
          </c:dPt>
          <c:dPt>
            <c:idx val="2"/>
            <c:spPr>
              <a:solidFill>
                <a:schemeClr val="accent4">
                  <a:lumMod val="40000"/>
                  <a:lumOff val="60000"/>
                </a:schemeClr>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41C5-4059-92C2-5D1F66D10EBD}"/>
              </c:ext>
            </c:extLst>
          </c:dPt>
          <c:dPt>
            <c:idx val="3"/>
            <c:spPr>
              <a:solidFill>
                <a:srgbClr val="C0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41C5-4059-92C2-5D1F66D10EBD}"/>
              </c:ext>
            </c:extLst>
          </c:dPt>
          <c:dPt>
            <c:idx val="4"/>
            <c:spPr>
              <a:solidFill>
                <a:srgbClr val="FFFF00"/>
              </a:solidFill>
              <a:scene3d>
                <a:camera prst="orthographicFront"/>
                <a:lightRig rig="threePt" dir="t"/>
              </a:scene3d>
              <a:sp3d>
                <a:bevelT/>
              </a:sp3d>
            </c:spPr>
          </c:dPt>
          <c:dPt>
            <c:idx val="5"/>
            <c:spPr>
              <a:solidFill>
                <a:schemeClr val="bg2">
                  <a:lumMod val="75000"/>
                </a:schemeClr>
              </a:solidFill>
              <a:scene3d>
                <a:camera prst="orthographicFront"/>
                <a:lightRig rig="threePt" dir="t"/>
              </a:scene3d>
              <a:sp3d>
                <a:bevelT/>
              </a:sp3d>
            </c:spPr>
          </c:dPt>
          <c:dLbls>
            <c:dLbl>
              <c:idx val="0"/>
              <c:layout>
                <c:manualLayout>
                  <c:x val="8.8459875233238387E-3"/>
                  <c:y val="3.6300987442280316E-2"/>
                </c:manualLayout>
              </c:layout>
              <c:tx>
                <c:rich>
                  <a:bodyPr/>
                  <a:lstStyle/>
                  <a:p>
                    <a:pPr>
                      <a:defRPr sz="600" b="0">
                        <a:solidFill>
                          <a:srgbClr val="FF0000"/>
                        </a:solidFill>
                        <a:latin typeface="Century Gothic" pitchFamily="34" charset="0"/>
                      </a:defRPr>
                    </a:pPr>
                    <a:r>
                      <a:rPr lang="ru-RU" sz="600" b="0" dirty="0" smtClean="0">
                        <a:solidFill>
                          <a:srgbClr val="00B0F0"/>
                        </a:solidFill>
                      </a:rPr>
                      <a:t>Н</a:t>
                    </a:r>
                    <a:r>
                      <a:rPr lang="ru-RU" sz="700" b="0" dirty="0" smtClean="0">
                        <a:solidFill>
                          <a:srgbClr val="00B0F0"/>
                        </a:solidFill>
                      </a:rPr>
                      <a:t>ДФЛ</a:t>
                    </a:r>
                    <a:r>
                      <a:rPr lang="ru-RU" sz="700" b="0" baseline="0" dirty="0" smtClean="0">
                        <a:solidFill>
                          <a:srgbClr val="00B0F0"/>
                        </a:solidFill>
                      </a:rPr>
                      <a:t> </a:t>
                    </a:r>
                  </a:p>
                  <a:p>
                    <a:pPr>
                      <a:defRPr sz="600" b="0">
                        <a:solidFill>
                          <a:srgbClr val="FF0000"/>
                        </a:solidFill>
                        <a:latin typeface="Century Gothic" pitchFamily="34" charset="0"/>
                      </a:defRPr>
                    </a:pPr>
                    <a:r>
                      <a:rPr lang="ru-RU" sz="700" b="0" baseline="0" dirty="0" smtClean="0">
                        <a:solidFill>
                          <a:srgbClr val="00B0F0"/>
                        </a:solidFill>
                      </a:rPr>
                      <a:t>37177,6</a:t>
                    </a:r>
                    <a:r>
                      <a:rPr lang="ru-RU" sz="700" b="0" dirty="0" smtClean="0">
                        <a:solidFill>
                          <a:srgbClr val="00B0F0"/>
                        </a:solidFill>
                      </a:rPr>
                      <a:t> </a:t>
                    </a:r>
                    <a:r>
                      <a:rPr lang="ru-RU" sz="700" b="0" dirty="0">
                        <a:solidFill>
                          <a:srgbClr val="00B0F0"/>
                        </a:solidFill>
                      </a:rPr>
                      <a:t>тыс. рублей; </a:t>
                    </a:r>
                    <a:r>
                      <a:rPr lang="ru-RU" sz="700" b="0" dirty="0" smtClean="0">
                        <a:solidFill>
                          <a:srgbClr val="00B0F0"/>
                        </a:solidFill>
                      </a:rPr>
                      <a:t>67,4%</a:t>
                    </a:r>
                    <a:endParaRPr lang="ru-RU" sz="700" b="0" dirty="0">
                      <a:solidFill>
                        <a:srgbClr val="00B0F0"/>
                      </a:solidFill>
                    </a:endParaRPr>
                  </a:p>
                </c:rich>
              </c:tx>
              <c:spPr/>
              <c:showVal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41C5-4059-92C2-5D1F66D10EBD}"/>
                </c:ext>
              </c:extLst>
            </c:dLbl>
            <c:dLbl>
              <c:idx val="1"/>
              <c:layout>
                <c:manualLayout>
                  <c:x val="-1.4711279993807098E-2"/>
                  <c:y val="8.9107817502887723E-2"/>
                </c:manualLayout>
              </c:layout>
              <c:tx>
                <c:rich>
                  <a:bodyPr/>
                  <a:lstStyle/>
                  <a:p>
                    <a:pPr>
                      <a:defRPr sz="600" b="0">
                        <a:solidFill>
                          <a:srgbClr val="FF0000"/>
                        </a:solidFill>
                        <a:latin typeface="Century Gothic" pitchFamily="34" charset="0"/>
                      </a:defRPr>
                    </a:pPr>
                    <a:r>
                      <a:rPr lang="ru-RU" sz="600" b="0" dirty="0">
                        <a:solidFill>
                          <a:srgbClr val="FF0000"/>
                        </a:solidFill>
                        <a:latin typeface="Century Gothic" pitchFamily="34" charset="0"/>
                      </a:rPr>
                      <a:t> </a:t>
                    </a:r>
                    <a:r>
                      <a:rPr lang="ru-RU" sz="600" b="0" dirty="0" smtClean="0">
                        <a:solidFill>
                          <a:srgbClr val="00B050"/>
                        </a:solidFill>
                        <a:latin typeface="Century Gothic" pitchFamily="34" charset="0"/>
                      </a:rPr>
                      <a:t>Н</a:t>
                    </a:r>
                    <a:r>
                      <a:rPr lang="ru-RU" sz="600" b="0" dirty="0" smtClean="0">
                        <a:solidFill>
                          <a:srgbClr val="00B050"/>
                        </a:solidFill>
                      </a:rPr>
                      <a:t>алоги на совокупный доход 6634,9 тыс</a:t>
                    </a:r>
                    <a:r>
                      <a:rPr lang="ru-RU" sz="600" b="0" dirty="0">
                        <a:solidFill>
                          <a:srgbClr val="00B050"/>
                        </a:solidFill>
                      </a:rPr>
                      <a:t>. рублей; </a:t>
                    </a:r>
                    <a:r>
                      <a:rPr lang="ru-RU" sz="600" b="0" dirty="0" smtClean="0">
                        <a:solidFill>
                          <a:srgbClr val="00B050"/>
                        </a:solidFill>
                      </a:rPr>
                      <a:t>12,0%</a:t>
                    </a:r>
                    <a:endParaRPr lang="ru-RU" sz="600" b="0" dirty="0">
                      <a:solidFill>
                        <a:srgbClr val="00B050"/>
                      </a:solidFill>
                    </a:endParaRPr>
                  </a:p>
                </c:rich>
              </c:tx>
              <c:spPr/>
              <c:showVal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41C5-4059-92C2-5D1F66D10EBD}"/>
                </c:ext>
              </c:extLst>
            </c:dLbl>
            <c:dLbl>
              <c:idx val="2"/>
              <c:layout>
                <c:manualLayout>
                  <c:x val="-3.3971572603044252E-2"/>
                  <c:y val="-0.20135602195734298"/>
                </c:manualLayout>
              </c:layout>
              <c:tx>
                <c:rich>
                  <a:bodyPr/>
                  <a:lstStyle/>
                  <a:p>
                    <a:pPr>
                      <a:defRPr sz="600" b="0">
                        <a:solidFill>
                          <a:schemeClr val="accent4">
                            <a:lumMod val="75000"/>
                          </a:schemeClr>
                        </a:solidFill>
                        <a:latin typeface="Century Gothic" pitchFamily="34" charset="0"/>
                      </a:defRPr>
                    </a:pPr>
                    <a:r>
                      <a:rPr lang="ru-RU" sz="600" b="0" dirty="0" smtClean="0">
                        <a:solidFill>
                          <a:schemeClr val="accent4">
                            <a:lumMod val="75000"/>
                          </a:schemeClr>
                        </a:solidFill>
                        <a:latin typeface="Century Gothic" pitchFamily="34" charset="0"/>
                      </a:rPr>
                      <a:t>Госпошлина</a:t>
                    </a:r>
                    <a:endParaRPr lang="ru-RU" sz="600" b="0" dirty="0">
                      <a:solidFill>
                        <a:schemeClr val="accent4">
                          <a:lumMod val="75000"/>
                        </a:schemeClr>
                      </a:solidFill>
                    </a:endParaRPr>
                  </a:p>
                  <a:p>
                    <a:pPr>
                      <a:defRPr sz="600" b="0">
                        <a:solidFill>
                          <a:schemeClr val="accent4">
                            <a:lumMod val="75000"/>
                          </a:schemeClr>
                        </a:solidFill>
                        <a:latin typeface="Century Gothic" pitchFamily="34" charset="0"/>
                      </a:defRPr>
                    </a:pPr>
                    <a:r>
                      <a:rPr lang="ru-RU" sz="600" b="0" dirty="0" smtClean="0">
                        <a:solidFill>
                          <a:schemeClr val="accent4">
                            <a:lumMod val="75000"/>
                          </a:schemeClr>
                        </a:solidFill>
                      </a:rPr>
                      <a:t>1338,4  </a:t>
                    </a:r>
                  </a:p>
                  <a:p>
                    <a:pPr>
                      <a:defRPr sz="600" b="0">
                        <a:solidFill>
                          <a:schemeClr val="accent4">
                            <a:lumMod val="75000"/>
                          </a:schemeClr>
                        </a:solidFill>
                        <a:latin typeface="Century Gothic" pitchFamily="34" charset="0"/>
                      </a:defRPr>
                    </a:pPr>
                    <a:r>
                      <a:rPr lang="ru-RU" sz="600" b="0" dirty="0" smtClean="0">
                        <a:solidFill>
                          <a:schemeClr val="accent4">
                            <a:lumMod val="75000"/>
                          </a:schemeClr>
                        </a:solidFill>
                      </a:rPr>
                      <a:t>тыс</a:t>
                    </a:r>
                    <a:r>
                      <a:rPr lang="ru-RU" sz="600" b="0" dirty="0">
                        <a:solidFill>
                          <a:schemeClr val="accent4">
                            <a:lumMod val="75000"/>
                          </a:schemeClr>
                        </a:solidFill>
                      </a:rPr>
                      <a:t>. рублей</a:t>
                    </a:r>
                    <a:r>
                      <a:rPr lang="ru-RU" sz="600" b="0" dirty="0" smtClean="0">
                        <a:solidFill>
                          <a:schemeClr val="accent4">
                            <a:lumMod val="75000"/>
                          </a:schemeClr>
                        </a:solidFill>
                      </a:rPr>
                      <a:t>;     2,4%       </a:t>
                    </a:r>
                    <a:endParaRPr lang="ru-RU" sz="600" b="0" dirty="0">
                      <a:solidFill>
                        <a:schemeClr val="accent4">
                          <a:lumMod val="75000"/>
                        </a:schemeClr>
                      </a:solidFill>
                    </a:endParaRPr>
                  </a:p>
                </c:rich>
              </c:tx>
              <c:spPr/>
              <c:showVal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41C5-4059-92C2-5D1F66D10EBD}"/>
                </c:ext>
              </c:extLst>
            </c:dLbl>
            <c:dLbl>
              <c:idx val="3"/>
              <c:layout>
                <c:manualLayout>
                  <c:x val="0.10629062048661468"/>
                  <c:y val="-0.15512722162070156"/>
                </c:manualLayout>
              </c:layout>
              <c:tx>
                <c:rich>
                  <a:bodyPr/>
                  <a:lstStyle/>
                  <a:p>
                    <a:pPr lvl="1" algn="ctr" rtl="0">
                      <a:defRPr sz="600" b="0" i="0" u="none" strike="noStrike" kern="1200" baseline="0">
                        <a:solidFill>
                          <a:srgbClr val="FF0000"/>
                        </a:solidFill>
                        <a:latin typeface="Century Gothic" pitchFamily="34" charset="0"/>
                        <a:ea typeface="+mn-ea"/>
                        <a:cs typeface="+mn-cs"/>
                      </a:defRPr>
                    </a:pPr>
                    <a:r>
                      <a:rPr lang="ru-RU" sz="600" b="0" dirty="0" smtClean="0">
                        <a:solidFill>
                          <a:srgbClr val="FF0000"/>
                        </a:solidFill>
                      </a:rPr>
                      <a:t>Платные</a:t>
                    </a:r>
                    <a:r>
                      <a:rPr lang="ru-RU" sz="600" b="0" baseline="0" dirty="0" smtClean="0">
                        <a:solidFill>
                          <a:srgbClr val="FF0000"/>
                        </a:solidFill>
                      </a:rPr>
                      <a:t> услуги и компенсации затрат государства 6965,1</a:t>
                    </a:r>
                    <a:r>
                      <a:rPr lang="ru-RU" sz="600" b="0" dirty="0" smtClean="0">
                        <a:solidFill>
                          <a:srgbClr val="FF0000"/>
                        </a:solidFill>
                      </a:rPr>
                      <a:t> </a:t>
                    </a:r>
                  </a:p>
                  <a:p>
                    <a:pPr lvl="1" algn="ctr" rtl="0">
                      <a:defRPr sz="600" b="0" i="0" u="none" strike="noStrike" kern="1200" baseline="0">
                        <a:solidFill>
                          <a:srgbClr val="FF0000"/>
                        </a:solidFill>
                        <a:latin typeface="Century Gothic" pitchFamily="34" charset="0"/>
                        <a:ea typeface="+mn-ea"/>
                        <a:cs typeface="+mn-cs"/>
                      </a:defRPr>
                    </a:pPr>
                    <a:r>
                      <a:rPr lang="ru-RU" sz="600" b="0" baseline="0" dirty="0" smtClean="0">
                        <a:solidFill>
                          <a:srgbClr val="FF0000"/>
                        </a:solidFill>
                      </a:rPr>
                      <a:t>т</a:t>
                    </a:r>
                    <a:r>
                      <a:rPr lang="ru-RU" sz="600" b="0" dirty="0" smtClean="0">
                        <a:solidFill>
                          <a:srgbClr val="FF0000"/>
                        </a:solidFill>
                      </a:rPr>
                      <a:t>ыс</a:t>
                    </a:r>
                    <a:r>
                      <a:rPr lang="ru-RU" sz="600" b="0" dirty="0">
                        <a:solidFill>
                          <a:srgbClr val="FF0000"/>
                        </a:solidFill>
                      </a:rPr>
                      <a:t>. рублей; </a:t>
                    </a:r>
                    <a:r>
                      <a:rPr lang="ru-RU" sz="600" b="0" dirty="0" smtClean="0">
                        <a:solidFill>
                          <a:srgbClr val="FF0000"/>
                        </a:solidFill>
                      </a:rPr>
                      <a:t>12,6%</a:t>
                    </a:r>
                    <a:endParaRPr lang="ru-RU" sz="600" b="0" dirty="0">
                      <a:solidFill>
                        <a:srgbClr val="FF0000"/>
                      </a:solidFill>
                    </a:endParaRPr>
                  </a:p>
                </c:rich>
              </c:tx>
              <c:spPr/>
              <c:showVal val="1"/>
              <c:showPercent val="1"/>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41C5-4059-92C2-5D1F66D10EBD}"/>
                </c:ext>
              </c:extLst>
            </c:dLbl>
            <c:dLbl>
              <c:idx val="4"/>
              <c:layout>
                <c:manualLayout>
                  <c:x val="0.21222361919710495"/>
                  <c:y val="-8.4637370808034768E-2"/>
                </c:manualLayout>
              </c:layout>
              <c:tx>
                <c:rich>
                  <a:bodyPr rot="0"/>
                  <a:lstStyle/>
                  <a:p>
                    <a:pPr>
                      <a:defRPr sz="600" b="0">
                        <a:solidFill>
                          <a:schemeClr val="accent5">
                            <a:lumMod val="50000"/>
                          </a:schemeClr>
                        </a:solidFill>
                        <a:latin typeface="Century Gothic" pitchFamily="34" charset="0"/>
                      </a:defRPr>
                    </a:pPr>
                    <a:r>
                      <a:rPr lang="ru-RU" sz="600" b="0" dirty="0" smtClean="0">
                        <a:solidFill>
                          <a:schemeClr val="accent6">
                            <a:lumMod val="50000"/>
                          </a:schemeClr>
                        </a:solidFill>
                        <a:latin typeface="Century Gothic" pitchFamily="34" charset="0"/>
                      </a:rPr>
                      <a:t>Штрафы, санкции ,</a:t>
                    </a:r>
                    <a:r>
                      <a:rPr lang="ru-RU" sz="600" b="0" baseline="0" dirty="0" smtClean="0">
                        <a:solidFill>
                          <a:schemeClr val="accent6">
                            <a:lumMod val="50000"/>
                          </a:schemeClr>
                        </a:solidFill>
                        <a:latin typeface="Century Gothic" pitchFamily="34" charset="0"/>
                      </a:rPr>
                      <a:t> возмещение  ущерба 1059,6 тыс.рублей;</a:t>
                    </a:r>
                  </a:p>
                  <a:p>
                    <a:pPr>
                      <a:defRPr sz="600" b="0">
                        <a:solidFill>
                          <a:schemeClr val="accent5">
                            <a:lumMod val="50000"/>
                          </a:schemeClr>
                        </a:solidFill>
                        <a:latin typeface="Century Gothic" pitchFamily="34" charset="0"/>
                      </a:defRPr>
                    </a:pPr>
                    <a:r>
                      <a:rPr lang="ru-RU" sz="600" b="0" baseline="0" dirty="0" smtClean="0">
                        <a:solidFill>
                          <a:schemeClr val="accent6">
                            <a:lumMod val="50000"/>
                          </a:schemeClr>
                        </a:solidFill>
                        <a:latin typeface="Century Gothic" pitchFamily="34" charset="0"/>
                      </a:rPr>
                      <a:t> 1,9</a:t>
                    </a:r>
                    <a:r>
                      <a:rPr lang="en-US" sz="600" b="0" dirty="0" smtClean="0">
                        <a:solidFill>
                          <a:schemeClr val="accent6">
                            <a:lumMod val="50000"/>
                          </a:schemeClr>
                        </a:solidFill>
                        <a:latin typeface="Century Gothic" pitchFamily="34" charset="0"/>
                      </a:rPr>
                      <a:t> %</a:t>
                    </a:r>
                    <a:endParaRPr lang="en-US" sz="600" b="0" dirty="0">
                      <a:solidFill>
                        <a:schemeClr val="accent6">
                          <a:lumMod val="50000"/>
                        </a:schemeClr>
                      </a:solidFill>
                      <a:latin typeface="Century Gothic" pitchFamily="34" charset="0"/>
                    </a:endParaRPr>
                  </a:p>
                </c:rich>
              </c:tx>
              <c:spPr/>
              <c:dLblPos val="bestFit"/>
              <c:showVal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1C5-4059-92C2-5D1F66D10EBD}"/>
                </c:ext>
              </c:extLst>
            </c:dLbl>
            <c:dLbl>
              <c:idx val="5"/>
              <c:layout>
                <c:manualLayout>
                  <c:x val="0.38623174478603473"/>
                  <c:y val="-0.10688431643148988"/>
                </c:manualLayout>
              </c:layout>
              <c:tx>
                <c:rich>
                  <a:bodyPr/>
                  <a:lstStyle/>
                  <a:p>
                    <a:pPr>
                      <a:defRPr sz="600" b="1">
                        <a:solidFill>
                          <a:schemeClr val="bg2">
                            <a:lumMod val="25000"/>
                          </a:schemeClr>
                        </a:solidFill>
                        <a:latin typeface="Century Gothic" pitchFamily="34" charset="0"/>
                      </a:defRPr>
                    </a:pPr>
                    <a:r>
                      <a:rPr lang="ru-RU" sz="600" b="0" dirty="0" smtClean="0">
                        <a:solidFill>
                          <a:schemeClr val="bg2">
                            <a:lumMod val="25000"/>
                          </a:schemeClr>
                        </a:solidFill>
                      </a:rPr>
                      <a:t>Другие</a:t>
                    </a:r>
                    <a:r>
                      <a:rPr lang="ru-RU" sz="600" b="0" baseline="0" dirty="0" smtClean="0">
                        <a:solidFill>
                          <a:schemeClr val="bg2">
                            <a:lumMod val="25000"/>
                          </a:schemeClr>
                        </a:solidFill>
                      </a:rPr>
                      <a:t> налоговые и неналоговые доходы 2015,8 тыс.рублей; 3,7%</a:t>
                    </a:r>
                    <a:endParaRPr lang="en-US" sz="600" b="0" dirty="0">
                      <a:solidFill>
                        <a:schemeClr val="bg2">
                          <a:lumMod val="25000"/>
                        </a:schemeClr>
                      </a:solidFill>
                    </a:endParaRPr>
                  </a:p>
                </c:rich>
              </c:tx>
              <c:spPr/>
              <c:showVal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1C5-4059-92C2-5D1F66D10EBD}"/>
                </c:ext>
              </c:extLst>
            </c:dLbl>
            <c:spPr>
              <a:noFill/>
              <a:ln>
                <a:noFill/>
              </a:ln>
              <a:effectLst/>
            </c:spPr>
            <c:txPr>
              <a:bodyPr/>
              <a:lstStyle/>
              <a:p>
                <a:pPr>
                  <a:defRPr sz="600">
                    <a:solidFill>
                      <a:srgbClr val="FF0000"/>
                    </a:solidFill>
                    <a:latin typeface="Century Gothic" pitchFamily="34" charset="0"/>
                  </a:defRPr>
                </a:pPr>
                <a:endParaRPr lang="ru-RU"/>
              </a:p>
            </c:txPr>
            <c:showVal val="1"/>
            <c:showPercent val="1"/>
            <c:showLeaderLines val="1"/>
            <c:extLst xmlns:c16r2="http://schemas.microsoft.com/office/drawing/2015/06/chart">
              <c:ext xmlns:c15="http://schemas.microsoft.com/office/drawing/2012/chart" uri="{CE6537A1-D6FC-4f65-9D91-7224C49458BB}"/>
            </c:extLst>
          </c:dLbls>
          <c:cat>
            <c:strRef>
              <c:f>Лист1!$A$2:$A$7</c:f>
              <c:strCache>
                <c:ptCount val="6"/>
                <c:pt idx="0">
                  <c:v>НДФЛ</c:v>
                </c:pt>
                <c:pt idx="1">
                  <c:v>Налоги на совокупный доход</c:v>
                </c:pt>
                <c:pt idx="2">
                  <c:v>Госпошлина</c:v>
                </c:pt>
                <c:pt idx="3">
                  <c:v>Платные услуги и компенсации затрат государства</c:v>
                </c:pt>
                <c:pt idx="4">
                  <c:v>Штрафы, санкции, возмещение ущерба</c:v>
                </c:pt>
                <c:pt idx="5">
                  <c:v>Другие налоговые и неналоговые доходы</c:v>
                </c:pt>
              </c:strCache>
            </c:strRef>
          </c:cat>
          <c:val>
            <c:numRef>
              <c:f>Лист1!$B$2:$B$7</c:f>
              <c:numCache>
                <c:formatCode>General</c:formatCode>
                <c:ptCount val="6"/>
                <c:pt idx="0">
                  <c:v>37177.599999999999</c:v>
                </c:pt>
                <c:pt idx="1">
                  <c:v>6634.9</c:v>
                </c:pt>
                <c:pt idx="2">
                  <c:v>1338.4</c:v>
                </c:pt>
                <c:pt idx="3">
                  <c:v>6965.1</c:v>
                </c:pt>
                <c:pt idx="4">
                  <c:v>1059.5999999999999</c:v>
                </c:pt>
                <c:pt idx="5">
                  <c:v>2015.8</c:v>
                </c:pt>
              </c:numCache>
            </c:numRef>
          </c:val>
          <c:extLst xmlns:c16r2="http://schemas.microsoft.com/office/drawing/2015/06/chart">
            <c:ext xmlns:c16="http://schemas.microsoft.com/office/drawing/2014/chart" uri="{C3380CC4-5D6E-409C-BE32-E72D297353CC}">
              <c16:uniqueId val="{0000000A-41C5-4059-92C2-5D1F66D10EBD}"/>
            </c:ext>
          </c:extLst>
        </c:ser>
      </c:pie3DChart>
    </c:plotArea>
    <c:legend>
      <c:legendPos val="r"/>
      <c:layout>
        <c:manualLayout>
          <c:xMode val="edge"/>
          <c:yMode val="edge"/>
          <c:x val="2.1374563033047987E-2"/>
          <c:y val="0.7976882716049386"/>
          <c:w val="0.97735518213900763"/>
          <c:h val="0.20231185511220237"/>
        </c:manualLayout>
      </c:layout>
      <c:spPr>
        <a:solidFill>
          <a:srgbClr val="FEF4EC"/>
        </a:solidFill>
      </c:spPr>
      <c:txPr>
        <a:bodyPr/>
        <a:lstStyle/>
        <a:p>
          <a:pPr>
            <a:defRPr sz="700"/>
          </a:pPr>
          <a:endParaRPr lang="ru-RU"/>
        </a:p>
      </c:txPr>
    </c:legend>
    <c:plotVisOnly val="1"/>
    <c:dispBlanksAs val="zero"/>
  </c:chart>
  <c:spPr>
    <a:solidFill>
      <a:schemeClr val="bg1"/>
    </a:solidFill>
    <a:scene3d>
      <a:camera prst="orthographicFront"/>
      <a:lightRig rig="threePt" dir="t"/>
    </a:scene3d>
    <a:sp3d/>
  </c:spPr>
  <c:txPr>
    <a:bodyPr/>
    <a:lstStyle/>
    <a:p>
      <a:pPr>
        <a:defRPr sz="1800"/>
      </a:pPr>
      <a:endParaRPr lang="ru-RU"/>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900" b="0">
                <a:latin typeface="Century Gothic" pitchFamily="34" charset="0"/>
              </a:defRPr>
            </a:pPr>
            <a:r>
              <a:rPr lang="ru-RU" sz="800" b="0" dirty="0" smtClean="0">
                <a:latin typeface="Century Gothic" pitchFamily="34" charset="0"/>
              </a:rPr>
              <a:t>МБТ, поступившие в </a:t>
            </a:r>
            <a:r>
              <a:rPr lang="ru-RU" sz="800" b="0" dirty="0">
                <a:latin typeface="Century Gothic" pitchFamily="34" charset="0"/>
              </a:rPr>
              <a:t>районный бюджет из областного </a:t>
            </a:r>
            <a:r>
              <a:rPr lang="ru-RU" sz="800" b="0" dirty="0" smtClean="0">
                <a:latin typeface="Century Gothic" pitchFamily="34" charset="0"/>
              </a:rPr>
              <a:t>бюджета (тыс.рублей)</a:t>
            </a:r>
            <a:endParaRPr lang="ru-RU" sz="800" b="0" dirty="0">
              <a:latin typeface="Century Gothic" pitchFamily="34" charset="0"/>
            </a:endParaRPr>
          </a:p>
        </c:rich>
      </c:tx>
      <c:layout>
        <c:manualLayout>
          <c:xMode val="edge"/>
          <c:yMode val="edge"/>
          <c:x val="0.18690325514484518"/>
          <c:y val="0"/>
        </c:manualLayout>
      </c:layout>
    </c:title>
    <c:plotArea>
      <c:layout>
        <c:manualLayout>
          <c:layoutTarget val="inner"/>
          <c:xMode val="edge"/>
          <c:yMode val="edge"/>
          <c:x val="3.2938759842723916E-2"/>
          <c:y val="0.23921172501301025"/>
          <c:w val="0.65787608110024098"/>
          <c:h val="0.55619551044036064"/>
        </c:manualLayout>
      </c:layout>
      <c:pieChart>
        <c:varyColors val="1"/>
        <c:ser>
          <c:idx val="0"/>
          <c:order val="0"/>
          <c:tx>
            <c:strRef>
              <c:f>Лист1!$B$1</c:f>
              <c:strCache>
                <c:ptCount val="1"/>
                <c:pt idx="0">
                  <c:v>МБТ в районный бюджет из областного бюджета</c:v>
                </c:pt>
              </c:strCache>
            </c:strRef>
          </c:tx>
          <c:spPr>
            <a:scene3d>
              <a:camera prst="orthographicFront"/>
              <a:lightRig rig="threePt" dir="t"/>
            </a:scene3d>
            <a:sp3d>
              <a:bevelT/>
            </a:sp3d>
          </c:spPr>
          <c:dPt>
            <c:idx val="0"/>
            <c:spPr>
              <a:solidFill>
                <a:srgbClr val="7030A0"/>
              </a:solidFill>
              <a:scene3d>
                <a:camera prst="orthographicFront"/>
                <a:lightRig rig="threePt" dir="t"/>
              </a:scene3d>
              <a:sp3d>
                <a:bevelT/>
              </a:sp3d>
            </c:spPr>
          </c:dPt>
          <c:dPt>
            <c:idx val="1"/>
            <c:spPr>
              <a:solidFill>
                <a:srgbClr val="00B050"/>
              </a:solidFill>
              <a:scene3d>
                <a:camera prst="orthographicFront"/>
                <a:lightRig rig="threePt" dir="t"/>
              </a:scene3d>
              <a:sp3d>
                <a:bevelT/>
              </a:sp3d>
            </c:spPr>
          </c:dPt>
          <c:dPt>
            <c:idx val="2"/>
            <c:spPr>
              <a:solidFill>
                <a:schemeClr val="accent5">
                  <a:lumMod val="75000"/>
                </a:schemeClr>
              </a:solidFill>
              <a:scene3d>
                <a:camera prst="orthographicFront"/>
                <a:lightRig rig="threePt" dir="t"/>
              </a:scene3d>
              <a:sp3d>
                <a:bevelT/>
              </a:sp3d>
            </c:spPr>
          </c:dPt>
          <c:dPt>
            <c:idx val="3"/>
            <c:spPr>
              <a:solidFill>
                <a:srgbClr val="C00000"/>
              </a:solidFill>
              <a:scene3d>
                <a:camera prst="orthographicFront"/>
                <a:lightRig rig="threePt" dir="t"/>
              </a:scene3d>
              <a:sp3d>
                <a:bevelT/>
              </a:sp3d>
            </c:spPr>
          </c:dPt>
          <c:dLbls>
            <c:dLbl>
              <c:idx val="0"/>
              <c:layout>
                <c:manualLayout>
                  <c:x val="5.8546268150899292E-2"/>
                  <c:y val="1.4557958472450418E-2"/>
                </c:manualLayout>
              </c:layout>
              <c:spPr/>
              <c:txPr>
                <a:bodyPr/>
                <a:lstStyle/>
                <a:p>
                  <a:pPr>
                    <a:defRPr sz="700" b="1">
                      <a:solidFill>
                        <a:srgbClr val="7030A0"/>
                      </a:solidFill>
                      <a:latin typeface="Century Gothic" pitchFamily="34" charset="0"/>
                    </a:defRPr>
                  </a:pPr>
                  <a:endParaRPr lang="ru-RU"/>
                </a:p>
              </c:txPr>
              <c:showVal val="1"/>
            </c:dLbl>
            <c:dLbl>
              <c:idx val="1"/>
              <c:layout>
                <c:manualLayout>
                  <c:x val="0.12228125551140712"/>
                  <c:y val="-9.5552614037036826E-2"/>
                </c:manualLayout>
              </c:layout>
              <c:spPr/>
              <c:txPr>
                <a:bodyPr/>
                <a:lstStyle/>
                <a:p>
                  <a:pPr>
                    <a:defRPr sz="700" b="1">
                      <a:solidFill>
                        <a:srgbClr val="00B050"/>
                      </a:solidFill>
                      <a:latin typeface="Century Gothic" pitchFamily="34" charset="0"/>
                    </a:defRPr>
                  </a:pPr>
                  <a:endParaRPr lang="ru-RU"/>
                </a:p>
              </c:txPr>
              <c:showVal val="1"/>
            </c:dLbl>
            <c:dLbl>
              <c:idx val="2"/>
              <c:layout>
                <c:manualLayout>
                  <c:x val="6.4669765157881323E-2"/>
                  <c:y val="0.2262877224168075"/>
                </c:manualLayout>
              </c:layout>
              <c:spPr/>
              <c:txPr>
                <a:bodyPr/>
                <a:lstStyle/>
                <a:p>
                  <a:pPr>
                    <a:defRPr sz="700" b="1">
                      <a:solidFill>
                        <a:schemeClr val="accent5">
                          <a:lumMod val="50000"/>
                        </a:schemeClr>
                      </a:solidFill>
                      <a:latin typeface="Century Gothic" pitchFamily="34" charset="0"/>
                    </a:defRPr>
                  </a:pPr>
                  <a:endParaRPr lang="ru-RU"/>
                </a:p>
              </c:txPr>
              <c:showVal val="1"/>
            </c:dLbl>
            <c:dLbl>
              <c:idx val="3"/>
              <c:layout>
                <c:manualLayout>
                  <c:x val="-0.18492779408865972"/>
                  <c:y val="-3.3600798741660283E-2"/>
                </c:manualLayout>
              </c:layout>
              <c:tx>
                <c:rich>
                  <a:bodyPr/>
                  <a:lstStyle/>
                  <a:p>
                    <a:r>
                      <a:rPr lang="en-US" b="1" dirty="0">
                        <a:solidFill>
                          <a:srgbClr val="FF0000"/>
                        </a:solidFill>
                      </a:rPr>
                      <a:t>14278,7</a:t>
                    </a:r>
                  </a:p>
                </c:rich>
              </c:tx>
              <c:showVal val="1"/>
            </c:dLbl>
            <c:txPr>
              <a:bodyPr/>
              <a:lstStyle/>
              <a:p>
                <a:pPr>
                  <a:defRPr sz="700">
                    <a:latin typeface="Century Gothic" pitchFamily="34" charset="0"/>
                  </a:defRPr>
                </a:pPr>
                <a:endParaRPr lang="ru-RU"/>
              </a:p>
            </c:txPr>
            <c:showVal val="1"/>
            <c:showLeaderLines val="1"/>
          </c:dLbls>
          <c:cat>
            <c:strRef>
              <c:f>Лист1!$A$2:$A$5</c:f>
              <c:strCache>
                <c:ptCount val="4"/>
                <c:pt idx="0">
                  <c:v>Дотации</c:v>
                </c:pt>
                <c:pt idx="1">
                  <c:v>Субсидии</c:v>
                </c:pt>
                <c:pt idx="2">
                  <c:v>Субвенции</c:v>
                </c:pt>
                <c:pt idx="3">
                  <c:v>Иные МБТ</c:v>
                </c:pt>
              </c:strCache>
            </c:strRef>
          </c:cat>
          <c:val>
            <c:numRef>
              <c:f>Лист1!$B$2:$B$5</c:f>
              <c:numCache>
                <c:formatCode>General</c:formatCode>
                <c:ptCount val="4"/>
                <c:pt idx="0">
                  <c:v>177979.6</c:v>
                </c:pt>
                <c:pt idx="1">
                  <c:v>81713.399999999994</c:v>
                </c:pt>
                <c:pt idx="2">
                  <c:v>369373.4</c:v>
                </c:pt>
                <c:pt idx="3">
                  <c:v>14278.7</c:v>
                </c:pt>
              </c:numCache>
            </c:numRef>
          </c:val>
        </c:ser>
        <c:firstSliceAng val="0"/>
      </c:pieChart>
    </c:plotArea>
    <c:legend>
      <c:legendPos val="r"/>
      <c:layout>
        <c:manualLayout>
          <c:xMode val="edge"/>
          <c:yMode val="edge"/>
          <c:x val="0.68416138436161056"/>
          <c:y val="0.71042873891205049"/>
          <c:w val="0.29011353065466128"/>
          <c:h val="0.26467526999924257"/>
        </c:manualLayout>
      </c:layout>
      <c:txPr>
        <a:bodyPr/>
        <a:lstStyle/>
        <a:p>
          <a:pPr>
            <a:defRPr sz="700">
              <a:latin typeface="Century Gothic" pitchFamily="34" charset="0"/>
            </a:defRPr>
          </a:pPr>
          <a:endParaRPr lang="ru-RU"/>
        </a:p>
      </c:txPr>
    </c:legend>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800" b="1" i="0"/>
            </a:pPr>
            <a:r>
              <a:rPr lang="ru-RU" sz="700" b="1" i="0" dirty="0" smtClean="0">
                <a:latin typeface="Century Gothic" pitchFamily="34" charset="0"/>
              </a:rPr>
              <a:t>Выручка по годам (млн. рублей)</a:t>
            </a:r>
            <a:endParaRPr lang="ru-RU" sz="700" b="1" i="0" dirty="0">
              <a:latin typeface="Century Gothic" pitchFamily="34" charset="0"/>
            </a:endParaRPr>
          </a:p>
        </c:rich>
      </c:tx>
      <c:layout>
        <c:manualLayout>
          <c:xMode val="edge"/>
          <c:yMode val="edge"/>
          <c:x val="0.11014607425441272"/>
          <c:y val="0"/>
        </c:manualLayout>
      </c:layout>
    </c:title>
    <c:view3D>
      <c:rAngAx val="1"/>
    </c:view3D>
    <c:floor>
      <c:spPr>
        <a:solidFill>
          <a:srgbClr val="EFFFFF"/>
        </a:solidFill>
      </c:spPr>
    </c:floor>
    <c:plotArea>
      <c:layout>
        <c:manualLayout>
          <c:layoutTarget val="inner"/>
          <c:xMode val="edge"/>
          <c:yMode val="edge"/>
          <c:x val="0.16479212519930314"/>
          <c:y val="0.13807460546711739"/>
          <c:w val="0.68863315712806805"/>
          <c:h val="0.66705220583956293"/>
        </c:manualLayout>
      </c:layout>
      <c:bar3DChart>
        <c:barDir val="col"/>
        <c:grouping val="clustered"/>
        <c:ser>
          <c:idx val="0"/>
          <c:order val="0"/>
          <c:tx>
            <c:strRef>
              <c:f>Лист1!$B$1</c:f>
              <c:strCache>
                <c:ptCount val="1"/>
                <c:pt idx="0">
                  <c:v>Ряд 1</c:v>
                </c:pt>
              </c:strCache>
            </c:strRef>
          </c:tx>
          <c:spPr>
            <a:solidFill>
              <a:srgbClr val="92D050"/>
            </a:solidFill>
            <a:scene3d>
              <a:camera prst="orthographicFront"/>
              <a:lightRig rig="threePt" dir="t"/>
            </a:scene3d>
            <a:sp3d/>
          </c:spPr>
          <c:dLbls>
            <c:dLbl>
              <c:idx val="1"/>
              <c:tx>
                <c:rich>
                  <a:bodyPr/>
                  <a:lstStyle/>
                  <a:p>
                    <a:r>
                      <a:rPr lang="ru-RU" sz="800" dirty="0" smtClean="0"/>
                      <a:t>568,7</a:t>
                    </a:r>
                    <a:endParaRPr lang="en-US" dirty="0"/>
                  </a:p>
                </c:rich>
              </c:tx>
              <c:showVal val="1"/>
            </c:dLbl>
            <c:txPr>
              <a:bodyPr/>
              <a:lstStyle/>
              <a:p>
                <a:pPr>
                  <a:defRPr sz="800">
                    <a:latin typeface="Century Gothic" pitchFamily="34" charset="0"/>
                  </a:defRPr>
                </a:pPr>
                <a:endParaRPr lang="ru-RU"/>
              </a:p>
            </c:txPr>
            <c:showVal val="1"/>
          </c:dLbls>
          <c:cat>
            <c:strRef>
              <c:f>Лист1!$A$2:$A$4</c:f>
              <c:strCache>
                <c:ptCount val="3"/>
                <c:pt idx="0">
                  <c:v>2020 год</c:v>
                </c:pt>
                <c:pt idx="1">
                  <c:v>2021 год</c:v>
                </c:pt>
                <c:pt idx="2">
                  <c:v>2022 год</c:v>
                </c:pt>
              </c:strCache>
            </c:strRef>
          </c:cat>
          <c:val>
            <c:numRef>
              <c:f>Лист1!$B$2:$B$4</c:f>
              <c:numCache>
                <c:formatCode>General</c:formatCode>
                <c:ptCount val="3"/>
                <c:pt idx="0">
                  <c:v>459.5</c:v>
                </c:pt>
                <c:pt idx="1">
                  <c:v>568.70000000000005</c:v>
                </c:pt>
                <c:pt idx="2">
                  <c:v>679.5</c:v>
                </c:pt>
              </c:numCache>
            </c:numRef>
          </c:val>
        </c:ser>
        <c:shape val="cylinder"/>
        <c:axId val="179580928"/>
        <c:axId val="179582464"/>
        <c:axId val="0"/>
      </c:bar3DChart>
      <c:catAx>
        <c:axId val="179580928"/>
        <c:scaling>
          <c:orientation val="minMax"/>
        </c:scaling>
        <c:axPos val="b"/>
        <c:tickLblPos val="nextTo"/>
        <c:txPr>
          <a:bodyPr/>
          <a:lstStyle/>
          <a:p>
            <a:pPr>
              <a:defRPr sz="700">
                <a:latin typeface="Century Gothic" pitchFamily="34" charset="0"/>
              </a:defRPr>
            </a:pPr>
            <a:endParaRPr lang="ru-RU"/>
          </a:p>
        </c:txPr>
        <c:crossAx val="179582464"/>
        <c:crosses val="autoZero"/>
        <c:auto val="1"/>
        <c:lblAlgn val="ctr"/>
        <c:lblOffset val="100"/>
      </c:catAx>
      <c:valAx>
        <c:axId val="179582464"/>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79580928"/>
        <c:crosses val="autoZero"/>
        <c:crossBetween val="between"/>
      </c:valAx>
    </c:plotArea>
    <c:plotVisOnly val="1"/>
  </c:chart>
  <c:spPr>
    <a:solidFill>
      <a:schemeClr val="bg1"/>
    </a:solidFill>
  </c:spPr>
  <c:txPr>
    <a:bodyPr/>
    <a:lstStyle/>
    <a:p>
      <a:pPr>
        <a:defRPr sz="1800"/>
      </a:pPr>
      <a:endParaRPr lang="ru-RU"/>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800" b="0" i="0"/>
            </a:pPr>
            <a:r>
              <a:rPr lang="ru-RU" sz="800" b="0" i="0" dirty="0" smtClean="0">
                <a:latin typeface="Century Gothic" pitchFamily="34" charset="0"/>
              </a:rPr>
              <a:t>МБТ из районного бюджета</a:t>
            </a:r>
            <a:r>
              <a:rPr lang="ru-RU" sz="800" b="0" i="0" baseline="0" dirty="0" smtClean="0">
                <a:latin typeface="Century Gothic" pitchFamily="34" charset="0"/>
              </a:rPr>
              <a:t>  (тыс.рублей)</a:t>
            </a:r>
            <a:endParaRPr lang="ru-RU" sz="800" b="0" i="0" dirty="0">
              <a:latin typeface="Century Gothic" pitchFamily="34" charset="0"/>
            </a:endParaRPr>
          </a:p>
        </c:rich>
      </c:tx>
      <c:layout>
        <c:manualLayout>
          <c:xMode val="edge"/>
          <c:yMode val="edge"/>
          <c:x val="0.22604591553319539"/>
          <c:y val="0"/>
        </c:manualLayout>
      </c:layout>
    </c:title>
    <c:view3D>
      <c:rAngAx val="1"/>
    </c:view3D>
    <c:floor>
      <c:spPr>
        <a:solidFill>
          <a:srgbClr val="EFFFFF"/>
        </a:solidFill>
      </c:spPr>
    </c:floor>
    <c:plotArea>
      <c:layout>
        <c:manualLayout>
          <c:layoutTarget val="inner"/>
          <c:xMode val="edge"/>
          <c:yMode val="edge"/>
          <c:x val="0.18704976206967144"/>
          <c:y val="0.1408742649993622"/>
          <c:w val="0.60920574453825815"/>
          <c:h val="0.56626975309621652"/>
        </c:manualLayout>
      </c:layout>
      <c:bar3DChart>
        <c:barDir val="col"/>
        <c:grouping val="clustered"/>
        <c:ser>
          <c:idx val="0"/>
          <c:order val="0"/>
          <c:tx>
            <c:strRef>
              <c:f>Лист1!$B$1</c:f>
              <c:strCache>
                <c:ptCount val="1"/>
                <c:pt idx="0">
                  <c:v>2021 г. факт</c:v>
                </c:pt>
              </c:strCache>
            </c:strRef>
          </c:tx>
          <c:spPr>
            <a:solidFill>
              <a:schemeClr val="accent6">
                <a:lumMod val="50000"/>
              </a:schemeClr>
            </a:solidFill>
            <a:scene3d>
              <a:camera prst="orthographicFront"/>
              <a:lightRig rig="threePt" dir="t"/>
            </a:scene3d>
            <a:sp3d>
              <a:bevelT/>
            </a:sp3d>
          </c:spPr>
          <c:dLbls>
            <c:dLbl>
              <c:idx val="1"/>
              <c:delete val="1"/>
            </c:dLbl>
            <c:txPr>
              <a:bodyPr/>
              <a:lstStyle/>
              <a:p>
                <a:pPr>
                  <a:defRPr sz="800">
                    <a:latin typeface="Century Gothic" pitchFamily="34" charset="0"/>
                  </a:defRPr>
                </a:pPr>
                <a:endParaRPr lang="ru-RU"/>
              </a:p>
            </c:txPr>
            <c:showVal val="1"/>
          </c:dLbls>
          <c:cat>
            <c:strRef>
              <c:f>Лист1!$A$2:$A$3</c:f>
              <c:strCache>
                <c:ptCount val="2"/>
                <c:pt idx="0">
                  <c:v>Дотации на выравнивание</c:v>
                </c:pt>
                <c:pt idx="1">
                  <c:v>Иные МБТ</c:v>
                </c:pt>
              </c:strCache>
            </c:strRef>
          </c:cat>
          <c:val>
            <c:numRef>
              <c:f>Лист1!$B$2:$B$3</c:f>
              <c:numCache>
                <c:formatCode>General</c:formatCode>
                <c:ptCount val="2"/>
                <c:pt idx="0">
                  <c:v>53613.8</c:v>
                </c:pt>
              </c:numCache>
            </c:numRef>
          </c:val>
        </c:ser>
        <c:ser>
          <c:idx val="1"/>
          <c:order val="1"/>
          <c:tx>
            <c:strRef>
              <c:f>Лист1!$C$1</c:f>
              <c:strCache>
                <c:ptCount val="1"/>
                <c:pt idx="0">
                  <c:v>2022 г. факт</c:v>
                </c:pt>
              </c:strCache>
            </c:strRef>
          </c:tx>
          <c:dLbls>
            <c:dLbl>
              <c:idx val="0"/>
              <c:layout>
                <c:manualLayout>
                  <c:x val="6.1409843350738812E-2"/>
                  <c:y val="-7.0553271858682853E-3"/>
                </c:manualLayout>
              </c:layout>
              <c:showVal val="1"/>
            </c:dLbl>
            <c:txPr>
              <a:bodyPr/>
              <a:lstStyle/>
              <a:p>
                <a:pPr>
                  <a:defRPr sz="800">
                    <a:latin typeface="Century Gothic" pitchFamily="34" charset="0"/>
                  </a:defRPr>
                </a:pPr>
                <a:endParaRPr lang="ru-RU"/>
              </a:p>
            </c:txPr>
            <c:showVal val="1"/>
          </c:dLbls>
          <c:cat>
            <c:strRef>
              <c:f>Лист1!$A$2:$A$3</c:f>
              <c:strCache>
                <c:ptCount val="2"/>
                <c:pt idx="0">
                  <c:v>Дотации на выравнивание</c:v>
                </c:pt>
                <c:pt idx="1">
                  <c:v>Иные МБТ</c:v>
                </c:pt>
              </c:strCache>
            </c:strRef>
          </c:cat>
          <c:val>
            <c:numRef>
              <c:f>Лист1!$C$2:$C$3</c:f>
              <c:numCache>
                <c:formatCode>General</c:formatCode>
                <c:ptCount val="2"/>
                <c:pt idx="0">
                  <c:v>68237.399999999994</c:v>
                </c:pt>
                <c:pt idx="1">
                  <c:v>1016.9</c:v>
                </c:pt>
              </c:numCache>
            </c:numRef>
          </c:val>
        </c:ser>
        <c:shape val="cylinder"/>
        <c:axId val="186956800"/>
        <c:axId val="186970880"/>
        <c:axId val="0"/>
      </c:bar3DChart>
      <c:catAx>
        <c:axId val="186956800"/>
        <c:scaling>
          <c:orientation val="minMax"/>
        </c:scaling>
        <c:axPos val="b"/>
        <c:tickLblPos val="nextTo"/>
        <c:txPr>
          <a:bodyPr/>
          <a:lstStyle/>
          <a:p>
            <a:pPr>
              <a:defRPr sz="700">
                <a:latin typeface="Century Gothic" pitchFamily="34" charset="0"/>
              </a:defRPr>
            </a:pPr>
            <a:endParaRPr lang="ru-RU"/>
          </a:p>
        </c:txPr>
        <c:crossAx val="186970880"/>
        <c:crosses val="autoZero"/>
        <c:auto val="1"/>
        <c:lblAlgn val="ctr"/>
        <c:lblOffset val="100"/>
      </c:catAx>
      <c:valAx>
        <c:axId val="186970880"/>
        <c:scaling>
          <c:orientation val="minMax"/>
        </c:scaling>
        <c:axPos val="l"/>
        <c:majorGridlines/>
        <c:numFmt formatCode="General" sourceLinked="1"/>
        <c:tickLblPos val="nextTo"/>
        <c:txPr>
          <a:bodyPr/>
          <a:lstStyle/>
          <a:p>
            <a:pPr>
              <a:defRPr sz="700">
                <a:latin typeface="Century Gothic" pitchFamily="34" charset="0"/>
              </a:defRPr>
            </a:pPr>
            <a:endParaRPr lang="ru-RU"/>
          </a:p>
        </c:txPr>
        <c:crossAx val="186956800"/>
        <c:crosses val="autoZero"/>
        <c:crossBetween val="between"/>
      </c:valAx>
    </c:plotArea>
    <c:plotVisOnly val="1"/>
  </c:chart>
  <c:spPr>
    <a:solidFill>
      <a:schemeClr val="bg1">
        <a:lumMod val="95000"/>
      </a:schemeClr>
    </a:solidFill>
    <a:ln>
      <a:solidFill>
        <a:schemeClr val="bg1">
          <a:lumMod val="75000"/>
        </a:schemeClr>
      </a:solidFill>
    </a:ln>
  </c:spPr>
  <c:txPr>
    <a:bodyPr/>
    <a:lstStyle/>
    <a:p>
      <a:pPr>
        <a:defRPr sz="1800"/>
      </a:pPr>
      <a:endParaRPr lang="ru-RU"/>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900">
                <a:solidFill>
                  <a:schemeClr val="accent6">
                    <a:lumMod val="50000"/>
                  </a:schemeClr>
                </a:solidFill>
              </a:defRPr>
            </a:pPr>
            <a:r>
              <a:rPr lang="ru-RU" sz="900" dirty="0" smtClean="0">
                <a:solidFill>
                  <a:schemeClr val="accent6">
                    <a:lumMod val="50000"/>
                  </a:schemeClr>
                </a:solidFill>
                <a:latin typeface="Century Gothic" pitchFamily="34" charset="0"/>
              </a:rPr>
              <a:t>Расходование бюджетных средств  районного бюджета в 2022 году (тыс.рублей)</a:t>
            </a:r>
            <a:endParaRPr lang="ru-RU" sz="900" dirty="0">
              <a:solidFill>
                <a:schemeClr val="accent6">
                  <a:lumMod val="50000"/>
                </a:schemeClr>
              </a:solidFill>
              <a:latin typeface="Century Gothic" pitchFamily="34" charset="0"/>
            </a:endParaRPr>
          </a:p>
        </c:rich>
      </c:tx>
      <c:layout>
        <c:manualLayout>
          <c:xMode val="edge"/>
          <c:yMode val="edge"/>
          <c:x val="0.10354636304687799"/>
          <c:y val="0"/>
        </c:manualLayout>
      </c:layout>
      <c:spPr>
        <a:solidFill>
          <a:schemeClr val="bg1"/>
        </a:solidFill>
      </c:spPr>
    </c:title>
    <c:view3D>
      <c:rotX val="10"/>
      <c:depthPercent val="100"/>
      <c:rAngAx val="1"/>
    </c:view3D>
    <c:plotArea>
      <c:layout>
        <c:manualLayout>
          <c:layoutTarget val="inner"/>
          <c:xMode val="edge"/>
          <c:yMode val="edge"/>
          <c:x val="0.15849411793751397"/>
          <c:y val="0.12047256944444444"/>
          <c:w val="0.5396480637953841"/>
          <c:h val="0.45135868055555722"/>
        </c:manualLayout>
      </c:layout>
      <c:bar3DChart>
        <c:barDir val="col"/>
        <c:grouping val="clustered"/>
        <c:ser>
          <c:idx val="0"/>
          <c:order val="0"/>
          <c:tx>
            <c:strRef>
              <c:f>Лист1!$B$1</c:f>
              <c:strCache>
                <c:ptCount val="1"/>
                <c:pt idx="0">
                  <c:v>Расходование бюджетных средств в 2022 году</c:v>
                </c:pt>
              </c:strCache>
            </c:strRef>
          </c:tx>
          <c:spPr>
            <a:scene3d>
              <a:camera prst="orthographicFront"/>
              <a:lightRig rig="threePt" dir="t"/>
            </a:scene3d>
            <a:sp3d/>
          </c:spPr>
          <c:dPt>
            <c:idx val="0"/>
            <c:spPr>
              <a:solidFill>
                <a:schemeClr val="tx2">
                  <a:lumMod val="60000"/>
                  <a:lumOff val="40000"/>
                </a:schemeClr>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01-E2E3-4B7F-A400-07BFEBDE09D7}"/>
              </c:ext>
            </c:extLst>
          </c:dPt>
          <c:dPt>
            <c:idx val="1"/>
            <c:spPr>
              <a:solidFill>
                <a:schemeClr val="tx1"/>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03-E2E3-4B7F-A400-07BFEBDE09D7}"/>
              </c:ext>
            </c:extLst>
          </c:dPt>
          <c:dPt>
            <c:idx val="3"/>
            <c:explosion val="5"/>
            <c:spPr>
              <a:solidFill>
                <a:srgbClr val="00B050"/>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05-E2E3-4B7F-A400-07BFEBDE09D7}"/>
              </c:ext>
            </c:extLst>
          </c:dPt>
          <c:dPt>
            <c:idx val="4"/>
            <c:spPr>
              <a:solidFill>
                <a:srgbClr val="FF8181"/>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07-E2E3-4B7F-A400-07BFEBDE09D7}"/>
              </c:ext>
            </c:extLst>
          </c:dPt>
          <c:dPt>
            <c:idx val="5"/>
            <c:spPr>
              <a:solidFill>
                <a:schemeClr val="tx2"/>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09-E2E3-4B7F-A400-07BFEBDE09D7}"/>
              </c:ext>
            </c:extLst>
          </c:dPt>
          <c:dPt>
            <c:idx val="6"/>
            <c:spPr>
              <a:solidFill>
                <a:schemeClr val="bg1">
                  <a:lumMod val="50000"/>
                </a:schemeClr>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0B-E2E3-4B7F-A400-07BFEBDE09D7}"/>
              </c:ext>
            </c:extLst>
          </c:dPt>
          <c:dPt>
            <c:idx val="7"/>
            <c:spPr>
              <a:solidFill>
                <a:srgbClr val="FFFF00"/>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0D-E2E3-4B7F-A400-07BFEBDE09D7}"/>
              </c:ext>
            </c:extLst>
          </c:dPt>
          <c:dPt>
            <c:idx val="8"/>
            <c:spPr>
              <a:solidFill>
                <a:srgbClr val="FF0000"/>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0F-E2E3-4B7F-A400-07BFEBDE09D7}"/>
              </c:ext>
            </c:extLst>
          </c:dPt>
          <c:dPt>
            <c:idx val="9"/>
            <c:spPr>
              <a:solidFill>
                <a:srgbClr val="9966FF"/>
              </a:solidFill>
              <a:scene3d>
                <a:camera prst="orthographicFront"/>
                <a:lightRig rig="threePt" dir="t"/>
              </a:scene3d>
              <a:sp3d/>
            </c:spPr>
            <c:extLst xmlns:c16r2="http://schemas.microsoft.com/office/drawing/2015/06/chart">
              <c:ext xmlns:c16="http://schemas.microsoft.com/office/drawing/2014/chart" uri="{C3380CC4-5D6E-409C-BE32-E72D297353CC}">
                <c16:uniqueId val="{00000011-E2E3-4B7F-A400-07BFEBDE09D7}"/>
              </c:ext>
            </c:extLst>
          </c:dPt>
          <c:dLbls>
            <c:dLbl>
              <c:idx val="1"/>
              <c:layout>
                <c:manualLayout>
                  <c:x val="0"/>
                  <c:y val="-2.7998236331569682E-3"/>
                </c:manualLayout>
              </c:layout>
              <c:showVal val="1"/>
            </c:dLbl>
            <c:dLbl>
              <c:idx val="3"/>
              <c:layout>
                <c:manualLayout>
                  <c:x val="4.0544664896748836E-3"/>
                  <c:y val="-5.5996472663139424E-3"/>
                </c:manualLayout>
              </c:layout>
              <c:showVal val="1"/>
            </c:dLbl>
            <c:dLbl>
              <c:idx val="6"/>
              <c:layout>
                <c:manualLayout>
                  <c:x val="4.0544664896748836E-3"/>
                  <c:y val="-1.6798941798941799E-2"/>
                </c:manualLayout>
              </c:layout>
              <c:showVal val="1"/>
            </c:dLbl>
            <c:dLbl>
              <c:idx val="7"/>
              <c:layout>
                <c:manualLayout>
                  <c:x val="0"/>
                  <c:y val="-2.7998236331569682E-3"/>
                </c:manualLayout>
              </c:layout>
              <c:showVal val="1"/>
            </c:dLbl>
            <c:txPr>
              <a:bodyPr/>
              <a:lstStyle/>
              <a:p>
                <a:pPr>
                  <a:defRPr sz="700">
                    <a:solidFill>
                      <a:schemeClr val="accent1">
                        <a:lumMod val="25000"/>
                      </a:schemeClr>
                    </a:solidFill>
                    <a:latin typeface="Century Gothic" pitchFamily="34" charset="0"/>
                  </a:defRPr>
                </a:pPr>
                <a:endParaRPr lang="ru-RU"/>
              </a:p>
            </c:txPr>
            <c:showVal val="1"/>
          </c:dLbls>
          <c:cat>
            <c:strRef>
              <c:f>Лист1!$A$2:$A$11</c:f>
              <c:strCache>
                <c:ptCount val="10"/>
                <c:pt idx="0">
                  <c:v>Общегосударственные расходы</c:v>
                </c:pt>
                <c:pt idx="1">
                  <c:v>Национальная безопасность и правоохранительная деятельность</c:v>
                </c:pt>
                <c:pt idx="2">
                  <c:v>Национальная экономика</c:v>
                </c:pt>
                <c:pt idx="3">
                  <c:v>Охрана окружающей среды</c:v>
                </c:pt>
                <c:pt idx="4">
                  <c:v>Образование</c:v>
                </c:pt>
                <c:pt idx="5">
                  <c:v>Культура, кинематография</c:v>
                </c:pt>
                <c:pt idx="6">
                  <c:v>Социальная политика</c:v>
                </c:pt>
                <c:pt idx="7">
                  <c:v>Физкультура и спорт</c:v>
                </c:pt>
                <c:pt idx="8">
                  <c:v>Средства массовой информации</c:v>
                </c:pt>
                <c:pt idx="9">
                  <c:v>Межбюджетные трансферты</c:v>
                </c:pt>
              </c:strCache>
            </c:strRef>
          </c:cat>
          <c:val>
            <c:numRef>
              <c:f>Лист1!$B$2:$B$11</c:f>
              <c:numCache>
                <c:formatCode>General</c:formatCode>
                <c:ptCount val="10"/>
                <c:pt idx="0">
                  <c:v>97505.3</c:v>
                </c:pt>
                <c:pt idx="1">
                  <c:v>6380.5</c:v>
                </c:pt>
                <c:pt idx="2">
                  <c:v>150</c:v>
                </c:pt>
                <c:pt idx="3">
                  <c:v>1584.5</c:v>
                </c:pt>
                <c:pt idx="4">
                  <c:v>450158.5</c:v>
                </c:pt>
                <c:pt idx="5">
                  <c:v>49824.7</c:v>
                </c:pt>
                <c:pt idx="6">
                  <c:v>9471.4</c:v>
                </c:pt>
                <c:pt idx="7">
                  <c:v>4509.4000000000005</c:v>
                </c:pt>
                <c:pt idx="8">
                  <c:v>3717.7</c:v>
                </c:pt>
                <c:pt idx="9">
                  <c:v>69254.3</c:v>
                </c:pt>
              </c:numCache>
            </c:numRef>
          </c:val>
          <c:extLst xmlns:c16r2="http://schemas.microsoft.com/office/drawing/2015/06/chart">
            <c:ext xmlns:c16="http://schemas.microsoft.com/office/drawing/2014/chart" uri="{C3380CC4-5D6E-409C-BE32-E72D297353CC}">
              <c16:uniqueId val="{00000013-E2E3-4B7F-A400-07BFEBDE09D7}"/>
            </c:ext>
          </c:extLst>
        </c:ser>
        <c:shape val="cylinder"/>
        <c:axId val="187091200"/>
        <c:axId val="187097088"/>
        <c:axId val="0"/>
      </c:bar3DChart>
      <c:catAx>
        <c:axId val="187091200"/>
        <c:scaling>
          <c:orientation val="minMax"/>
        </c:scaling>
        <c:axPos val="b"/>
        <c:majorTickMark val="none"/>
        <c:tickLblPos val="nextTo"/>
        <c:txPr>
          <a:bodyPr/>
          <a:lstStyle/>
          <a:p>
            <a:pPr>
              <a:defRPr sz="600">
                <a:latin typeface="Century Gothic" pitchFamily="34" charset="0"/>
              </a:defRPr>
            </a:pPr>
            <a:endParaRPr lang="ru-RU"/>
          </a:p>
        </c:txPr>
        <c:crossAx val="187097088"/>
        <c:crosses val="autoZero"/>
        <c:auto val="1"/>
        <c:lblAlgn val="ctr"/>
        <c:lblOffset val="100"/>
      </c:catAx>
      <c:valAx>
        <c:axId val="187097088"/>
        <c:scaling>
          <c:orientation val="minMax"/>
        </c:scaling>
        <c:axPos val="l"/>
        <c:majorGridlines/>
        <c:numFmt formatCode="General" sourceLinked="1"/>
        <c:majorTickMark val="none"/>
        <c:tickLblPos val="nextTo"/>
        <c:txPr>
          <a:bodyPr/>
          <a:lstStyle/>
          <a:p>
            <a:pPr>
              <a:defRPr sz="700">
                <a:latin typeface="Century Gothic" pitchFamily="34" charset="0"/>
              </a:defRPr>
            </a:pPr>
            <a:endParaRPr lang="ru-RU"/>
          </a:p>
        </c:txPr>
        <c:crossAx val="187091200"/>
        <c:crosses val="autoZero"/>
        <c:crossBetween val="between"/>
      </c:valAx>
      <c:spPr>
        <a:solidFill>
          <a:schemeClr val="bg1"/>
        </a:solidFill>
      </c:spPr>
    </c:plotArea>
    <c:legend>
      <c:legendPos val="r"/>
      <c:layout>
        <c:manualLayout>
          <c:xMode val="edge"/>
          <c:yMode val="edge"/>
          <c:x val="0.7102127541384291"/>
          <c:y val="0.10111909722222218"/>
          <c:w val="0.28195174993327687"/>
          <c:h val="0.84461493055555992"/>
        </c:manualLayout>
      </c:layout>
      <c:spPr>
        <a:solidFill>
          <a:schemeClr val="bg1"/>
        </a:solidFill>
      </c:spPr>
      <c:txPr>
        <a:bodyPr/>
        <a:lstStyle/>
        <a:p>
          <a:pPr>
            <a:defRPr sz="800"/>
          </a:pPr>
          <a:endParaRPr lang="ru-RU"/>
        </a:p>
      </c:txPr>
    </c:legend>
    <c:plotVisOnly val="1"/>
    <c:dispBlanksAs val="zero"/>
  </c:chart>
  <c:txPr>
    <a:bodyPr/>
    <a:lstStyle/>
    <a:p>
      <a:pPr>
        <a:defRPr sz="1800"/>
      </a:pPr>
      <a:endParaRPr lang="ru-RU"/>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a:latin typeface="Century Gothic" pitchFamily="34" charset="0"/>
              </a:defRPr>
            </a:pPr>
            <a:r>
              <a:rPr lang="ru-RU" sz="800" dirty="0">
                <a:latin typeface="Century Gothic" pitchFamily="34" charset="0"/>
              </a:rPr>
              <a:t>Структура расходов: расходы на муниципальные программы и </a:t>
            </a:r>
            <a:r>
              <a:rPr lang="ru-RU" sz="800" dirty="0" err="1">
                <a:latin typeface="Century Gothic" pitchFamily="34" charset="0"/>
              </a:rPr>
              <a:t>непрограммные</a:t>
            </a:r>
            <a:r>
              <a:rPr lang="ru-RU" sz="800" dirty="0">
                <a:latin typeface="Century Gothic" pitchFamily="34" charset="0"/>
              </a:rPr>
              <a:t> направления </a:t>
            </a:r>
            <a:r>
              <a:rPr lang="ru-RU" sz="800" dirty="0" smtClean="0">
                <a:latin typeface="Century Gothic" pitchFamily="34" charset="0"/>
              </a:rPr>
              <a:t>деятельности </a:t>
            </a:r>
            <a:endParaRPr lang="ru-RU" sz="800" dirty="0">
              <a:latin typeface="Century Gothic" pitchFamily="34" charset="0"/>
            </a:endParaRPr>
          </a:p>
        </c:rich>
      </c:tx>
      <c:layout>
        <c:manualLayout>
          <c:xMode val="edge"/>
          <c:yMode val="edge"/>
          <c:x val="8.4723610956807263E-2"/>
          <c:y val="2.7847782994872016E-2"/>
        </c:manualLayout>
      </c:layout>
    </c:title>
    <c:view3D>
      <c:rotX val="30"/>
      <c:perspective val="30"/>
    </c:view3D>
    <c:plotArea>
      <c:layout>
        <c:manualLayout>
          <c:layoutTarget val="inner"/>
          <c:xMode val="edge"/>
          <c:yMode val="edge"/>
          <c:x val="5.8210029104338923E-2"/>
          <c:y val="0.29412922912362482"/>
          <c:w val="0.49810692060526834"/>
          <c:h val="0.60607702945286779"/>
        </c:manualLayout>
      </c:layout>
      <c:pie3DChart>
        <c:varyColors val="1"/>
        <c:ser>
          <c:idx val="0"/>
          <c:order val="0"/>
          <c:tx>
            <c:strRef>
              <c:f>Лист1!$B$1</c:f>
              <c:strCache>
                <c:ptCount val="1"/>
                <c:pt idx="0">
                  <c:v>Структура расходов: расходы на муниципальные программы и непрограммные направления деятельности</c:v>
                </c:pt>
              </c:strCache>
            </c:strRef>
          </c:tx>
          <c:spPr>
            <a:scene3d>
              <a:camera prst="orthographicFront"/>
              <a:lightRig rig="threePt" dir="t"/>
            </a:scene3d>
            <a:sp3d>
              <a:bevelT/>
            </a:sp3d>
          </c:spPr>
          <c:dPt>
            <c:idx val="0"/>
            <c:explosion val="10"/>
            <c:spPr>
              <a:solidFill>
                <a:srgbClr val="00B0F0"/>
              </a:solidFill>
              <a:ln>
                <a:solidFill>
                  <a:srgbClr val="00B050"/>
                </a:solidFill>
              </a:ln>
              <a:scene3d>
                <a:camera prst="orthographicFront"/>
                <a:lightRig rig="threePt" dir="t"/>
              </a:scene3d>
              <a:sp3d>
                <a:bevelT/>
              </a:sp3d>
            </c:spPr>
          </c:dPt>
          <c:dPt>
            <c:idx val="1"/>
            <c:explosion val="44"/>
            <c:spPr>
              <a:solidFill>
                <a:srgbClr val="C00000"/>
              </a:solidFill>
              <a:scene3d>
                <a:camera prst="orthographicFront"/>
                <a:lightRig rig="threePt" dir="t"/>
              </a:scene3d>
              <a:sp3d>
                <a:bevelT/>
              </a:sp3d>
            </c:spPr>
          </c:dPt>
          <c:dLbls>
            <c:dLbl>
              <c:idx val="0"/>
              <c:layout>
                <c:manualLayout>
                  <c:x val="0.20137990620089832"/>
                  <c:y val="1.2827944818087241E-2"/>
                </c:manualLayout>
              </c:layout>
              <c:tx>
                <c:rich>
                  <a:bodyPr/>
                  <a:lstStyle/>
                  <a:p>
                    <a:r>
                      <a:rPr lang="en-US" sz="800" dirty="0" smtClean="0"/>
                      <a:t>6</a:t>
                    </a:r>
                    <a:r>
                      <a:rPr lang="ru-RU" sz="800" dirty="0" smtClean="0"/>
                      <a:t>71331,7</a:t>
                    </a:r>
                    <a:r>
                      <a:rPr lang="ru-RU" dirty="0" smtClean="0"/>
                      <a:t> тыс.рублей</a:t>
                    </a:r>
                    <a:endParaRPr lang="en-US" dirty="0"/>
                  </a:p>
                </c:rich>
              </c:tx>
              <c:showVal val="1"/>
            </c:dLbl>
            <c:dLbl>
              <c:idx val="1"/>
              <c:layout>
                <c:manualLayout>
                  <c:x val="-0.11294018013593032"/>
                  <c:y val="-9.1873563756074028E-2"/>
                </c:manualLayout>
              </c:layout>
              <c:tx>
                <c:rich>
                  <a:bodyPr/>
                  <a:lstStyle/>
                  <a:p>
                    <a:r>
                      <a:rPr lang="en-US" sz="800" dirty="0" smtClean="0"/>
                      <a:t>2</a:t>
                    </a:r>
                    <a:r>
                      <a:rPr lang="en-US" dirty="0" smtClean="0"/>
                      <a:t>1224,6</a:t>
                    </a:r>
                    <a:r>
                      <a:rPr lang="ru-RU" dirty="0" smtClean="0"/>
                      <a:t> тыс.рублей</a:t>
                    </a:r>
                    <a:endParaRPr lang="en-US" dirty="0"/>
                  </a:p>
                </c:rich>
              </c:tx>
              <c:showVal val="1"/>
            </c:dLbl>
            <c:txPr>
              <a:bodyPr/>
              <a:lstStyle/>
              <a:p>
                <a:pPr>
                  <a:defRPr sz="800" b="1">
                    <a:latin typeface="Century Gothic" pitchFamily="34" charset="0"/>
                  </a:defRPr>
                </a:pPr>
                <a:endParaRPr lang="ru-RU"/>
              </a:p>
            </c:txPr>
            <c:showVal val="1"/>
            <c:showLeaderLines val="1"/>
          </c:dLbls>
          <c:cat>
            <c:strRef>
              <c:f>Лист1!$A$2:$A$3</c:f>
              <c:strCache>
                <c:ptCount val="2"/>
                <c:pt idx="0">
                  <c:v>Муниципальные программы</c:v>
                </c:pt>
                <c:pt idx="1">
                  <c:v>Непрограммные направления деятельности</c:v>
                </c:pt>
              </c:strCache>
            </c:strRef>
          </c:cat>
          <c:val>
            <c:numRef>
              <c:f>Лист1!$B$2:$B$3</c:f>
              <c:numCache>
                <c:formatCode>General</c:formatCode>
                <c:ptCount val="2"/>
                <c:pt idx="0">
                  <c:v>671331.7</c:v>
                </c:pt>
                <c:pt idx="1">
                  <c:v>21224.6</c:v>
                </c:pt>
              </c:numCache>
            </c:numRef>
          </c:val>
        </c:ser>
      </c:pie3DChart>
    </c:plotArea>
    <c:legend>
      <c:legendPos val="r"/>
      <c:layout>
        <c:manualLayout>
          <c:xMode val="edge"/>
          <c:yMode val="edge"/>
          <c:x val="0.6420536607043662"/>
          <c:y val="0.16970617756091841"/>
          <c:w val="0.26136319215560438"/>
          <c:h val="0.44374059829059825"/>
        </c:manualLayout>
      </c:layout>
      <c:txPr>
        <a:bodyPr/>
        <a:lstStyle/>
        <a:p>
          <a:pPr>
            <a:defRPr sz="900"/>
          </a:pPr>
          <a:endParaRPr lang="ru-RU"/>
        </a:p>
      </c:txPr>
    </c:legend>
    <c:plotVisOnly val="1"/>
  </c:chart>
  <c:spPr>
    <a:solidFill>
      <a:schemeClr val="bg1">
        <a:lumMod val="95000"/>
      </a:schemeClr>
    </a:solidFill>
  </c:spPr>
  <c:txPr>
    <a:bodyPr/>
    <a:lstStyle/>
    <a:p>
      <a:pPr>
        <a:defRPr sz="1800"/>
      </a:pPr>
      <a:endParaRPr lang="ru-RU"/>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8299426844310857"/>
          <c:y val="7.4149168807456312E-2"/>
          <c:w val="0.48257351747241928"/>
          <c:h val="0.76840778327424042"/>
        </c:manualLayout>
      </c:layout>
      <c:barChart>
        <c:barDir val="col"/>
        <c:grouping val="clustered"/>
        <c:ser>
          <c:idx val="0"/>
          <c:order val="0"/>
          <c:tx>
            <c:strRef>
              <c:f>Лист1!$B$1</c:f>
              <c:strCache>
                <c:ptCount val="1"/>
                <c:pt idx="0">
                  <c:v>Программные расходы</c:v>
                </c:pt>
              </c:strCache>
            </c:strRef>
          </c:tx>
          <c:spPr>
            <a:solidFill>
              <a:srgbClr val="7030A0"/>
            </a:solidFill>
            <a:scene3d>
              <a:camera prst="orthographicFront"/>
              <a:lightRig rig="threePt" dir="t"/>
            </a:scene3d>
            <a:sp3d>
              <a:bevelT/>
            </a:sp3d>
          </c:spPr>
          <c:dLbls>
            <c:txPr>
              <a:bodyPr/>
              <a:lstStyle/>
              <a:p>
                <a:pPr>
                  <a:defRPr sz="800">
                    <a:latin typeface="Century Gothic" pitchFamily="34" charset="0"/>
                  </a:defRPr>
                </a:pPr>
                <a:endParaRPr lang="ru-RU"/>
              </a:p>
            </c:txPr>
            <c:showVal val="1"/>
          </c:dLbls>
          <c:cat>
            <c:strRef>
              <c:f>Лист1!$A$2:$A$3</c:f>
              <c:strCache>
                <c:ptCount val="2"/>
                <c:pt idx="0">
                  <c:v>2021 год</c:v>
                </c:pt>
                <c:pt idx="1">
                  <c:v>2022 год</c:v>
                </c:pt>
              </c:strCache>
            </c:strRef>
          </c:cat>
          <c:val>
            <c:numRef>
              <c:f>Лист1!$B$2:$B$3</c:f>
              <c:numCache>
                <c:formatCode>General</c:formatCode>
                <c:ptCount val="2"/>
                <c:pt idx="0">
                  <c:v>625384.6</c:v>
                </c:pt>
                <c:pt idx="1">
                  <c:v>671331.7</c:v>
                </c:pt>
              </c:numCache>
            </c:numRef>
          </c:val>
        </c:ser>
        <c:ser>
          <c:idx val="1"/>
          <c:order val="1"/>
          <c:tx>
            <c:strRef>
              <c:f>Лист1!$C$1</c:f>
              <c:strCache>
                <c:ptCount val="1"/>
                <c:pt idx="0">
                  <c:v>Непрограммные расходы</c:v>
                </c:pt>
              </c:strCache>
            </c:strRef>
          </c:tx>
          <c:spPr>
            <a:solidFill>
              <a:srgbClr val="FF0000"/>
            </a:solidFill>
            <a:scene3d>
              <a:camera prst="orthographicFront"/>
              <a:lightRig rig="threePt" dir="t"/>
            </a:scene3d>
            <a:sp3d>
              <a:bevelT/>
            </a:sp3d>
          </c:spPr>
          <c:dLbls>
            <c:dLbl>
              <c:idx val="0"/>
              <c:layout>
                <c:manualLayout>
                  <c:x val="4.5222895461757645E-2"/>
                  <c:y val="-2.6963334111802299E-2"/>
                </c:manualLayout>
              </c:layout>
              <c:showVal val="1"/>
            </c:dLbl>
            <c:dLbl>
              <c:idx val="1"/>
              <c:layout>
                <c:manualLayout>
                  <c:x val="6.3312053646460933E-2"/>
                  <c:y val="-2.6963334111802299E-2"/>
                </c:manualLayout>
              </c:layout>
              <c:showVal val="1"/>
            </c:dLbl>
            <c:delete val="1"/>
            <c:txPr>
              <a:bodyPr/>
              <a:lstStyle/>
              <a:p>
                <a:pPr>
                  <a:defRPr sz="800">
                    <a:latin typeface="Century Gothic" pitchFamily="34" charset="0"/>
                  </a:defRPr>
                </a:pPr>
                <a:endParaRPr lang="ru-RU"/>
              </a:p>
            </c:txPr>
          </c:dLbls>
          <c:cat>
            <c:strRef>
              <c:f>Лист1!$A$2:$A$3</c:f>
              <c:strCache>
                <c:ptCount val="2"/>
                <c:pt idx="0">
                  <c:v>2021 год</c:v>
                </c:pt>
                <c:pt idx="1">
                  <c:v>2022 год</c:v>
                </c:pt>
              </c:strCache>
            </c:strRef>
          </c:cat>
          <c:val>
            <c:numRef>
              <c:f>Лист1!$C$2:$C$3</c:f>
              <c:numCache>
                <c:formatCode>General</c:formatCode>
                <c:ptCount val="2"/>
                <c:pt idx="0">
                  <c:v>20854.3</c:v>
                </c:pt>
                <c:pt idx="1">
                  <c:v>21224.6</c:v>
                </c:pt>
              </c:numCache>
            </c:numRef>
          </c:val>
        </c:ser>
        <c:axId val="187330944"/>
        <c:axId val="187332480"/>
      </c:barChart>
      <c:catAx>
        <c:axId val="187330944"/>
        <c:scaling>
          <c:orientation val="minMax"/>
        </c:scaling>
        <c:axPos val="b"/>
        <c:tickLblPos val="nextTo"/>
        <c:txPr>
          <a:bodyPr/>
          <a:lstStyle/>
          <a:p>
            <a:pPr>
              <a:defRPr sz="900">
                <a:latin typeface="Century Gothic" pitchFamily="34" charset="0"/>
              </a:defRPr>
            </a:pPr>
            <a:endParaRPr lang="ru-RU"/>
          </a:p>
        </c:txPr>
        <c:crossAx val="187332480"/>
        <c:crosses val="autoZero"/>
        <c:auto val="1"/>
        <c:lblAlgn val="ctr"/>
        <c:lblOffset val="100"/>
      </c:catAx>
      <c:valAx>
        <c:axId val="187332480"/>
        <c:scaling>
          <c:orientation val="minMax"/>
        </c:scaling>
        <c:axPos val="l"/>
        <c:majorGridlines/>
        <c:numFmt formatCode="General" sourceLinked="1"/>
        <c:tickLblPos val="nextTo"/>
        <c:txPr>
          <a:bodyPr/>
          <a:lstStyle/>
          <a:p>
            <a:pPr>
              <a:defRPr sz="700">
                <a:latin typeface="Century Gothic" pitchFamily="34" charset="0"/>
              </a:defRPr>
            </a:pPr>
            <a:endParaRPr lang="ru-RU"/>
          </a:p>
        </c:txPr>
        <c:crossAx val="187330944"/>
        <c:crosses val="autoZero"/>
        <c:crossBetween val="between"/>
      </c:valAx>
    </c:plotArea>
    <c:legend>
      <c:legendPos val="r"/>
      <c:layout>
        <c:manualLayout>
          <c:xMode val="edge"/>
          <c:yMode val="edge"/>
          <c:x val="0.58868886363053674"/>
          <c:y val="0.35925724573098999"/>
          <c:w val="0.38417739909241189"/>
          <c:h val="0.28148550853802001"/>
        </c:manualLayout>
      </c:layout>
      <c:txPr>
        <a:bodyPr/>
        <a:lstStyle/>
        <a:p>
          <a:pPr>
            <a:defRPr sz="800">
              <a:latin typeface="Century Gothic" pitchFamily="34" charset="0"/>
            </a:defRPr>
          </a:pPr>
          <a:endParaRPr lang="ru-RU"/>
        </a:p>
      </c:txPr>
    </c:legend>
    <c:plotVisOnly val="1"/>
  </c:chart>
  <c:spPr>
    <a:solidFill>
      <a:schemeClr val="accent3">
        <a:lumMod val="20000"/>
        <a:lumOff val="80000"/>
      </a:schemeClr>
    </a:solidFill>
  </c:spPr>
  <c:txPr>
    <a:bodyPr/>
    <a:lstStyle/>
    <a:p>
      <a:pPr>
        <a:defRPr sz="1800"/>
      </a:pPr>
      <a:endParaRPr lang="ru-RU"/>
    </a:p>
  </c:txPr>
  <c:externalData r:id="rId1"/>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ru-RU"/>
  <c:chart>
    <c:title>
      <c:txPr>
        <a:bodyPr/>
        <a:lstStyle/>
        <a:p>
          <a:pPr>
            <a:defRPr sz="1000">
              <a:latin typeface="Century Gothic" pitchFamily="34" charset="0"/>
            </a:defRPr>
          </a:pPr>
          <a:endParaRPr lang="ru-RU"/>
        </a:p>
      </c:txPr>
    </c:title>
    <c:plotArea>
      <c:layout>
        <c:manualLayout>
          <c:layoutTarget val="inner"/>
          <c:xMode val="edge"/>
          <c:yMode val="edge"/>
          <c:x val="0.12832174103237096"/>
          <c:y val="0.13482316272965786"/>
          <c:w val="0.70715048118985124"/>
          <c:h val="0.57244094488188979"/>
        </c:manualLayout>
      </c:layout>
      <c:lineChart>
        <c:grouping val="standard"/>
        <c:ser>
          <c:idx val="0"/>
          <c:order val="0"/>
          <c:tx>
            <c:strRef>
              <c:f>Лист1!$B$1</c:f>
              <c:strCache>
                <c:ptCount val="1"/>
                <c:pt idx="0">
                  <c:v>Сравнение  расходов по годам (тыс.рублей)</c:v>
                </c:pt>
              </c:strCache>
            </c:strRef>
          </c:tx>
          <c:spPr>
            <a:ln>
              <a:solidFill>
                <a:srgbClr val="FF0000"/>
              </a:solidFill>
            </a:ln>
          </c:spPr>
          <c:marker>
            <c:spPr>
              <a:solidFill>
                <a:srgbClr val="C00000"/>
              </a:solidFill>
              <a:ln>
                <a:solidFill>
                  <a:srgbClr val="FF0000"/>
                </a:solidFill>
              </a:ln>
            </c:spPr>
          </c:marker>
          <c:dLbls>
            <c:dLbl>
              <c:idx val="0"/>
              <c:layout>
                <c:manualLayout>
                  <c:x val="-3.6322235382509296E-2"/>
                  <c:y val="9.4096726190477376E-2"/>
                </c:manualLayout>
              </c:layout>
              <c:showVal val="1"/>
            </c:dLbl>
            <c:dLbl>
              <c:idx val="1"/>
              <c:layout>
                <c:manualLayout>
                  <c:x val="7.2480531082544089E-3"/>
                  <c:y val="0.05"/>
                </c:manualLayout>
              </c:layout>
              <c:showVal val="1"/>
            </c:dLbl>
            <c:dLbl>
              <c:idx val="2"/>
              <c:layout>
                <c:manualLayout>
                  <c:x val="0"/>
                  <c:y val="5.8333333333333896E-2"/>
                </c:manualLayout>
              </c:layout>
              <c:showVal val="1"/>
            </c:dLbl>
            <c:dLbl>
              <c:idx val="3"/>
              <c:layout>
                <c:manualLayout>
                  <c:x val="4.8320354055029014E-3"/>
                  <c:y val="2.9166666666666667E-2"/>
                </c:manualLayout>
              </c:layout>
              <c:showVal val="1"/>
            </c:dLbl>
            <c:dLbl>
              <c:idx val="4"/>
              <c:layout>
                <c:manualLayout>
                  <c:x val="2.4160177027514492E-2"/>
                  <c:y val="4.5833333333333857E-2"/>
                </c:manualLayout>
              </c:layout>
              <c:showVal val="1"/>
            </c:dLbl>
            <c:txPr>
              <a:bodyPr/>
              <a:lstStyle/>
              <a:p>
                <a:pPr>
                  <a:defRPr sz="1000">
                    <a:solidFill>
                      <a:srgbClr val="0070C0"/>
                    </a:solidFill>
                  </a:defRPr>
                </a:pPr>
                <a:endParaRPr lang="ru-RU"/>
              </a:p>
            </c:txPr>
            <c:showVal val="1"/>
          </c:dLbls>
          <c:cat>
            <c:strRef>
              <c:f>Лист1!$A$2:$A$7</c:f>
              <c:strCache>
                <c:ptCount val="6"/>
                <c:pt idx="0">
                  <c:v>2017 год</c:v>
                </c:pt>
                <c:pt idx="1">
                  <c:v>2018 год </c:v>
                </c:pt>
                <c:pt idx="2">
                  <c:v>2019 год</c:v>
                </c:pt>
                <c:pt idx="3">
                  <c:v>2020 год</c:v>
                </c:pt>
                <c:pt idx="4">
                  <c:v>2021 год</c:v>
                </c:pt>
                <c:pt idx="5">
                  <c:v>2022 год</c:v>
                </c:pt>
              </c:strCache>
            </c:strRef>
          </c:cat>
          <c:val>
            <c:numRef>
              <c:f>Лист1!$B$2:$B$7</c:f>
              <c:numCache>
                <c:formatCode>General</c:formatCode>
                <c:ptCount val="6"/>
                <c:pt idx="0">
                  <c:v>359326.8</c:v>
                </c:pt>
                <c:pt idx="1">
                  <c:v>422384.5</c:v>
                </c:pt>
                <c:pt idx="2">
                  <c:v>534596.80000000005</c:v>
                </c:pt>
                <c:pt idx="3">
                  <c:v>591618.6</c:v>
                </c:pt>
                <c:pt idx="4">
                  <c:v>646238.9</c:v>
                </c:pt>
                <c:pt idx="5">
                  <c:v>692556.3</c:v>
                </c:pt>
              </c:numCache>
            </c:numRef>
          </c:val>
        </c:ser>
        <c:marker val="1"/>
        <c:axId val="169740928"/>
        <c:axId val="169763200"/>
      </c:lineChart>
      <c:catAx>
        <c:axId val="169740928"/>
        <c:scaling>
          <c:orientation val="minMax"/>
        </c:scaling>
        <c:axPos val="b"/>
        <c:tickLblPos val="nextTo"/>
        <c:txPr>
          <a:bodyPr/>
          <a:lstStyle/>
          <a:p>
            <a:pPr>
              <a:defRPr sz="800"/>
            </a:pPr>
            <a:endParaRPr lang="ru-RU"/>
          </a:p>
        </c:txPr>
        <c:crossAx val="169763200"/>
        <c:crosses val="autoZero"/>
        <c:auto val="1"/>
        <c:lblAlgn val="ctr"/>
        <c:lblOffset val="100"/>
      </c:catAx>
      <c:valAx>
        <c:axId val="169763200"/>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69740928"/>
        <c:crosses val="autoZero"/>
        <c:crossBetween val="between"/>
      </c:valAx>
    </c:plotArea>
    <c:plotVisOnly val="1"/>
  </c:chart>
  <c:spPr>
    <a:solidFill>
      <a:schemeClr val="bg1"/>
    </a:solidFill>
  </c:spPr>
  <c:txPr>
    <a:bodyPr/>
    <a:lstStyle/>
    <a:p>
      <a:pPr>
        <a:defRPr sz="1800"/>
      </a:pPr>
      <a:endParaRPr lang="ru-RU"/>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000">
                <a:latin typeface="Century Gothic" pitchFamily="34" charset="0"/>
              </a:defRPr>
            </a:pPr>
            <a:r>
              <a:rPr lang="ru-RU" sz="900" dirty="0"/>
              <a:t>Сравнение  </a:t>
            </a:r>
            <a:r>
              <a:rPr lang="ru-RU" sz="900" dirty="0" smtClean="0"/>
              <a:t>социально</a:t>
            </a:r>
            <a:r>
              <a:rPr lang="ru-RU" sz="900" baseline="0" dirty="0" smtClean="0"/>
              <a:t> значимых  расходов </a:t>
            </a:r>
            <a:r>
              <a:rPr lang="ru-RU" sz="900" dirty="0" smtClean="0"/>
              <a:t> </a:t>
            </a:r>
            <a:r>
              <a:rPr lang="ru-RU" sz="900" dirty="0"/>
              <a:t>по годам (тыс.рублей)</a:t>
            </a:r>
          </a:p>
        </c:rich>
      </c:tx>
      <c:layout>
        <c:manualLayout>
          <c:xMode val="edge"/>
          <c:yMode val="edge"/>
          <c:x val="0.13250683589053971"/>
          <c:y val="0"/>
        </c:manualLayout>
      </c:layout>
      <c:spPr>
        <a:solidFill>
          <a:srgbClr val="FEFEE2"/>
        </a:solidFill>
      </c:spPr>
    </c:title>
    <c:plotArea>
      <c:layout>
        <c:manualLayout>
          <c:layoutTarget val="inner"/>
          <c:xMode val="edge"/>
          <c:yMode val="edge"/>
          <c:x val="0.12832174103237096"/>
          <c:y val="0.1348231627296578"/>
          <c:w val="0.70715048118985124"/>
          <c:h val="0.57244094488188979"/>
        </c:manualLayout>
      </c:layout>
      <c:lineChart>
        <c:grouping val="standard"/>
        <c:ser>
          <c:idx val="0"/>
          <c:order val="0"/>
          <c:tx>
            <c:strRef>
              <c:f>Лист1!$B$1</c:f>
              <c:strCache>
                <c:ptCount val="1"/>
                <c:pt idx="0">
                  <c:v>Сравнение  расходов по годам (тыс.рублей)</c:v>
                </c:pt>
              </c:strCache>
            </c:strRef>
          </c:tx>
          <c:spPr>
            <a:ln>
              <a:solidFill>
                <a:schemeClr val="accent5">
                  <a:lumMod val="50000"/>
                </a:schemeClr>
              </a:solidFill>
            </a:ln>
          </c:spPr>
          <c:marker>
            <c:spPr>
              <a:solidFill>
                <a:srgbClr val="002060"/>
              </a:solidFill>
              <a:ln>
                <a:solidFill>
                  <a:schemeClr val="accent5">
                    <a:lumMod val="50000"/>
                  </a:schemeClr>
                </a:solidFill>
              </a:ln>
            </c:spPr>
          </c:marker>
          <c:dLbls>
            <c:dLbl>
              <c:idx val="0"/>
              <c:layout>
                <c:manualLayout>
                  <c:x val="-6.9204645811482321E-2"/>
                  <c:y val="6.5796019900498132E-2"/>
                </c:manualLayout>
              </c:layout>
              <c:tx>
                <c:rich>
                  <a:bodyPr/>
                  <a:lstStyle/>
                  <a:p>
                    <a:r>
                      <a:rPr lang="en-US" dirty="0" smtClean="0">
                        <a:solidFill>
                          <a:srgbClr val="C00000"/>
                        </a:solidFill>
                      </a:rPr>
                      <a:t>2</a:t>
                    </a:r>
                    <a:r>
                      <a:rPr lang="en-US" dirty="0" smtClean="0"/>
                      <a:t>26922</a:t>
                    </a:r>
                    <a:r>
                      <a:rPr lang="ru-RU" dirty="0" smtClean="0"/>
                      <a:t>,0</a:t>
                    </a:r>
                    <a:endParaRPr lang="en-US" dirty="0"/>
                  </a:p>
                </c:rich>
              </c:tx>
              <c:showVal val="1"/>
            </c:dLbl>
            <c:dLbl>
              <c:idx val="1"/>
              <c:layout>
                <c:manualLayout>
                  <c:x val="-3.4602322905741181E-2"/>
                  <c:y val="6.0530679933665427E-2"/>
                </c:manualLayout>
              </c:layout>
              <c:showVal val="1"/>
            </c:dLbl>
            <c:dLbl>
              <c:idx val="2"/>
              <c:layout>
                <c:manualLayout>
                  <c:x val="-3.2882410428973517E-2"/>
                  <c:y val="6.3598673300165831E-2"/>
                </c:manualLayout>
              </c:layout>
              <c:showVal val="1"/>
            </c:dLbl>
            <c:dLbl>
              <c:idx val="3"/>
              <c:layout>
                <c:manualLayout>
                  <c:x val="-3.4028940287237394E-2"/>
                  <c:y val="5.5493366500829193E-2"/>
                </c:manualLayout>
              </c:layout>
              <c:showVal val="1"/>
            </c:dLbl>
            <c:dLbl>
              <c:idx val="4"/>
              <c:layout>
                <c:manualLayout>
                  <c:x val="2.457354079301949E-4"/>
                  <c:y val="6.1629353233830848E-2"/>
                </c:manualLayout>
              </c:layout>
              <c:showVal val="1"/>
            </c:dLbl>
            <c:txPr>
              <a:bodyPr/>
              <a:lstStyle/>
              <a:p>
                <a:pPr>
                  <a:defRPr sz="1000">
                    <a:solidFill>
                      <a:srgbClr val="C00000"/>
                    </a:solidFill>
                  </a:defRPr>
                </a:pPr>
                <a:endParaRPr lang="ru-RU"/>
              </a:p>
            </c:txPr>
            <c:showVal val="1"/>
          </c:dLbls>
          <c:cat>
            <c:strRef>
              <c:f>Лист1!$A$2:$A$7</c:f>
              <c:strCache>
                <c:ptCount val="6"/>
                <c:pt idx="0">
                  <c:v>2017 год</c:v>
                </c:pt>
                <c:pt idx="1">
                  <c:v>2018 год </c:v>
                </c:pt>
                <c:pt idx="2">
                  <c:v>2019 год</c:v>
                </c:pt>
                <c:pt idx="3">
                  <c:v>2020 год</c:v>
                </c:pt>
                <c:pt idx="4">
                  <c:v>2021 год</c:v>
                </c:pt>
                <c:pt idx="5">
                  <c:v>2022 год</c:v>
                </c:pt>
              </c:strCache>
            </c:strRef>
          </c:cat>
          <c:val>
            <c:numRef>
              <c:f>Лист1!$B$2:$B$7</c:f>
              <c:numCache>
                <c:formatCode>General</c:formatCode>
                <c:ptCount val="6"/>
                <c:pt idx="0">
                  <c:v>226922</c:v>
                </c:pt>
                <c:pt idx="1">
                  <c:v>273197.59999999998</c:v>
                </c:pt>
                <c:pt idx="2">
                  <c:v>355635.20000000001</c:v>
                </c:pt>
                <c:pt idx="3">
                  <c:v>399649.2</c:v>
                </c:pt>
                <c:pt idx="4">
                  <c:v>405829.6</c:v>
                </c:pt>
                <c:pt idx="5">
                  <c:v>450158.5</c:v>
                </c:pt>
              </c:numCache>
            </c:numRef>
          </c:val>
        </c:ser>
        <c:marker val="1"/>
        <c:axId val="169673088"/>
        <c:axId val="189332480"/>
      </c:lineChart>
      <c:catAx>
        <c:axId val="169673088"/>
        <c:scaling>
          <c:orientation val="minMax"/>
        </c:scaling>
        <c:axPos val="b"/>
        <c:tickLblPos val="nextTo"/>
        <c:txPr>
          <a:bodyPr/>
          <a:lstStyle/>
          <a:p>
            <a:pPr>
              <a:defRPr sz="800"/>
            </a:pPr>
            <a:endParaRPr lang="ru-RU"/>
          </a:p>
        </c:txPr>
        <c:crossAx val="189332480"/>
        <c:crosses val="autoZero"/>
        <c:auto val="1"/>
        <c:lblAlgn val="ctr"/>
        <c:lblOffset val="100"/>
      </c:catAx>
      <c:valAx>
        <c:axId val="189332480"/>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69673088"/>
        <c:crosses val="autoZero"/>
        <c:crossBetween val="between"/>
      </c:valAx>
    </c:plotArea>
    <c:plotVisOnly val="1"/>
  </c:chart>
  <c:spPr>
    <a:solidFill>
      <a:srgbClr val="FEFEE2"/>
    </a:solidFill>
  </c:spPr>
  <c:txPr>
    <a:bodyPr/>
    <a:lstStyle/>
    <a:p>
      <a:pPr>
        <a:defRPr sz="1800"/>
      </a:pPr>
      <a:endParaRPr lang="ru-RU"/>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900"/>
            </a:pPr>
            <a:r>
              <a:rPr lang="ru-RU" sz="900" dirty="0" smtClean="0"/>
              <a:t>Динамика</a:t>
            </a:r>
            <a:r>
              <a:rPr lang="ru-RU" sz="900" baseline="0" dirty="0" smtClean="0"/>
              <a:t> расходов районного бюджета по годам (тыс.рублей)</a:t>
            </a:r>
            <a:endParaRPr lang="ru-RU" sz="900" dirty="0"/>
          </a:p>
        </c:rich>
      </c:tx>
      <c:layout>
        <c:manualLayout>
          <c:xMode val="edge"/>
          <c:yMode val="edge"/>
          <c:x val="0.22159381982248891"/>
          <c:y val="0"/>
        </c:manualLayout>
      </c:layout>
    </c:title>
    <c:plotArea>
      <c:layout>
        <c:manualLayout>
          <c:layoutTarget val="inner"/>
          <c:xMode val="edge"/>
          <c:yMode val="edge"/>
          <c:x val="0.24514907294251256"/>
          <c:y val="0.11260708686689133"/>
          <c:w val="0.66585811453049226"/>
          <c:h val="0.78283662926341513"/>
        </c:manualLayout>
      </c:layout>
      <c:barChart>
        <c:barDir val="bar"/>
        <c:grouping val="clustered"/>
        <c:ser>
          <c:idx val="0"/>
          <c:order val="0"/>
          <c:tx>
            <c:strRef>
              <c:f>Лист1!$B$1</c:f>
              <c:strCache>
                <c:ptCount val="1"/>
                <c:pt idx="0">
                  <c:v>Ряд 1</c:v>
                </c:pt>
              </c:strCache>
            </c:strRef>
          </c:tx>
          <c:spPr>
            <a:scene3d>
              <a:camera prst="orthographicFront"/>
              <a:lightRig rig="threePt" dir="t"/>
            </a:scene3d>
            <a:sp3d>
              <a:bevelT/>
            </a:sp3d>
          </c:spPr>
          <c:dPt>
            <c:idx val="0"/>
            <c:spPr>
              <a:solidFill>
                <a:schemeClr val="accent1">
                  <a:lumMod val="20000"/>
                  <a:lumOff val="80000"/>
                </a:schemeClr>
              </a:solidFill>
              <a:scene3d>
                <a:camera prst="orthographicFront"/>
                <a:lightRig rig="threePt" dir="t"/>
              </a:scene3d>
              <a:sp3d>
                <a:bevelT/>
              </a:sp3d>
            </c:spPr>
          </c:dPt>
          <c:dPt>
            <c:idx val="1"/>
            <c:spPr>
              <a:solidFill>
                <a:schemeClr val="tx2">
                  <a:lumMod val="40000"/>
                  <a:lumOff val="60000"/>
                </a:schemeClr>
              </a:solidFill>
              <a:scene3d>
                <a:camera prst="orthographicFront"/>
                <a:lightRig rig="threePt" dir="t"/>
              </a:scene3d>
              <a:sp3d>
                <a:bevelT/>
              </a:sp3d>
            </c:spPr>
          </c:dPt>
          <c:dPt>
            <c:idx val="2"/>
            <c:spPr>
              <a:solidFill>
                <a:schemeClr val="tx2">
                  <a:lumMod val="60000"/>
                  <a:lumOff val="40000"/>
                </a:schemeClr>
              </a:solidFill>
              <a:scene3d>
                <a:camera prst="orthographicFront"/>
                <a:lightRig rig="threePt" dir="t"/>
              </a:scene3d>
              <a:sp3d>
                <a:bevelT/>
              </a:sp3d>
            </c:spPr>
          </c:dPt>
          <c:dPt>
            <c:idx val="3"/>
            <c:spPr>
              <a:solidFill>
                <a:schemeClr val="accent1">
                  <a:lumMod val="75000"/>
                </a:schemeClr>
              </a:solidFill>
              <a:scene3d>
                <a:camera prst="orthographicFront"/>
                <a:lightRig rig="threePt" dir="t"/>
              </a:scene3d>
              <a:sp3d>
                <a:bevelT/>
              </a:sp3d>
            </c:spPr>
          </c:dPt>
          <c:dPt>
            <c:idx val="4"/>
            <c:spPr>
              <a:solidFill>
                <a:schemeClr val="accent1">
                  <a:lumMod val="75000"/>
                </a:schemeClr>
              </a:solidFill>
              <a:scene3d>
                <a:camera prst="orthographicFront"/>
                <a:lightRig rig="threePt" dir="t"/>
              </a:scene3d>
              <a:sp3d>
                <a:bevelT/>
              </a:sp3d>
            </c:spPr>
          </c:dPt>
          <c:dPt>
            <c:idx val="5"/>
            <c:spPr>
              <a:solidFill>
                <a:schemeClr val="accent1">
                  <a:lumMod val="50000"/>
                </a:schemeClr>
              </a:solidFill>
              <a:scene3d>
                <a:camera prst="orthographicFront"/>
                <a:lightRig rig="threePt" dir="t"/>
              </a:scene3d>
              <a:sp3d>
                <a:bevelT/>
              </a:sp3d>
            </c:spPr>
          </c:dPt>
          <c:dLbls>
            <c:dLbl>
              <c:idx val="0"/>
              <c:layout>
                <c:manualLayout>
                  <c:x val="-0.16657138404374822"/>
                  <c:y val="5.2910787690256832E-2"/>
                </c:manualLayout>
              </c:layout>
              <c:showVal val="1"/>
            </c:dLbl>
            <c:dLbl>
              <c:idx val="1"/>
              <c:layout>
                <c:manualLayout>
                  <c:x val="-0.19106673332592691"/>
                  <c:y val="5.5115403844017807E-2"/>
                </c:manualLayout>
              </c:layout>
              <c:showVal val="1"/>
            </c:dLbl>
            <c:dLbl>
              <c:idx val="2"/>
              <c:layout>
                <c:manualLayout>
                  <c:x val="-0.20086502734264103"/>
                  <c:y val="5.8789764100285094E-2"/>
                </c:manualLayout>
              </c:layout>
              <c:showVal val="1"/>
            </c:dLbl>
            <c:dLbl>
              <c:idx val="3"/>
              <c:layout>
                <c:manualLayout>
                  <c:x val="-0.19596588033428394"/>
                  <c:y val="6.2464124356553477E-2"/>
                </c:manualLayout>
              </c:layout>
              <c:showVal val="1"/>
            </c:dLbl>
            <c:dLbl>
              <c:idx val="4"/>
              <c:layout>
                <c:manualLayout>
                  <c:x val="-0.21066332135935514"/>
                  <c:y val="6.9812844869089133E-2"/>
                </c:manualLayout>
              </c:layout>
              <c:showVal val="1"/>
            </c:dLbl>
            <c:dLbl>
              <c:idx val="5"/>
              <c:layout>
                <c:manualLayout>
                  <c:x val="-0.19596588033428394"/>
                  <c:y val="5.0265248305743797E-2"/>
                </c:manualLayout>
              </c:layout>
              <c:showVal val="1"/>
            </c:dLbl>
            <c:txPr>
              <a:bodyPr/>
              <a:lstStyle/>
              <a:p>
                <a:pPr>
                  <a:defRPr sz="900" b="1">
                    <a:solidFill>
                      <a:schemeClr val="tx1"/>
                    </a:solidFill>
                  </a:defRPr>
                </a:pPr>
                <a:endParaRPr lang="ru-RU"/>
              </a:p>
            </c:txPr>
            <c:showVal val="1"/>
          </c:dLbls>
          <c:cat>
            <c:strRef>
              <c:f>Лист1!$A$2:$A$7</c:f>
              <c:strCache>
                <c:ptCount val="6"/>
                <c:pt idx="0">
                  <c:v>2017 год</c:v>
                </c:pt>
                <c:pt idx="1">
                  <c:v>2018 год</c:v>
                </c:pt>
                <c:pt idx="2">
                  <c:v>2019 год </c:v>
                </c:pt>
                <c:pt idx="3">
                  <c:v>2020 год</c:v>
                </c:pt>
                <c:pt idx="4">
                  <c:v>2021 год</c:v>
                </c:pt>
                <c:pt idx="5">
                  <c:v>2022 год</c:v>
                </c:pt>
              </c:strCache>
            </c:strRef>
          </c:cat>
          <c:val>
            <c:numRef>
              <c:f>Лист1!$B$2:$B$7</c:f>
              <c:numCache>
                <c:formatCode>General</c:formatCode>
                <c:ptCount val="6"/>
                <c:pt idx="0">
                  <c:v>359326.8</c:v>
                </c:pt>
                <c:pt idx="1">
                  <c:v>422384.5</c:v>
                </c:pt>
                <c:pt idx="2">
                  <c:v>534596.80000000005</c:v>
                </c:pt>
                <c:pt idx="3">
                  <c:v>591618.6</c:v>
                </c:pt>
                <c:pt idx="4">
                  <c:v>646238.9</c:v>
                </c:pt>
                <c:pt idx="5">
                  <c:v>692556.3</c:v>
                </c:pt>
              </c:numCache>
            </c:numRef>
          </c:val>
        </c:ser>
        <c:axId val="170012032"/>
        <c:axId val="170026112"/>
      </c:barChart>
      <c:catAx>
        <c:axId val="170012032"/>
        <c:scaling>
          <c:orientation val="minMax"/>
        </c:scaling>
        <c:axPos val="l"/>
        <c:tickLblPos val="nextTo"/>
        <c:spPr>
          <a:solidFill>
            <a:schemeClr val="bg1"/>
          </a:solidFill>
        </c:spPr>
        <c:txPr>
          <a:bodyPr/>
          <a:lstStyle/>
          <a:p>
            <a:pPr>
              <a:defRPr sz="900"/>
            </a:pPr>
            <a:endParaRPr lang="ru-RU"/>
          </a:p>
        </c:txPr>
        <c:crossAx val="170026112"/>
        <c:crosses val="autoZero"/>
        <c:auto val="1"/>
        <c:lblAlgn val="ctr"/>
        <c:lblOffset val="100"/>
      </c:catAx>
      <c:valAx>
        <c:axId val="170026112"/>
        <c:scaling>
          <c:orientation val="minMax"/>
        </c:scaling>
        <c:axPos val="b"/>
        <c:majorGridlines/>
        <c:numFmt formatCode="General" sourceLinked="1"/>
        <c:tickLblPos val="nextTo"/>
        <c:txPr>
          <a:bodyPr/>
          <a:lstStyle/>
          <a:p>
            <a:pPr>
              <a:defRPr sz="800"/>
            </a:pPr>
            <a:endParaRPr lang="ru-RU"/>
          </a:p>
        </c:txPr>
        <c:crossAx val="170012032"/>
        <c:crosses val="autoZero"/>
        <c:crossBetween val="between"/>
      </c:valAx>
      <c:spPr>
        <a:solidFill>
          <a:schemeClr val="bg1"/>
        </a:solidFill>
      </c:spPr>
    </c:plotArea>
    <c:plotVisOnly val="1"/>
  </c:chart>
  <c:txPr>
    <a:bodyPr/>
    <a:lstStyle/>
    <a:p>
      <a:pPr>
        <a:defRPr sz="1800"/>
      </a:pPr>
      <a:endParaRPr lang="ru-RU"/>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sz="1000" dirty="0" smtClean="0"/>
              <a:t>Динамика</a:t>
            </a:r>
            <a:r>
              <a:rPr lang="ru-RU" sz="1000" baseline="0" dirty="0" smtClean="0"/>
              <a:t> социально значимых расходов районного бюджета  по годам (тыс.рублей)</a:t>
            </a:r>
            <a:endParaRPr lang="ru-RU" sz="1000" dirty="0"/>
          </a:p>
        </c:rich>
      </c:tx>
      <c:layout>
        <c:manualLayout>
          <c:xMode val="edge"/>
          <c:yMode val="edge"/>
          <c:x val="0.13798445006125781"/>
          <c:y val="0"/>
        </c:manualLayout>
      </c:layout>
    </c:title>
    <c:plotArea>
      <c:layout>
        <c:manualLayout>
          <c:layoutTarget val="inner"/>
          <c:xMode val="edge"/>
          <c:yMode val="edge"/>
          <c:x val="0.14273552938562381"/>
          <c:y val="0.24476750847128187"/>
          <c:w val="0.69853210754360628"/>
          <c:h val="0.63681682938006889"/>
        </c:manualLayout>
      </c:layout>
      <c:barChart>
        <c:barDir val="col"/>
        <c:grouping val="clustered"/>
        <c:ser>
          <c:idx val="0"/>
          <c:order val="0"/>
          <c:tx>
            <c:strRef>
              <c:f>Лист1!$B$1</c:f>
              <c:strCache>
                <c:ptCount val="1"/>
                <c:pt idx="0">
                  <c:v>Динамика </c:v>
                </c:pt>
              </c:strCache>
            </c:strRef>
          </c:tx>
          <c:spPr>
            <a:solidFill>
              <a:srgbClr val="00B050"/>
            </a:solidFill>
            <a:scene3d>
              <a:camera prst="orthographicFront"/>
              <a:lightRig rig="threePt" dir="t"/>
            </a:scene3d>
            <a:sp3d>
              <a:bevelT/>
            </a:sp3d>
          </c:spPr>
          <c:dPt>
            <c:idx val="0"/>
            <c:spPr>
              <a:solidFill>
                <a:schemeClr val="accent3">
                  <a:lumMod val="20000"/>
                  <a:lumOff val="80000"/>
                </a:schemeClr>
              </a:solidFill>
              <a:scene3d>
                <a:camera prst="orthographicFront"/>
                <a:lightRig rig="threePt" dir="t"/>
              </a:scene3d>
              <a:sp3d>
                <a:bevelT/>
              </a:sp3d>
            </c:spPr>
          </c:dPt>
          <c:dPt>
            <c:idx val="1"/>
            <c:spPr>
              <a:solidFill>
                <a:schemeClr val="accent3">
                  <a:lumMod val="40000"/>
                  <a:lumOff val="60000"/>
                </a:schemeClr>
              </a:solidFill>
              <a:scene3d>
                <a:camera prst="orthographicFront"/>
                <a:lightRig rig="threePt" dir="t"/>
              </a:scene3d>
              <a:sp3d>
                <a:bevelT/>
              </a:sp3d>
            </c:spPr>
          </c:dPt>
          <c:dPt>
            <c:idx val="2"/>
            <c:spPr>
              <a:solidFill>
                <a:schemeClr val="accent3">
                  <a:lumMod val="60000"/>
                  <a:lumOff val="40000"/>
                </a:schemeClr>
              </a:solidFill>
              <a:scene3d>
                <a:camera prst="orthographicFront"/>
                <a:lightRig rig="threePt" dir="t"/>
              </a:scene3d>
              <a:sp3d>
                <a:bevelT/>
              </a:sp3d>
            </c:spPr>
          </c:dPt>
          <c:dPt>
            <c:idx val="3"/>
            <c:spPr>
              <a:solidFill>
                <a:schemeClr val="accent3">
                  <a:lumMod val="75000"/>
                </a:schemeClr>
              </a:solidFill>
              <a:scene3d>
                <a:camera prst="orthographicFront"/>
                <a:lightRig rig="threePt" dir="t"/>
              </a:scene3d>
              <a:sp3d>
                <a:bevelT/>
              </a:sp3d>
            </c:spPr>
          </c:dPt>
          <c:dPt>
            <c:idx val="4"/>
            <c:spPr>
              <a:solidFill>
                <a:schemeClr val="accent3">
                  <a:lumMod val="75000"/>
                </a:schemeClr>
              </a:solidFill>
              <a:scene3d>
                <a:camera prst="orthographicFront"/>
                <a:lightRig rig="threePt" dir="t"/>
              </a:scene3d>
              <a:sp3d>
                <a:bevelT/>
              </a:sp3d>
            </c:spPr>
          </c:dPt>
          <c:dPt>
            <c:idx val="5"/>
            <c:spPr>
              <a:solidFill>
                <a:schemeClr val="accent3">
                  <a:lumMod val="50000"/>
                </a:schemeClr>
              </a:solidFill>
              <a:scene3d>
                <a:camera prst="orthographicFront"/>
                <a:lightRig rig="threePt" dir="t"/>
              </a:scene3d>
              <a:sp3d>
                <a:bevelT/>
              </a:sp3d>
            </c:spPr>
          </c:dPt>
          <c:dLbls>
            <c:dLbl>
              <c:idx val="0"/>
              <c:tx>
                <c:rich>
                  <a:bodyPr/>
                  <a:lstStyle/>
                  <a:p>
                    <a:r>
                      <a:rPr lang="en-US" smtClean="0"/>
                      <a:t>226922</a:t>
                    </a:r>
                    <a:r>
                      <a:rPr lang="ru-RU" smtClean="0"/>
                      <a:t>,0</a:t>
                    </a:r>
                    <a:endParaRPr lang="en-US"/>
                  </a:p>
                </c:rich>
              </c:tx>
              <c:showVal val="1"/>
            </c:dLbl>
            <c:dLbl>
              <c:idx val="3"/>
              <c:layout>
                <c:manualLayout>
                  <c:x val="-1.7636929230085623E-2"/>
                  <c:y val="0"/>
                </c:manualLayout>
              </c:layout>
              <c:showVal val="1"/>
            </c:dLbl>
            <c:dLbl>
              <c:idx val="4"/>
              <c:layout>
                <c:manualLayout>
                  <c:x val="-3.2660980055714229E-3"/>
                  <c:y val="-2.593666063247875E-2"/>
                </c:manualLayout>
              </c:layout>
              <c:showVal val="1"/>
            </c:dLbl>
            <c:dLbl>
              <c:idx val="5"/>
              <c:layout>
                <c:manualLayout>
                  <c:x val="3.2660980055714229E-3"/>
                  <c:y val="-2.593666063247875E-2"/>
                </c:manualLayout>
              </c:layout>
              <c:showVal val="1"/>
            </c:dLbl>
            <c:txPr>
              <a:bodyPr/>
              <a:lstStyle/>
              <a:p>
                <a:pPr>
                  <a:defRPr sz="900" b="1"/>
                </a:pPr>
                <a:endParaRPr lang="ru-RU"/>
              </a:p>
            </c:txPr>
            <c:showVal val="1"/>
          </c:dLbls>
          <c:cat>
            <c:strRef>
              <c:f>Лист1!$A$2:$A$7</c:f>
              <c:strCache>
                <c:ptCount val="6"/>
                <c:pt idx="0">
                  <c:v>2017 год</c:v>
                </c:pt>
                <c:pt idx="1">
                  <c:v>2018 год</c:v>
                </c:pt>
                <c:pt idx="2">
                  <c:v>2019 год</c:v>
                </c:pt>
                <c:pt idx="3">
                  <c:v>2020 год</c:v>
                </c:pt>
                <c:pt idx="4">
                  <c:v>2021 год </c:v>
                </c:pt>
                <c:pt idx="5">
                  <c:v>2022 год</c:v>
                </c:pt>
              </c:strCache>
            </c:strRef>
          </c:cat>
          <c:val>
            <c:numRef>
              <c:f>Лист1!$B$2:$B$7</c:f>
              <c:numCache>
                <c:formatCode>General</c:formatCode>
                <c:ptCount val="6"/>
                <c:pt idx="0">
                  <c:v>226922</c:v>
                </c:pt>
                <c:pt idx="1">
                  <c:v>273197.59999999998</c:v>
                </c:pt>
                <c:pt idx="2">
                  <c:v>355635.20000000001</c:v>
                </c:pt>
                <c:pt idx="3">
                  <c:v>399649.2</c:v>
                </c:pt>
                <c:pt idx="4">
                  <c:v>405829.6</c:v>
                </c:pt>
                <c:pt idx="5">
                  <c:v>450158.5</c:v>
                </c:pt>
              </c:numCache>
            </c:numRef>
          </c:val>
        </c:ser>
        <c:axId val="189414784"/>
        <c:axId val="189416576"/>
      </c:barChart>
      <c:catAx>
        <c:axId val="189414784"/>
        <c:scaling>
          <c:orientation val="minMax"/>
        </c:scaling>
        <c:axPos val="b"/>
        <c:tickLblPos val="nextTo"/>
        <c:txPr>
          <a:bodyPr/>
          <a:lstStyle/>
          <a:p>
            <a:pPr>
              <a:defRPr sz="700">
                <a:latin typeface="Century Gothic" pitchFamily="34" charset="0"/>
              </a:defRPr>
            </a:pPr>
            <a:endParaRPr lang="ru-RU"/>
          </a:p>
        </c:txPr>
        <c:crossAx val="189416576"/>
        <c:crosses val="autoZero"/>
        <c:auto val="1"/>
        <c:lblAlgn val="ctr"/>
        <c:lblOffset val="100"/>
      </c:catAx>
      <c:valAx>
        <c:axId val="189416576"/>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89414784"/>
        <c:crosses val="autoZero"/>
        <c:crossBetween val="between"/>
      </c:valAx>
    </c:plotArea>
    <c:plotVisOnly val="1"/>
  </c:chart>
  <c:spPr>
    <a:solidFill>
      <a:srgbClr val="FEF4EC"/>
    </a:solidFill>
  </c:spPr>
  <c:txPr>
    <a:bodyPr/>
    <a:lstStyle/>
    <a:p>
      <a:pPr>
        <a:defRPr sz="1800"/>
      </a:pPr>
      <a:endParaRPr lang="ru-RU"/>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date1904 val="1"/>
  <c:lang val="ru-RU"/>
  <c:chart>
    <c:title>
      <c:txPr>
        <a:bodyPr/>
        <a:lstStyle/>
        <a:p>
          <a:pPr>
            <a:defRPr sz="800">
              <a:solidFill>
                <a:schemeClr val="accent5">
                  <a:lumMod val="75000"/>
                </a:schemeClr>
              </a:solidFill>
              <a:latin typeface="Century Gothic" pitchFamily="34" charset="0"/>
            </a:defRPr>
          </a:pPr>
          <a:endParaRPr lang="ru-RU"/>
        </a:p>
      </c:txPr>
    </c:title>
    <c:view3D>
      <c:rotX val="30"/>
      <c:perspective val="30"/>
    </c:view3D>
    <c:plotArea>
      <c:layout>
        <c:manualLayout>
          <c:layoutTarget val="inner"/>
          <c:xMode val="edge"/>
          <c:yMode val="edge"/>
          <c:x val="0.10302836721845721"/>
          <c:y val="0.2043485908973092"/>
          <c:w val="0.43709402658963831"/>
          <c:h val="0.62698820501425778"/>
        </c:manualLayout>
      </c:layout>
      <c:pie3DChart>
        <c:varyColors val="1"/>
        <c:ser>
          <c:idx val="0"/>
          <c:order val="0"/>
          <c:tx>
            <c:strRef>
              <c:f>Лист1!$B$1</c:f>
              <c:strCache>
                <c:ptCount val="1"/>
                <c:pt idx="0">
                  <c:v>Районный бюджет за 2022 год</c:v>
                </c:pt>
              </c:strCache>
            </c:strRef>
          </c:tx>
          <c:dPt>
            <c:idx val="0"/>
            <c:spPr>
              <a:solidFill>
                <a:srgbClr val="00B050"/>
              </a:solidFill>
              <a:scene3d>
                <a:camera prst="orthographicFront"/>
                <a:lightRig rig="threePt" dir="t"/>
              </a:scene3d>
              <a:sp3d>
                <a:bevelT/>
              </a:sp3d>
            </c:spPr>
          </c:dPt>
          <c:dPt>
            <c:idx val="1"/>
            <c:spPr>
              <a:solidFill>
                <a:srgbClr val="C00000"/>
              </a:solidFill>
              <a:scene3d>
                <a:camera prst="orthographicFront"/>
                <a:lightRig rig="threePt" dir="t"/>
              </a:scene3d>
              <a:sp3d>
                <a:bevelT/>
              </a:sp3d>
            </c:spPr>
          </c:dPt>
          <c:dLbls>
            <c:dLbl>
              <c:idx val="0"/>
              <c:layout>
                <c:manualLayout>
                  <c:x val="6.5743158167611004E-2"/>
                  <c:y val="0.17744787616190913"/>
                </c:manualLayout>
              </c:layout>
              <c:tx>
                <c:rich>
                  <a:bodyPr/>
                  <a:lstStyle/>
                  <a:p>
                    <a:r>
                      <a:rPr lang="en-US" sz="700" dirty="0" smtClean="0"/>
                      <a:t>4</a:t>
                    </a:r>
                    <a:r>
                      <a:rPr lang="en-US" dirty="0" smtClean="0"/>
                      <a:t>50158,5</a:t>
                    </a:r>
                    <a:r>
                      <a:rPr lang="ru-RU" dirty="0" smtClean="0"/>
                      <a:t> тыс.руб.</a:t>
                    </a:r>
                    <a:endParaRPr lang="en-US" dirty="0"/>
                  </a:p>
                </c:rich>
              </c:tx>
              <c:showVal val="1"/>
            </c:dLbl>
            <c:dLbl>
              <c:idx val="1"/>
              <c:delete val="1"/>
            </c:dLbl>
            <c:txPr>
              <a:bodyPr/>
              <a:lstStyle/>
              <a:p>
                <a:pPr>
                  <a:defRPr sz="700"/>
                </a:pPr>
                <a:endParaRPr lang="ru-RU"/>
              </a:p>
            </c:txPr>
            <c:showVal val="1"/>
            <c:showLeaderLines val="1"/>
          </c:dLbls>
          <c:cat>
            <c:strRef>
              <c:f>Лист1!$A$2:$A$3</c:f>
              <c:strCache>
                <c:ptCount val="2"/>
                <c:pt idx="0">
                  <c:v>Социально значимые расходы, 65% от всей суммы расходов районного бюджета</c:v>
                </c:pt>
                <c:pt idx="1">
                  <c:v>Другие расходы районного бюджета</c:v>
                </c:pt>
              </c:strCache>
            </c:strRef>
          </c:cat>
          <c:val>
            <c:numRef>
              <c:f>Лист1!$B$2:$B$3</c:f>
              <c:numCache>
                <c:formatCode>General</c:formatCode>
                <c:ptCount val="2"/>
                <c:pt idx="0">
                  <c:v>450158.5</c:v>
                </c:pt>
                <c:pt idx="1">
                  <c:v>242397.8</c:v>
                </c:pt>
              </c:numCache>
            </c:numRef>
          </c:val>
        </c:ser>
      </c:pie3DChart>
    </c:plotArea>
    <c:legend>
      <c:legendPos val="r"/>
      <c:layout>
        <c:manualLayout>
          <c:xMode val="edge"/>
          <c:yMode val="edge"/>
          <c:x val="0.49386919971855198"/>
          <c:y val="0.17999283211613148"/>
          <c:w val="0.46931868681257904"/>
          <c:h val="0.42102868199829996"/>
        </c:manualLayout>
      </c:layout>
      <c:txPr>
        <a:bodyPr/>
        <a:lstStyle/>
        <a:p>
          <a:pPr>
            <a:defRPr sz="800"/>
          </a:pPr>
          <a:endParaRPr lang="ru-RU"/>
        </a:p>
      </c:txPr>
    </c:legend>
    <c:plotVisOnly val="1"/>
  </c:chart>
  <c:spPr>
    <a:solidFill>
      <a:schemeClr val="bg1">
        <a:lumMod val="95000"/>
      </a:schemeClr>
    </a:solidFill>
  </c:spPr>
  <c:txPr>
    <a:bodyPr/>
    <a:lstStyle/>
    <a:p>
      <a:pPr>
        <a:defRPr sz="1800"/>
      </a:pPr>
      <a:endParaRPr lang="ru-RU"/>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700"/>
            </a:pPr>
            <a:r>
              <a:rPr lang="ru-RU" sz="700" dirty="0" smtClean="0">
                <a:latin typeface="Century Gothic" pitchFamily="34" charset="0"/>
              </a:rPr>
              <a:t>Раздел «Образование» (тыс.рублей)</a:t>
            </a:r>
            <a:endParaRPr lang="ru-RU" sz="700" dirty="0">
              <a:latin typeface="Century Gothic" pitchFamily="34" charset="0"/>
            </a:endParaRPr>
          </a:p>
        </c:rich>
      </c:tx>
      <c:layout>
        <c:manualLayout>
          <c:xMode val="edge"/>
          <c:yMode val="edge"/>
          <c:x val="0.5254547738167471"/>
          <c:y val="0"/>
        </c:manualLayout>
      </c:layout>
    </c:title>
    <c:view3D>
      <c:rAngAx val="1"/>
    </c:view3D>
    <c:floor>
      <c:spPr>
        <a:solidFill>
          <a:srgbClr val="FEF4EC"/>
        </a:solidFill>
      </c:spPr>
    </c:floor>
    <c:plotArea>
      <c:layout>
        <c:manualLayout>
          <c:layoutTarget val="inner"/>
          <c:xMode val="edge"/>
          <c:yMode val="edge"/>
          <c:x val="0.16151987417242653"/>
          <c:y val="3.3693638740994604E-2"/>
          <c:w val="0.76796885956205263"/>
          <c:h val="0.36369730286378427"/>
        </c:manualLayout>
      </c:layout>
      <c:bar3DChart>
        <c:barDir val="col"/>
        <c:grouping val="clustered"/>
        <c:ser>
          <c:idx val="0"/>
          <c:order val="0"/>
          <c:tx>
            <c:strRef>
              <c:f>Лист1!$B$1</c:f>
              <c:strCache>
                <c:ptCount val="1"/>
                <c:pt idx="0">
                  <c:v>Ряд 1</c:v>
                </c:pt>
              </c:strCache>
            </c:strRef>
          </c:tx>
          <c:spPr>
            <a:solidFill>
              <a:schemeClr val="tx2">
                <a:lumMod val="60000"/>
                <a:lumOff val="40000"/>
              </a:schemeClr>
            </a:solidFill>
            <a:scene3d>
              <a:camera prst="orthographicFront"/>
              <a:lightRig rig="threePt" dir="t"/>
            </a:scene3d>
            <a:sp3d>
              <a:bevelT/>
            </a:sp3d>
          </c:spPr>
          <c:dLbls>
            <c:dLbl>
              <c:idx val="0"/>
              <c:tx>
                <c:rich>
                  <a:bodyPr/>
                  <a:lstStyle/>
                  <a:p>
                    <a:r>
                      <a:rPr lang="en-US" sz="800" dirty="0" smtClean="0"/>
                      <a:t>1</a:t>
                    </a:r>
                    <a:r>
                      <a:rPr lang="en-US" dirty="0" smtClean="0"/>
                      <a:t>10</a:t>
                    </a:r>
                    <a:r>
                      <a:rPr lang="ru-RU" dirty="0" smtClean="0"/>
                      <a:t> </a:t>
                    </a:r>
                    <a:r>
                      <a:rPr lang="en-US" dirty="0" smtClean="0"/>
                      <a:t>526</a:t>
                    </a:r>
                    <a:r>
                      <a:rPr lang="ru-RU" dirty="0" smtClean="0"/>
                      <a:t>,0</a:t>
                    </a:r>
                    <a:endParaRPr lang="en-US" dirty="0"/>
                  </a:p>
                </c:rich>
              </c:tx>
              <c:showVal val="1"/>
            </c:dLbl>
            <c:dLbl>
              <c:idx val="1"/>
              <c:layout>
                <c:manualLayout>
                  <c:x val="0"/>
                  <c:y val="-2.0350302957791017E-2"/>
                </c:manualLayout>
              </c:layout>
              <c:tx>
                <c:rich>
                  <a:bodyPr/>
                  <a:lstStyle/>
                  <a:p>
                    <a:r>
                      <a:rPr lang="ru-RU" dirty="0" smtClean="0"/>
                      <a:t> </a:t>
                    </a:r>
                    <a:r>
                      <a:rPr lang="en-US" dirty="0" smtClean="0"/>
                      <a:t>292</a:t>
                    </a:r>
                    <a:r>
                      <a:rPr lang="ru-RU" dirty="0" smtClean="0"/>
                      <a:t> </a:t>
                    </a:r>
                    <a:r>
                      <a:rPr lang="en-US" dirty="0" smtClean="0"/>
                      <a:t>920,2</a:t>
                    </a:r>
                    <a:endParaRPr lang="en-US" dirty="0"/>
                  </a:p>
                </c:rich>
              </c:tx>
              <c:showVal val="1"/>
            </c:dLbl>
            <c:dLbl>
              <c:idx val="2"/>
              <c:tx>
                <c:rich>
                  <a:bodyPr/>
                  <a:lstStyle/>
                  <a:p>
                    <a:r>
                      <a:rPr lang="en-US" smtClean="0"/>
                      <a:t>20</a:t>
                    </a:r>
                    <a:r>
                      <a:rPr lang="ru-RU" smtClean="0"/>
                      <a:t> </a:t>
                    </a:r>
                    <a:r>
                      <a:rPr lang="en-US" smtClean="0"/>
                      <a:t>360,9</a:t>
                    </a:r>
                    <a:endParaRPr lang="en-US"/>
                  </a:p>
                </c:rich>
              </c:tx>
              <c:showVal val="1"/>
            </c:dLbl>
            <c:dLbl>
              <c:idx val="4"/>
              <c:tx>
                <c:rich>
                  <a:bodyPr/>
                  <a:lstStyle/>
                  <a:p>
                    <a:r>
                      <a:rPr lang="en-US" smtClean="0"/>
                      <a:t>1</a:t>
                    </a:r>
                    <a:r>
                      <a:rPr lang="ru-RU" smtClean="0"/>
                      <a:t> </a:t>
                    </a:r>
                    <a:r>
                      <a:rPr lang="en-US" smtClean="0"/>
                      <a:t>292,6</a:t>
                    </a:r>
                    <a:endParaRPr lang="en-US"/>
                  </a:p>
                </c:rich>
              </c:tx>
              <c:showVal val="1"/>
            </c:dLbl>
            <c:dLbl>
              <c:idx val="5"/>
              <c:tx>
                <c:rich>
                  <a:bodyPr/>
                  <a:lstStyle/>
                  <a:p>
                    <a:r>
                      <a:rPr lang="en-US" smtClean="0"/>
                      <a:t>24</a:t>
                    </a:r>
                    <a:r>
                      <a:rPr lang="ru-RU" smtClean="0"/>
                      <a:t> </a:t>
                    </a:r>
                    <a:r>
                      <a:rPr lang="en-US" smtClean="0"/>
                      <a:t>201,6</a:t>
                    </a:r>
                    <a:endParaRPr lang="en-US"/>
                  </a:p>
                </c:rich>
              </c:tx>
              <c:showVal val="1"/>
            </c:dLbl>
            <c:txPr>
              <a:bodyPr/>
              <a:lstStyle/>
              <a:p>
                <a:pPr>
                  <a:defRPr sz="800">
                    <a:latin typeface="Century Gothic" pitchFamily="34" charset="0"/>
                  </a:defRPr>
                </a:pPr>
                <a:endParaRPr lang="ru-RU"/>
              </a:p>
            </c:txPr>
            <c:showVal val="1"/>
          </c:dLbls>
          <c:cat>
            <c:strRef>
              <c:f>Лист1!$A$2:$A$7</c:f>
              <c:strCache>
                <c:ptCount val="6"/>
                <c:pt idx="0">
                  <c:v>Дошкольное образование</c:v>
                </c:pt>
                <c:pt idx="1">
                  <c:v>Общее образование</c:v>
                </c:pt>
                <c:pt idx="2">
                  <c:v>Доп.образование</c:v>
                </c:pt>
                <c:pt idx="3">
                  <c:v>Повышение квалификации</c:v>
                </c:pt>
                <c:pt idx="4">
                  <c:v>Молодежная политика</c:v>
                </c:pt>
                <c:pt idx="5">
                  <c:v>Другие вопросы</c:v>
                </c:pt>
              </c:strCache>
            </c:strRef>
          </c:cat>
          <c:val>
            <c:numRef>
              <c:f>Лист1!$B$2:$B$7</c:f>
              <c:numCache>
                <c:formatCode>General</c:formatCode>
                <c:ptCount val="6"/>
                <c:pt idx="0">
                  <c:v>110526</c:v>
                </c:pt>
                <c:pt idx="1">
                  <c:v>292920.2</c:v>
                </c:pt>
                <c:pt idx="2">
                  <c:v>20360.900000000001</c:v>
                </c:pt>
                <c:pt idx="3">
                  <c:v>857.2</c:v>
                </c:pt>
                <c:pt idx="4">
                  <c:v>1292.5999999999999</c:v>
                </c:pt>
                <c:pt idx="5">
                  <c:v>24201.599999999897</c:v>
                </c:pt>
              </c:numCache>
            </c:numRef>
          </c:val>
        </c:ser>
        <c:shape val="cylinder"/>
        <c:axId val="189494784"/>
        <c:axId val="189496320"/>
        <c:axId val="0"/>
      </c:bar3DChart>
      <c:catAx>
        <c:axId val="189494784"/>
        <c:scaling>
          <c:orientation val="minMax"/>
        </c:scaling>
        <c:axPos val="b"/>
        <c:tickLblPos val="nextTo"/>
        <c:txPr>
          <a:bodyPr/>
          <a:lstStyle/>
          <a:p>
            <a:pPr>
              <a:defRPr sz="500">
                <a:solidFill>
                  <a:schemeClr val="tx2">
                    <a:lumMod val="50000"/>
                  </a:schemeClr>
                </a:solidFill>
                <a:latin typeface="Century Gothic" pitchFamily="34" charset="0"/>
              </a:defRPr>
            </a:pPr>
            <a:endParaRPr lang="ru-RU"/>
          </a:p>
        </c:txPr>
        <c:crossAx val="189496320"/>
        <c:crosses val="autoZero"/>
        <c:auto val="1"/>
        <c:lblAlgn val="ctr"/>
        <c:lblOffset val="100"/>
      </c:catAx>
      <c:valAx>
        <c:axId val="189496320"/>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89494784"/>
        <c:crosses val="autoZero"/>
        <c:crossBetween val="between"/>
      </c:valAx>
      <c:spPr>
        <a:solidFill>
          <a:srgbClr val="FEFEE2"/>
        </a:solidFill>
      </c:spPr>
    </c:plotArea>
    <c:plotVisOnly val="1"/>
  </c:chart>
  <c:txPr>
    <a:bodyPr/>
    <a:lstStyle/>
    <a:p>
      <a:pPr>
        <a:defRPr sz="1800"/>
      </a:pPr>
      <a:endParaRPr lang="ru-RU"/>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0">
                <a:latin typeface="Century Gothic" pitchFamily="34" charset="0"/>
              </a:defRPr>
            </a:pPr>
            <a:r>
              <a:rPr lang="ru-RU" sz="800" b="0" dirty="0" smtClean="0"/>
              <a:t>Динамика</a:t>
            </a:r>
            <a:r>
              <a:rPr lang="ru-RU" sz="800" b="0" baseline="0" dirty="0" smtClean="0"/>
              <a:t> </a:t>
            </a:r>
            <a:r>
              <a:rPr lang="ru-RU" sz="800" b="0" dirty="0" smtClean="0"/>
              <a:t>прибыли по годам (млн.рублей)</a:t>
            </a:r>
            <a:endParaRPr lang="ru-RU" sz="800" b="0" dirty="0"/>
          </a:p>
        </c:rich>
      </c:tx>
      <c:layout>
        <c:manualLayout>
          <c:xMode val="edge"/>
          <c:yMode val="edge"/>
          <c:x val="0.12930009873116824"/>
          <c:y val="4.7011589355568824E-2"/>
        </c:manualLayout>
      </c:layout>
      <c:spPr>
        <a:solidFill>
          <a:srgbClr val="FEF4EC"/>
        </a:solidFill>
      </c:spPr>
    </c:title>
    <c:plotArea>
      <c:layout>
        <c:manualLayout>
          <c:layoutTarget val="inner"/>
          <c:xMode val="edge"/>
          <c:yMode val="edge"/>
          <c:x val="0.11501080592722407"/>
          <c:y val="0.20908422455984424"/>
          <c:w val="0.82473012257897693"/>
          <c:h val="0.57244094488188979"/>
        </c:manualLayout>
      </c:layout>
      <c:lineChart>
        <c:grouping val="standard"/>
        <c:ser>
          <c:idx val="0"/>
          <c:order val="0"/>
          <c:tx>
            <c:strRef>
              <c:f>Лист1!$B$1</c:f>
              <c:strCache>
                <c:ptCount val="1"/>
                <c:pt idx="0">
                  <c:v>Динамика роста выручки по годам (млн. рублей)</c:v>
                </c:pt>
              </c:strCache>
            </c:strRef>
          </c:tx>
          <c:spPr>
            <a:ln>
              <a:solidFill>
                <a:srgbClr val="00B050"/>
              </a:solidFill>
            </a:ln>
          </c:spPr>
          <c:marker>
            <c:spPr>
              <a:solidFill>
                <a:srgbClr val="00B050"/>
              </a:solidFill>
              <a:ln>
                <a:solidFill>
                  <a:srgbClr val="00B050"/>
                </a:solidFill>
              </a:ln>
            </c:spPr>
          </c:marker>
          <c:dLbls>
            <c:dLbl>
              <c:idx val="0"/>
              <c:layout>
                <c:manualLayout>
                  <c:x val="-6.920464581148239E-2"/>
                  <c:y val="6.5796019900498298E-2"/>
                </c:manualLayout>
              </c:layout>
              <c:tx>
                <c:rich>
                  <a:bodyPr/>
                  <a:lstStyle/>
                  <a:p>
                    <a:r>
                      <a:rPr lang="ru-RU" dirty="0" smtClean="0">
                        <a:solidFill>
                          <a:schemeClr val="tx1"/>
                        </a:solidFill>
                      </a:rPr>
                      <a:t>94,4</a:t>
                    </a:r>
                    <a:endParaRPr lang="en-US" dirty="0">
                      <a:solidFill>
                        <a:schemeClr val="tx1"/>
                      </a:solidFill>
                    </a:endParaRPr>
                  </a:p>
                </c:rich>
              </c:tx>
              <c:showVal val="1"/>
            </c:dLbl>
            <c:dLbl>
              <c:idx val="1"/>
              <c:layout>
                <c:manualLayout>
                  <c:x val="-3.4602322905741202E-2"/>
                  <c:y val="6.0530679933665531E-2"/>
                </c:manualLayout>
              </c:layout>
              <c:showVal val="1"/>
            </c:dLbl>
            <c:dLbl>
              <c:idx val="2"/>
              <c:layout>
                <c:manualLayout>
                  <c:x val="-3.2882410428973621E-2"/>
                  <c:y val="6.3598673300165831E-2"/>
                </c:manualLayout>
              </c:layout>
              <c:showVal val="1"/>
            </c:dLbl>
            <c:dLbl>
              <c:idx val="3"/>
              <c:layout>
                <c:manualLayout>
                  <c:x val="-2.4071141521132032E-3"/>
                  <c:y val="3.5142996931964855E-2"/>
                </c:manualLayout>
              </c:layout>
              <c:showVal val="1"/>
            </c:dLbl>
            <c:dLbl>
              <c:idx val="4"/>
              <c:layout>
                <c:manualLayout>
                  <c:x val="2.457354079301955E-4"/>
                  <c:y val="6.1629353233830848E-2"/>
                </c:manualLayout>
              </c:layout>
              <c:showVal val="1"/>
            </c:dLbl>
            <c:txPr>
              <a:bodyPr/>
              <a:lstStyle/>
              <a:p>
                <a:pPr>
                  <a:defRPr sz="1000">
                    <a:solidFill>
                      <a:schemeClr val="tx1"/>
                    </a:solidFill>
                  </a:defRPr>
                </a:pPr>
                <a:endParaRPr lang="ru-RU"/>
              </a:p>
            </c:txPr>
            <c:showVal val="1"/>
          </c:dLbls>
          <c:cat>
            <c:strRef>
              <c:f>Лист1!$A$2:$A$4</c:f>
              <c:strCache>
                <c:ptCount val="3"/>
                <c:pt idx="0">
                  <c:v>2020 год</c:v>
                </c:pt>
                <c:pt idx="1">
                  <c:v>2021 год</c:v>
                </c:pt>
                <c:pt idx="2">
                  <c:v>2022 год</c:v>
                </c:pt>
              </c:strCache>
            </c:strRef>
          </c:cat>
          <c:val>
            <c:numRef>
              <c:f>Лист1!$B$2:$B$4</c:f>
              <c:numCache>
                <c:formatCode>General</c:formatCode>
                <c:ptCount val="3"/>
                <c:pt idx="0">
                  <c:v>94.4</c:v>
                </c:pt>
                <c:pt idx="1">
                  <c:v>125.9</c:v>
                </c:pt>
                <c:pt idx="2">
                  <c:v>99.7</c:v>
                </c:pt>
              </c:numCache>
            </c:numRef>
          </c:val>
        </c:ser>
        <c:marker val="1"/>
        <c:axId val="181660288"/>
        <c:axId val="181477760"/>
      </c:lineChart>
      <c:catAx>
        <c:axId val="181660288"/>
        <c:scaling>
          <c:orientation val="minMax"/>
        </c:scaling>
        <c:axPos val="b"/>
        <c:tickLblPos val="nextTo"/>
        <c:txPr>
          <a:bodyPr/>
          <a:lstStyle/>
          <a:p>
            <a:pPr>
              <a:defRPr sz="900">
                <a:latin typeface="Century Gothic" pitchFamily="34" charset="0"/>
              </a:defRPr>
            </a:pPr>
            <a:endParaRPr lang="ru-RU"/>
          </a:p>
        </c:txPr>
        <c:crossAx val="181477760"/>
        <c:crosses val="autoZero"/>
        <c:auto val="1"/>
        <c:lblAlgn val="ctr"/>
        <c:lblOffset val="100"/>
      </c:catAx>
      <c:valAx>
        <c:axId val="181477760"/>
        <c:scaling>
          <c:orientation val="minMax"/>
        </c:scaling>
        <c:axPos val="l"/>
        <c:majorGridlines/>
        <c:numFmt formatCode="General" sourceLinked="1"/>
        <c:tickLblPos val="nextTo"/>
        <c:txPr>
          <a:bodyPr/>
          <a:lstStyle/>
          <a:p>
            <a:pPr>
              <a:defRPr sz="700">
                <a:latin typeface="Century Gothic" pitchFamily="34" charset="0"/>
              </a:defRPr>
            </a:pPr>
            <a:endParaRPr lang="ru-RU"/>
          </a:p>
        </c:txPr>
        <c:crossAx val="181660288"/>
        <c:crosses val="autoZero"/>
        <c:crossBetween val="between"/>
      </c:valAx>
    </c:plotArea>
    <c:plotVisOnly val="1"/>
  </c:chart>
  <c:spPr>
    <a:solidFill>
      <a:srgbClr val="FEF4EC"/>
    </a:solidFill>
  </c:spPr>
  <c:txPr>
    <a:bodyPr/>
    <a:lstStyle/>
    <a:p>
      <a:pPr>
        <a:defRPr sz="1800"/>
      </a:pPr>
      <a:endParaRPr lang="ru-RU"/>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700">
                <a:latin typeface="Century Gothic" pitchFamily="34" charset="0"/>
              </a:defRPr>
            </a:pPr>
            <a:r>
              <a:rPr lang="ru-RU" sz="700" dirty="0" smtClean="0">
                <a:latin typeface="Century Gothic" pitchFamily="34" charset="0"/>
              </a:rPr>
              <a:t>Раздел «Культура, кинематография»(тыс.рублей)</a:t>
            </a:r>
            <a:endParaRPr lang="ru-RU" sz="700" dirty="0">
              <a:latin typeface="Century Gothic" pitchFamily="34" charset="0"/>
            </a:endParaRPr>
          </a:p>
        </c:rich>
      </c:tx>
      <c:layout>
        <c:manualLayout>
          <c:xMode val="edge"/>
          <c:yMode val="edge"/>
          <c:x val="0.12965415277454517"/>
          <c:y val="0.10708135603980511"/>
        </c:manualLayout>
      </c:layout>
    </c:title>
    <c:view3D>
      <c:rAngAx val="1"/>
    </c:view3D>
    <c:floor>
      <c:spPr>
        <a:solidFill>
          <a:srgbClr val="EFFFFF"/>
        </a:solidFill>
      </c:spPr>
    </c:floor>
    <c:plotArea>
      <c:layout>
        <c:manualLayout>
          <c:layoutTarget val="inner"/>
          <c:xMode val="edge"/>
          <c:yMode val="edge"/>
          <c:x val="0.17701260317481071"/>
          <c:y val="0.22132741955874635"/>
          <c:w val="0.70686548874562849"/>
          <c:h val="0.4122262277371499"/>
        </c:manualLayout>
      </c:layout>
      <c:bar3DChart>
        <c:barDir val="col"/>
        <c:grouping val="clustered"/>
        <c:ser>
          <c:idx val="0"/>
          <c:order val="0"/>
          <c:tx>
            <c:strRef>
              <c:f>Лист1!$B$1</c:f>
              <c:strCache>
                <c:ptCount val="1"/>
                <c:pt idx="0">
                  <c:v>Ряд 1</c:v>
                </c:pt>
              </c:strCache>
            </c:strRef>
          </c:tx>
          <c:spPr>
            <a:solidFill>
              <a:srgbClr val="C00000"/>
            </a:solidFill>
            <a:scene3d>
              <a:camera prst="orthographicFront"/>
              <a:lightRig rig="threePt" dir="t"/>
            </a:scene3d>
            <a:sp3d>
              <a:bevelT/>
            </a:sp3d>
          </c:spPr>
          <c:dLbls>
            <c:dLbl>
              <c:idx val="0"/>
              <c:tx>
                <c:rich>
                  <a:bodyPr/>
                  <a:lstStyle/>
                  <a:p>
                    <a:r>
                      <a:rPr lang="en-US" smtClean="0"/>
                      <a:t>31</a:t>
                    </a:r>
                    <a:r>
                      <a:rPr lang="ru-RU" smtClean="0"/>
                      <a:t> </a:t>
                    </a:r>
                    <a:r>
                      <a:rPr lang="en-US" smtClean="0"/>
                      <a:t>259,3</a:t>
                    </a:r>
                    <a:endParaRPr lang="en-US"/>
                  </a:p>
                </c:rich>
              </c:tx>
              <c:showVal val="1"/>
            </c:dLbl>
            <c:dLbl>
              <c:idx val="1"/>
              <c:layout>
                <c:manualLayout>
                  <c:x val="5.0944764643210162E-2"/>
                  <c:y val="-4.8653597876098104E-2"/>
                </c:manualLayout>
              </c:layout>
              <c:tx>
                <c:rich>
                  <a:bodyPr/>
                  <a:lstStyle/>
                  <a:p>
                    <a:r>
                      <a:rPr lang="en-US" smtClean="0"/>
                      <a:t>18</a:t>
                    </a:r>
                    <a:r>
                      <a:rPr lang="ru-RU" smtClean="0"/>
                      <a:t> </a:t>
                    </a:r>
                    <a:r>
                      <a:rPr lang="en-US" smtClean="0"/>
                      <a:t>565,4</a:t>
                    </a:r>
                    <a:endParaRPr lang="en-US"/>
                  </a:p>
                </c:rich>
              </c:tx>
              <c:showVal val="1"/>
            </c:dLbl>
            <c:txPr>
              <a:bodyPr/>
              <a:lstStyle/>
              <a:p>
                <a:pPr>
                  <a:defRPr sz="800">
                    <a:latin typeface="Century Gothic" pitchFamily="34" charset="0"/>
                  </a:defRPr>
                </a:pPr>
                <a:endParaRPr lang="ru-RU"/>
              </a:p>
            </c:txPr>
            <c:showVal val="1"/>
          </c:dLbls>
          <c:cat>
            <c:strRef>
              <c:f>Лист1!$A$2:$A$3</c:f>
              <c:strCache>
                <c:ptCount val="2"/>
                <c:pt idx="0">
                  <c:v>Культура</c:v>
                </c:pt>
                <c:pt idx="1">
                  <c:v>Другие вопросы</c:v>
                </c:pt>
              </c:strCache>
            </c:strRef>
          </c:cat>
          <c:val>
            <c:numRef>
              <c:f>Лист1!$B$2:$B$3</c:f>
              <c:numCache>
                <c:formatCode>General</c:formatCode>
                <c:ptCount val="2"/>
                <c:pt idx="0">
                  <c:v>31259.3</c:v>
                </c:pt>
                <c:pt idx="1">
                  <c:v>18565.400000000001</c:v>
                </c:pt>
              </c:numCache>
            </c:numRef>
          </c:val>
        </c:ser>
        <c:shape val="cylinder"/>
        <c:axId val="189623296"/>
        <c:axId val="189625088"/>
        <c:axId val="0"/>
      </c:bar3DChart>
      <c:catAx>
        <c:axId val="189623296"/>
        <c:scaling>
          <c:orientation val="minMax"/>
        </c:scaling>
        <c:axPos val="b"/>
        <c:tickLblPos val="nextTo"/>
        <c:txPr>
          <a:bodyPr/>
          <a:lstStyle/>
          <a:p>
            <a:pPr>
              <a:defRPr sz="700">
                <a:latin typeface="Century Gothic" pitchFamily="34" charset="0"/>
              </a:defRPr>
            </a:pPr>
            <a:endParaRPr lang="ru-RU"/>
          </a:p>
        </c:txPr>
        <c:crossAx val="189625088"/>
        <c:crosses val="autoZero"/>
        <c:auto val="1"/>
        <c:lblAlgn val="ctr"/>
        <c:lblOffset val="100"/>
      </c:catAx>
      <c:valAx>
        <c:axId val="189625088"/>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89623296"/>
        <c:crosses val="autoZero"/>
        <c:crossBetween val="between"/>
      </c:valAx>
    </c:plotArea>
    <c:plotVisOnly val="1"/>
  </c:chart>
  <c:txPr>
    <a:bodyPr/>
    <a:lstStyle/>
    <a:p>
      <a:pPr>
        <a:defRPr sz="1800"/>
      </a:pPr>
      <a:endParaRPr lang="ru-RU"/>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700">
                <a:latin typeface="Century Gothic" pitchFamily="34" charset="0"/>
              </a:defRPr>
            </a:pPr>
            <a:r>
              <a:rPr lang="ru-RU" sz="700" dirty="0" smtClean="0">
                <a:latin typeface="Century Gothic" pitchFamily="34" charset="0"/>
              </a:rPr>
              <a:t>Раздел «Социальная</a:t>
            </a:r>
            <a:r>
              <a:rPr lang="ru-RU" sz="700" baseline="0" dirty="0" smtClean="0">
                <a:latin typeface="Century Gothic" pitchFamily="34" charset="0"/>
              </a:rPr>
              <a:t> политика» (тыс.рублей)</a:t>
            </a:r>
            <a:endParaRPr lang="ru-RU" sz="700" dirty="0">
              <a:latin typeface="Century Gothic" pitchFamily="34" charset="0"/>
            </a:endParaRPr>
          </a:p>
        </c:rich>
      </c:tx>
    </c:title>
    <c:view3D>
      <c:rAngAx val="1"/>
    </c:view3D>
    <c:floor>
      <c:spPr>
        <a:solidFill>
          <a:srgbClr val="EFFFFF"/>
        </a:solidFill>
      </c:spPr>
    </c:floor>
    <c:plotArea>
      <c:layout>
        <c:manualLayout>
          <c:layoutTarget val="inner"/>
          <c:xMode val="edge"/>
          <c:yMode val="edge"/>
          <c:x val="0.1466416012255948"/>
          <c:y val="0.14037448220039148"/>
          <c:w val="0.76796885956205263"/>
          <c:h val="0.44295157680892611"/>
        </c:manualLayout>
      </c:layout>
      <c:bar3DChart>
        <c:barDir val="col"/>
        <c:grouping val="clustered"/>
        <c:ser>
          <c:idx val="0"/>
          <c:order val="0"/>
          <c:tx>
            <c:strRef>
              <c:f>Лист1!$B$1</c:f>
              <c:strCache>
                <c:ptCount val="1"/>
                <c:pt idx="0">
                  <c:v>Ряд 1</c:v>
                </c:pt>
              </c:strCache>
            </c:strRef>
          </c:tx>
          <c:spPr>
            <a:solidFill>
              <a:srgbClr val="00B050"/>
            </a:solidFill>
            <a:scene3d>
              <a:camera prst="orthographicFront"/>
              <a:lightRig rig="threePt" dir="t"/>
            </a:scene3d>
            <a:sp3d>
              <a:bevelT/>
            </a:sp3d>
          </c:spPr>
          <c:dLbls>
            <c:dLbl>
              <c:idx val="0"/>
              <c:tx>
                <c:rich>
                  <a:bodyPr/>
                  <a:lstStyle/>
                  <a:p>
                    <a:r>
                      <a:rPr lang="en-US" smtClean="0"/>
                      <a:t>4</a:t>
                    </a:r>
                    <a:r>
                      <a:rPr lang="ru-RU" smtClean="0"/>
                      <a:t> </a:t>
                    </a:r>
                    <a:r>
                      <a:rPr lang="en-US" smtClean="0"/>
                      <a:t>133</a:t>
                    </a:r>
                    <a:r>
                      <a:rPr lang="ru-RU" smtClean="0"/>
                      <a:t>,0</a:t>
                    </a:r>
                    <a:endParaRPr lang="en-US"/>
                  </a:p>
                </c:rich>
              </c:tx>
              <c:showVal val="1"/>
            </c:dLbl>
            <c:dLbl>
              <c:idx val="2"/>
              <c:tx>
                <c:rich>
                  <a:bodyPr/>
                  <a:lstStyle/>
                  <a:p>
                    <a:r>
                      <a:rPr lang="en-US" smtClean="0"/>
                      <a:t>3</a:t>
                    </a:r>
                    <a:r>
                      <a:rPr lang="ru-RU" smtClean="0"/>
                      <a:t> </a:t>
                    </a:r>
                    <a:r>
                      <a:rPr lang="en-US" smtClean="0"/>
                      <a:t>874,7</a:t>
                    </a:r>
                    <a:endParaRPr lang="en-US"/>
                  </a:p>
                </c:rich>
              </c:tx>
              <c:showVal val="1"/>
            </c:dLbl>
            <c:dLbl>
              <c:idx val="3"/>
              <c:tx>
                <c:rich>
                  <a:bodyPr/>
                  <a:lstStyle/>
                  <a:p>
                    <a:r>
                      <a:rPr lang="en-US" smtClean="0"/>
                      <a:t>1</a:t>
                    </a:r>
                    <a:r>
                      <a:rPr lang="ru-RU" smtClean="0"/>
                      <a:t> </a:t>
                    </a:r>
                    <a:r>
                      <a:rPr lang="en-US" smtClean="0"/>
                      <a:t>347,4</a:t>
                    </a:r>
                    <a:endParaRPr lang="en-US"/>
                  </a:p>
                </c:rich>
              </c:tx>
              <c:showVal val="1"/>
            </c:dLbl>
            <c:txPr>
              <a:bodyPr/>
              <a:lstStyle/>
              <a:p>
                <a:pPr>
                  <a:defRPr sz="800">
                    <a:latin typeface="Century Gothic" pitchFamily="34" charset="0"/>
                  </a:defRPr>
                </a:pPr>
                <a:endParaRPr lang="ru-RU"/>
              </a:p>
            </c:txPr>
            <c:showVal val="1"/>
          </c:dLbls>
          <c:cat>
            <c:strRef>
              <c:f>Лист1!$A$2:$A$5</c:f>
              <c:strCache>
                <c:ptCount val="4"/>
                <c:pt idx="0">
                  <c:v>Пенсионное обеспечение</c:v>
                </c:pt>
                <c:pt idx="1">
                  <c:v>Социальное обеспечение</c:v>
                </c:pt>
                <c:pt idx="2">
                  <c:v>Охрана семьи и детства</c:v>
                </c:pt>
                <c:pt idx="3">
                  <c:v>Другие вопросы</c:v>
                </c:pt>
              </c:strCache>
            </c:strRef>
          </c:cat>
          <c:val>
            <c:numRef>
              <c:f>Лист1!$B$2:$B$5</c:f>
              <c:numCache>
                <c:formatCode>General</c:formatCode>
                <c:ptCount val="4"/>
                <c:pt idx="0">
                  <c:v>4133</c:v>
                </c:pt>
                <c:pt idx="1">
                  <c:v>116.3</c:v>
                </c:pt>
                <c:pt idx="2">
                  <c:v>3874.7</c:v>
                </c:pt>
                <c:pt idx="3">
                  <c:v>1347.4</c:v>
                </c:pt>
              </c:numCache>
            </c:numRef>
          </c:val>
        </c:ser>
        <c:shape val="cylinder"/>
        <c:axId val="189686528"/>
        <c:axId val="189688064"/>
        <c:axId val="0"/>
      </c:bar3DChart>
      <c:catAx>
        <c:axId val="189686528"/>
        <c:scaling>
          <c:orientation val="minMax"/>
        </c:scaling>
        <c:axPos val="b"/>
        <c:tickLblPos val="nextTo"/>
        <c:txPr>
          <a:bodyPr/>
          <a:lstStyle/>
          <a:p>
            <a:pPr>
              <a:defRPr sz="500">
                <a:latin typeface="Century Gothic" pitchFamily="34" charset="0"/>
              </a:defRPr>
            </a:pPr>
            <a:endParaRPr lang="ru-RU"/>
          </a:p>
        </c:txPr>
        <c:crossAx val="189688064"/>
        <c:crosses val="autoZero"/>
        <c:auto val="1"/>
        <c:lblAlgn val="ctr"/>
        <c:lblOffset val="100"/>
      </c:catAx>
      <c:valAx>
        <c:axId val="189688064"/>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89686528"/>
        <c:crosses val="autoZero"/>
        <c:crossBetween val="between"/>
      </c:valAx>
      <c:spPr>
        <a:solidFill>
          <a:schemeClr val="bg2"/>
        </a:solidFill>
      </c:spPr>
    </c:plotArea>
    <c:plotVisOnly val="1"/>
  </c:chart>
  <c:txPr>
    <a:bodyPr/>
    <a:lstStyle/>
    <a:p>
      <a:pPr>
        <a:defRPr sz="1800"/>
      </a:pPr>
      <a:endParaRPr lang="ru-RU"/>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1" i="0"/>
            </a:pPr>
            <a:r>
              <a:rPr lang="ru-RU" sz="700" b="1" i="0" dirty="0" smtClean="0">
                <a:latin typeface="Century Gothic" pitchFamily="34" charset="0"/>
              </a:rPr>
              <a:t>Раздел «Физическая</a:t>
            </a:r>
            <a:r>
              <a:rPr lang="ru-RU" sz="700" b="1" i="0" baseline="0" dirty="0" smtClean="0">
                <a:latin typeface="Century Gothic" pitchFamily="34" charset="0"/>
              </a:rPr>
              <a:t> культура и спорт» (тыс.рублей)</a:t>
            </a:r>
            <a:endParaRPr lang="ru-RU" sz="700" b="1" i="0" dirty="0">
              <a:latin typeface="Century Gothic" pitchFamily="34" charset="0"/>
            </a:endParaRPr>
          </a:p>
        </c:rich>
      </c:tx>
      <c:layout>
        <c:manualLayout>
          <c:xMode val="edge"/>
          <c:yMode val="edge"/>
          <c:x val="0.11014607425441272"/>
          <c:y val="0"/>
        </c:manualLayout>
      </c:layout>
    </c:title>
    <c:view3D>
      <c:rAngAx val="1"/>
    </c:view3D>
    <c:floor>
      <c:spPr>
        <a:solidFill>
          <a:srgbClr val="EFFFFF"/>
        </a:solidFill>
      </c:spPr>
    </c:floor>
    <c:plotArea>
      <c:layout>
        <c:manualLayout>
          <c:layoutTarget val="inner"/>
          <c:xMode val="edge"/>
          <c:yMode val="edge"/>
          <c:x val="0.16479212519930309"/>
          <c:y val="0.23885705821046341"/>
          <c:w val="0.68863315712806805"/>
          <c:h val="0.56626975309621652"/>
        </c:manualLayout>
      </c:layout>
      <c:bar3DChart>
        <c:barDir val="col"/>
        <c:grouping val="clustered"/>
        <c:ser>
          <c:idx val="0"/>
          <c:order val="0"/>
          <c:tx>
            <c:strRef>
              <c:f>Лист1!$B$1</c:f>
              <c:strCache>
                <c:ptCount val="1"/>
                <c:pt idx="0">
                  <c:v>Ряд 1</c:v>
                </c:pt>
              </c:strCache>
            </c:strRef>
          </c:tx>
          <c:spPr>
            <a:solidFill>
              <a:schemeClr val="accent6">
                <a:lumMod val="50000"/>
              </a:schemeClr>
            </a:solidFill>
            <a:scene3d>
              <a:camera prst="orthographicFront"/>
              <a:lightRig rig="threePt" dir="t"/>
            </a:scene3d>
            <a:sp3d>
              <a:bevelT/>
            </a:sp3d>
          </c:spPr>
          <c:dLbls>
            <c:dLbl>
              <c:idx val="1"/>
              <c:tx>
                <c:rich>
                  <a:bodyPr/>
                  <a:lstStyle/>
                  <a:p>
                    <a:r>
                      <a:rPr lang="en-US" sz="800" smtClean="0"/>
                      <a:t>3</a:t>
                    </a:r>
                    <a:r>
                      <a:rPr lang="ru-RU" smtClean="0"/>
                      <a:t> </a:t>
                    </a:r>
                    <a:r>
                      <a:rPr lang="en-US" smtClean="0"/>
                      <a:t>634,9</a:t>
                    </a:r>
                    <a:endParaRPr lang="en-US"/>
                  </a:p>
                </c:rich>
              </c:tx>
              <c:showVal val="1"/>
            </c:dLbl>
            <c:txPr>
              <a:bodyPr/>
              <a:lstStyle/>
              <a:p>
                <a:pPr>
                  <a:defRPr sz="800">
                    <a:latin typeface="Century Gothic" pitchFamily="34" charset="0"/>
                  </a:defRPr>
                </a:pPr>
                <a:endParaRPr lang="ru-RU"/>
              </a:p>
            </c:txPr>
            <c:showVal val="1"/>
          </c:dLbls>
          <c:cat>
            <c:strRef>
              <c:f>Лист1!$A$2:$A$3</c:f>
              <c:strCache>
                <c:ptCount val="2"/>
                <c:pt idx="0">
                  <c:v>Физическая культура</c:v>
                </c:pt>
                <c:pt idx="1">
                  <c:v>Массовый спорт</c:v>
                </c:pt>
              </c:strCache>
            </c:strRef>
          </c:cat>
          <c:val>
            <c:numRef>
              <c:f>Лист1!$B$2:$B$3</c:f>
              <c:numCache>
                <c:formatCode>General</c:formatCode>
                <c:ptCount val="2"/>
                <c:pt idx="0">
                  <c:v>874.5</c:v>
                </c:pt>
                <c:pt idx="1">
                  <c:v>3634.9</c:v>
                </c:pt>
              </c:numCache>
            </c:numRef>
          </c:val>
        </c:ser>
        <c:shape val="cylinder"/>
        <c:axId val="189716736"/>
        <c:axId val="189722624"/>
        <c:axId val="0"/>
      </c:bar3DChart>
      <c:catAx>
        <c:axId val="189716736"/>
        <c:scaling>
          <c:orientation val="minMax"/>
        </c:scaling>
        <c:axPos val="b"/>
        <c:tickLblPos val="nextTo"/>
        <c:txPr>
          <a:bodyPr/>
          <a:lstStyle/>
          <a:p>
            <a:pPr>
              <a:defRPr sz="700">
                <a:latin typeface="Century Gothic" pitchFamily="34" charset="0"/>
              </a:defRPr>
            </a:pPr>
            <a:endParaRPr lang="ru-RU"/>
          </a:p>
        </c:txPr>
        <c:crossAx val="189722624"/>
        <c:crosses val="autoZero"/>
        <c:auto val="1"/>
        <c:lblAlgn val="ctr"/>
        <c:lblOffset val="100"/>
      </c:catAx>
      <c:valAx>
        <c:axId val="189722624"/>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89716736"/>
        <c:crosses val="autoZero"/>
        <c:crossBetween val="between"/>
      </c:valAx>
    </c:plotArea>
    <c:plotVisOnly val="1"/>
  </c:chart>
  <c:spPr>
    <a:solidFill>
      <a:schemeClr val="bg1"/>
    </a:solidFill>
  </c:spPr>
  <c:txPr>
    <a:bodyPr/>
    <a:lstStyle/>
    <a:p>
      <a:pPr>
        <a:defRPr sz="1800"/>
      </a:pPr>
      <a:endParaRPr lang="ru-RU"/>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a:pPr>
            <a:r>
              <a:rPr lang="ru-RU" sz="700" dirty="0">
                <a:latin typeface="Century Gothic" pitchFamily="34" charset="0"/>
              </a:rPr>
              <a:t>Динамика </a:t>
            </a:r>
            <a:r>
              <a:rPr lang="ru-RU" sz="700" dirty="0" smtClean="0">
                <a:latin typeface="Century Gothic" pitchFamily="34" charset="0"/>
              </a:rPr>
              <a:t>исполнения</a:t>
            </a:r>
            <a:r>
              <a:rPr lang="ru-RU" sz="700" baseline="0" dirty="0" smtClean="0">
                <a:latin typeface="Century Gothic" pitchFamily="34" charset="0"/>
              </a:rPr>
              <a:t> </a:t>
            </a:r>
            <a:r>
              <a:rPr lang="ru-RU" sz="700" dirty="0" smtClean="0">
                <a:latin typeface="Century Gothic" pitchFamily="34" charset="0"/>
              </a:rPr>
              <a:t>расходов</a:t>
            </a:r>
            <a:r>
              <a:rPr lang="ru-RU" sz="700" baseline="0" dirty="0" smtClean="0">
                <a:latin typeface="Century Gothic" pitchFamily="34" charset="0"/>
              </a:rPr>
              <a:t> районного бюджета </a:t>
            </a:r>
            <a:r>
              <a:rPr lang="ru-RU" sz="700" dirty="0" smtClean="0">
                <a:latin typeface="Century Gothic" pitchFamily="34" charset="0"/>
              </a:rPr>
              <a:t>по разделу 0700 «Образование» по годам (млн.рублей)</a:t>
            </a:r>
            <a:endParaRPr lang="ru-RU" sz="700" dirty="0">
              <a:latin typeface="Century Gothic" pitchFamily="34" charset="0"/>
            </a:endParaRPr>
          </a:p>
        </c:rich>
      </c:tx>
      <c:layout>
        <c:manualLayout>
          <c:xMode val="edge"/>
          <c:yMode val="edge"/>
          <c:x val="0.12785896596284618"/>
          <c:y val="4.4626985890456813E-2"/>
        </c:manualLayout>
      </c:layout>
    </c:title>
    <c:plotArea>
      <c:layout>
        <c:manualLayout>
          <c:layoutTarget val="inner"/>
          <c:xMode val="edge"/>
          <c:yMode val="edge"/>
          <c:x val="0.10920570229038973"/>
          <c:y val="0.40335657149205995"/>
          <c:w val="0.81653354305661507"/>
          <c:h val="0.36748139095656257"/>
        </c:manualLayout>
      </c:layout>
      <c:lineChart>
        <c:grouping val="stacked"/>
        <c:ser>
          <c:idx val="0"/>
          <c:order val="0"/>
          <c:tx>
            <c:strRef>
              <c:f>Лист1!$B$1</c:f>
              <c:strCache>
                <c:ptCount val="1"/>
                <c:pt idx="0">
                  <c:v>Динамика исполнения расходов по разделу образования (0700)(млн. рублей)</c:v>
                </c:pt>
              </c:strCache>
            </c:strRef>
          </c:tx>
          <c:spPr>
            <a:ln>
              <a:solidFill>
                <a:schemeClr val="tx2">
                  <a:lumMod val="75000"/>
                </a:schemeClr>
              </a:solidFill>
            </a:ln>
          </c:spPr>
          <c:marker>
            <c:spPr>
              <a:ln>
                <a:solidFill>
                  <a:schemeClr val="tx2">
                    <a:lumMod val="75000"/>
                  </a:schemeClr>
                </a:solidFill>
              </a:ln>
            </c:spPr>
          </c:marker>
          <c:dLbls>
            <c:dLbl>
              <c:idx val="0"/>
              <c:layout>
                <c:manualLayout>
                  <c:x val="-0.10041062688940999"/>
                  <c:y val="7.8982890789912233E-2"/>
                </c:manualLayout>
              </c:layout>
              <c:showVal val="1"/>
            </c:dLbl>
            <c:dLbl>
              <c:idx val="1"/>
              <c:layout>
                <c:manualLayout>
                  <c:x val="-0.10244804670826049"/>
                  <c:y val="-7.9750166648150211E-2"/>
                </c:manualLayout>
              </c:layout>
              <c:showVal val="1"/>
            </c:dLbl>
            <c:dLbl>
              <c:idx val="2"/>
              <c:layout>
                <c:manualLayout>
                  <c:x val="-0.11071174840222472"/>
                  <c:y val="0.10658815687145873"/>
                </c:manualLayout>
              </c:layout>
              <c:showVal val="1"/>
            </c:dLbl>
            <c:dLbl>
              <c:idx val="3"/>
              <c:layout>
                <c:manualLayout>
                  <c:x val="-8.648673539197399E-2"/>
                  <c:y val="-5.674508387956894E-2"/>
                </c:manualLayout>
              </c:layout>
              <c:showVal val="1"/>
            </c:dLbl>
            <c:dLbl>
              <c:idx val="4"/>
              <c:layout>
                <c:manualLayout>
                  <c:x val="-9.6448347844391519E-2"/>
                  <c:y val="9.1251666481502097E-2"/>
                </c:manualLayout>
              </c:layout>
              <c:showVal val="1"/>
            </c:dLbl>
            <c:dLbl>
              <c:idx val="5"/>
              <c:layout>
                <c:manualLayout>
                  <c:x val="-7.4260754652991923E-2"/>
                  <c:y val="-7.6299161204310628E-2"/>
                </c:manualLayout>
              </c:layout>
              <c:showVal val="1"/>
            </c:dLbl>
            <c:txPr>
              <a:bodyPr/>
              <a:lstStyle/>
              <a:p>
                <a:pPr>
                  <a:defRPr sz="1000"/>
                </a:pPr>
                <a:endParaRPr lang="ru-RU"/>
              </a:p>
            </c:txPr>
            <c:showVal val="1"/>
          </c:dLbls>
          <c:cat>
            <c:strRef>
              <c:f>Лист1!$A$2:$A$7</c:f>
              <c:strCache>
                <c:ptCount val="6"/>
                <c:pt idx="0">
                  <c:v>2017г.</c:v>
                </c:pt>
                <c:pt idx="1">
                  <c:v>2018г.</c:v>
                </c:pt>
                <c:pt idx="2">
                  <c:v>2019г.</c:v>
                </c:pt>
                <c:pt idx="3">
                  <c:v>2020г.</c:v>
                </c:pt>
                <c:pt idx="4">
                  <c:v>2021г.</c:v>
                </c:pt>
                <c:pt idx="5">
                  <c:v>2022г.</c:v>
                </c:pt>
              </c:strCache>
            </c:strRef>
          </c:cat>
          <c:val>
            <c:numRef>
              <c:f>Лист1!$B$2:$B$7</c:f>
              <c:numCache>
                <c:formatCode>General</c:formatCode>
                <c:ptCount val="6"/>
                <c:pt idx="0">
                  <c:v>226.9</c:v>
                </c:pt>
                <c:pt idx="1">
                  <c:v>273.2</c:v>
                </c:pt>
                <c:pt idx="2">
                  <c:v>355.6</c:v>
                </c:pt>
                <c:pt idx="3">
                  <c:v>399.6</c:v>
                </c:pt>
                <c:pt idx="4">
                  <c:v>405.8</c:v>
                </c:pt>
                <c:pt idx="5">
                  <c:v>450.2</c:v>
                </c:pt>
              </c:numCache>
            </c:numRef>
          </c:val>
        </c:ser>
        <c:marker val="1"/>
        <c:axId val="189779328"/>
        <c:axId val="189781120"/>
      </c:lineChart>
      <c:catAx>
        <c:axId val="189779328"/>
        <c:scaling>
          <c:orientation val="minMax"/>
        </c:scaling>
        <c:axPos val="b"/>
        <c:tickLblPos val="nextTo"/>
        <c:txPr>
          <a:bodyPr/>
          <a:lstStyle/>
          <a:p>
            <a:pPr>
              <a:defRPr sz="800"/>
            </a:pPr>
            <a:endParaRPr lang="ru-RU"/>
          </a:p>
        </c:txPr>
        <c:crossAx val="189781120"/>
        <c:crosses val="autoZero"/>
        <c:auto val="1"/>
        <c:lblAlgn val="ctr"/>
        <c:lblOffset val="100"/>
      </c:catAx>
      <c:valAx>
        <c:axId val="189781120"/>
        <c:scaling>
          <c:orientation val="minMax"/>
        </c:scaling>
        <c:axPos val="l"/>
        <c:majorGridlines/>
        <c:numFmt formatCode="General" sourceLinked="1"/>
        <c:tickLblPos val="nextTo"/>
        <c:txPr>
          <a:bodyPr/>
          <a:lstStyle/>
          <a:p>
            <a:pPr>
              <a:defRPr sz="900">
                <a:latin typeface="Century Gothic" pitchFamily="34" charset="0"/>
              </a:defRPr>
            </a:pPr>
            <a:endParaRPr lang="ru-RU"/>
          </a:p>
        </c:txPr>
        <c:crossAx val="189779328"/>
        <c:crosses val="autoZero"/>
        <c:crossBetween val="between"/>
      </c:valAx>
    </c:plotArea>
    <c:plotVisOnly val="1"/>
  </c:chart>
  <c:spPr>
    <a:solidFill>
      <a:schemeClr val="bg1"/>
    </a:solidFill>
  </c:spPr>
  <c:txPr>
    <a:bodyPr/>
    <a:lstStyle/>
    <a:p>
      <a:pPr>
        <a:defRPr sz="1800"/>
      </a:pPr>
      <a:endParaRPr lang="ru-RU"/>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a:pPr>
            <a:r>
              <a:rPr lang="ru-RU" sz="700" dirty="0">
                <a:latin typeface="Century Gothic" pitchFamily="34" charset="0"/>
              </a:rPr>
              <a:t>Динамика </a:t>
            </a:r>
            <a:r>
              <a:rPr lang="ru-RU" sz="700" dirty="0" smtClean="0">
                <a:latin typeface="Century Gothic" pitchFamily="34" charset="0"/>
              </a:rPr>
              <a:t>исполнения</a:t>
            </a:r>
            <a:r>
              <a:rPr lang="ru-RU" sz="700" baseline="0" dirty="0" smtClean="0">
                <a:latin typeface="Century Gothic" pitchFamily="34" charset="0"/>
              </a:rPr>
              <a:t> </a:t>
            </a:r>
            <a:r>
              <a:rPr lang="ru-RU" sz="700" dirty="0" smtClean="0">
                <a:latin typeface="Century Gothic" pitchFamily="34" charset="0"/>
              </a:rPr>
              <a:t>расходов</a:t>
            </a:r>
            <a:r>
              <a:rPr lang="ru-RU" sz="700" baseline="0" dirty="0" smtClean="0">
                <a:latin typeface="Century Gothic" pitchFamily="34" charset="0"/>
              </a:rPr>
              <a:t> районного бюджета </a:t>
            </a:r>
            <a:r>
              <a:rPr lang="ru-RU" sz="700" dirty="0" smtClean="0">
                <a:latin typeface="Century Gothic" pitchFamily="34" charset="0"/>
              </a:rPr>
              <a:t>по разделу 1100 «Физическая</a:t>
            </a:r>
            <a:r>
              <a:rPr lang="ru-RU" sz="700" baseline="0" dirty="0" smtClean="0">
                <a:latin typeface="Century Gothic" pitchFamily="34" charset="0"/>
              </a:rPr>
              <a:t> культура и спорт</a:t>
            </a:r>
            <a:r>
              <a:rPr lang="ru-RU" sz="700" dirty="0" smtClean="0">
                <a:latin typeface="Century Gothic" pitchFamily="34" charset="0"/>
              </a:rPr>
              <a:t>»  по годам (тыс.рублей)</a:t>
            </a:r>
            <a:endParaRPr lang="ru-RU" sz="700" dirty="0">
              <a:latin typeface="Century Gothic" pitchFamily="34" charset="0"/>
            </a:endParaRPr>
          </a:p>
        </c:rich>
      </c:tx>
      <c:layout>
        <c:manualLayout>
          <c:xMode val="edge"/>
          <c:yMode val="edge"/>
          <c:x val="0.10891732750415115"/>
          <c:y val="3.580824352849709E-2"/>
        </c:manualLayout>
      </c:layout>
    </c:title>
    <c:plotArea>
      <c:layout>
        <c:manualLayout>
          <c:layoutTarget val="inner"/>
          <c:xMode val="edge"/>
          <c:yMode val="edge"/>
          <c:x val="0.11003582184562076"/>
          <c:y val="0.2631736570332765"/>
          <c:w val="0.81860348850127762"/>
          <c:h val="0.53483187858354508"/>
        </c:manualLayout>
      </c:layout>
      <c:lineChart>
        <c:grouping val="stacked"/>
        <c:ser>
          <c:idx val="0"/>
          <c:order val="0"/>
          <c:tx>
            <c:strRef>
              <c:f>Лист1!$B$1</c:f>
              <c:strCache>
                <c:ptCount val="1"/>
                <c:pt idx="0">
                  <c:v>Динамика исполнения расходов по разделу "Физическая культура и спорт" (1100)(тыс. рублей)</c:v>
                </c:pt>
              </c:strCache>
            </c:strRef>
          </c:tx>
          <c:spPr>
            <a:ln>
              <a:solidFill>
                <a:schemeClr val="accent2">
                  <a:lumMod val="50000"/>
                </a:schemeClr>
              </a:solidFill>
            </a:ln>
          </c:spPr>
          <c:marker>
            <c:spPr>
              <a:solidFill>
                <a:schemeClr val="accent2"/>
              </a:solidFill>
              <a:ln>
                <a:solidFill>
                  <a:schemeClr val="accent2">
                    <a:lumMod val="50000"/>
                  </a:schemeClr>
                </a:solidFill>
              </a:ln>
            </c:spPr>
          </c:marker>
          <c:dLbls>
            <c:dLbl>
              <c:idx val="0"/>
              <c:layout>
                <c:manualLayout>
                  <c:x val="-7.8569701405726194E-2"/>
                  <c:y val="-7.3870495870829181E-2"/>
                </c:manualLayout>
              </c:layout>
              <c:showVal val="1"/>
            </c:dLbl>
            <c:dLbl>
              <c:idx val="1"/>
              <c:layout>
                <c:manualLayout>
                  <c:x val="-9.4257909251913227E-2"/>
                  <c:y val="-6.7991519460800662E-2"/>
                </c:manualLayout>
              </c:layout>
              <c:showVal val="1"/>
            </c:dLbl>
            <c:dLbl>
              <c:idx val="2"/>
              <c:layout>
                <c:manualLayout>
                  <c:x val="-5.5289199892822383E-2"/>
                  <c:y val="-8.0363292967448055E-2"/>
                </c:manualLayout>
              </c:layout>
              <c:showVal val="1"/>
            </c:dLbl>
            <c:dLbl>
              <c:idx val="3"/>
              <c:layout>
                <c:manualLayout>
                  <c:x val="-2.1508639562924411E-2"/>
                  <c:y val="-3.8347591008406475E-3"/>
                </c:manualLayout>
              </c:layout>
              <c:showVal val="1"/>
            </c:dLbl>
            <c:dLbl>
              <c:idx val="4"/>
              <c:layout>
                <c:manualLayout>
                  <c:x val="-9.0715002254651567E-2"/>
                  <c:y val="-5.3371292078657866E-2"/>
                </c:manualLayout>
              </c:layout>
              <c:showVal val="1"/>
            </c:dLbl>
            <c:dLbl>
              <c:idx val="5"/>
              <c:layout>
                <c:manualLayout>
                  <c:x val="0"/>
                  <c:y val="3.8341150500185966E-2"/>
                </c:manualLayout>
              </c:layout>
              <c:showVal val="1"/>
            </c:dLbl>
            <c:txPr>
              <a:bodyPr/>
              <a:lstStyle/>
              <a:p>
                <a:pPr>
                  <a:defRPr sz="1000"/>
                </a:pPr>
                <a:endParaRPr lang="ru-RU"/>
              </a:p>
            </c:txPr>
            <c:showVal val="1"/>
          </c:dLbls>
          <c:cat>
            <c:strRef>
              <c:f>Лист1!$A$2:$A$7</c:f>
              <c:strCache>
                <c:ptCount val="6"/>
                <c:pt idx="0">
                  <c:v>2017г.</c:v>
                </c:pt>
                <c:pt idx="1">
                  <c:v>2018г.</c:v>
                </c:pt>
                <c:pt idx="2">
                  <c:v>2019г.</c:v>
                </c:pt>
                <c:pt idx="3">
                  <c:v>2020г.</c:v>
                </c:pt>
                <c:pt idx="4">
                  <c:v>2021г.</c:v>
                </c:pt>
                <c:pt idx="5">
                  <c:v>2022г.</c:v>
                </c:pt>
              </c:strCache>
            </c:strRef>
          </c:cat>
          <c:val>
            <c:numRef>
              <c:f>Лист1!$B$2:$B$7</c:f>
              <c:numCache>
                <c:formatCode>General</c:formatCode>
                <c:ptCount val="6"/>
                <c:pt idx="0">
                  <c:v>0.8</c:v>
                </c:pt>
                <c:pt idx="1">
                  <c:v>0.9</c:v>
                </c:pt>
                <c:pt idx="2">
                  <c:v>4.8</c:v>
                </c:pt>
                <c:pt idx="3">
                  <c:v>0.9</c:v>
                </c:pt>
                <c:pt idx="4">
                  <c:v>14.6</c:v>
                </c:pt>
                <c:pt idx="5">
                  <c:v>4.5</c:v>
                </c:pt>
              </c:numCache>
            </c:numRef>
          </c:val>
        </c:ser>
        <c:marker val="1"/>
        <c:axId val="191947520"/>
        <c:axId val="191949056"/>
      </c:lineChart>
      <c:catAx>
        <c:axId val="191947520"/>
        <c:scaling>
          <c:orientation val="minMax"/>
        </c:scaling>
        <c:axPos val="b"/>
        <c:tickLblPos val="nextTo"/>
        <c:txPr>
          <a:bodyPr/>
          <a:lstStyle/>
          <a:p>
            <a:pPr>
              <a:defRPr sz="800"/>
            </a:pPr>
            <a:endParaRPr lang="ru-RU"/>
          </a:p>
        </c:txPr>
        <c:crossAx val="191949056"/>
        <c:crosses val="autoZero"/>
        <c:auto val="1"/>
        <c:lblAlgn val="ctr"/>
        <c:lblOffset val="100"/>
      </c:catAx>
      <c:valAx>
        <c:axId val="191949056"/>
        <c:scaling>
          <c:orientation val="minMax"/>
        </c:scaling>
        <c:axPos val="l"/>
        <c:majorGridlines/>
        <c:numFmt formatCode="General" sourceLinked="1"/>
        <c:tickLblPos val="nextTo"/>
        <c:txPr>
          <a:bodyPr/>
          <a:lstStyle/>
          <a:p>
            <a:pPr>
              <a:defRPr sz="900"/>
            </a:pPr>
            <a:endParaRPr lang="ru-RU"/>
          </a:p>
        </c:txPr>
        <c:crossAx val="191947520"/>
        <c:crosses val="autoZero"/>
        <c:crossBetween val="between"/>
      </c:valAx>
      <c:spPr>
        <a:solidFill>
          <a:srgbClr val="FEF4EC"/>
        </a:solidFill>
      </c:spPr>
    </c:plotArea>
    <c:plotVisOnly val="1"/>
  </c:chart>
  <c:spPr>
    <a:solidFill>
      <a:srgbClr val="FEF4EC"/>
    </a:solidFill>
  </c:spPr>
  <c:txPr>
    <a:bodyPr/>
    <a:lstStyle/>
    <a:p>
      <a:pPr>
        <a:defRPr sz="1800"/>
      </a:pPr>
      <a:endParaRPr lang="ru-RU"/>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a:pPr>
            <a:r>
              <a:rPr lang="ru-RU" sz="700" dirty="0">
                <a:latin typeface="Century Gothic" pitchFamily="34" charset="0"/>
              </a:rPr>
              <a:t>Динамика </a:t>
            </a:r>
            <a:r>
              <a:rPr lang="ru-RU" sz="700" dirty="0" smtClean="0">
                <a:latin typeface="Century Gothic" pitchFamily="34" charset="0"/>
              </a:rPr>
              <a:t>исполнения</a:t>
            </a:r>
            <a:r>
              <a:rPr lang="ru-RU" sz="700" baseline="0" dirty="0" smtClean="0">
                <a:latin typeface="Century Gothic" pitchFamily="34" charset="0"/>
              </a:rPr>
              <a:t> </a:t>
            </a:r>
            <a:r>
              <a:rPr lang="ru-RU" sz="700" dirty="0" smtClean="0">
                <a:latin typeface="Century Gothic" pitchFamily="34" charset="0"/>
              </a:rPr>
              <a:t>расходов</a:t>
            </a:r>
            <a:r>
              <a:rPr lang="ru-RU" sz="700" baseline="0" dirty="0" smtClean="0">
                <a:latin typeface="Century Gothic" pitchFamily="34" charset="0"/>
              </a:rPr>
              <a:t> районного бюджета </a:t>
            </a:r>
            <a:r>
              <a:rPr lang="ru-RU" sz="700" dirty="0" smtClean="0">
                <a:latin typeface="Century Gothic" pitchFamily="34" charset="0"/>
              </a:rPr>
              <a:t>по разделу 1000 «Социальная</a:t>
            </a:r>
            <a:r>
              <a:rPr lang="ru-RU" sz="700" baseline="0" dirty="0" smtClean="0">
                <a:latin typeface="Century Gothic" pitchFamily="34" charset="0"/>
              </a:rPr>
              <a:t> политика</a:t>
            </a:r>
            <a:r>
              <a:rPr lang="ru-RU" sz="700" dirty="0" smtClean="0">
                <a:latin typeface="Century Gothic" pitchFamily="34" charset="0"/>
              </a:rPr>
              <a:t>» по годам (млн.рублей)</a:t>
            </a:r>
            <a:endParaRPr lang="ru-RU" sz="700" dirty="0">
              <a:latin typeface="Century Gothic" pitchFamily="34" charset="0"/>
            </a:endParaRPr>
          </a:p>
        </c:rich>
      </c:tx>
      <c:layout>
        <c:manualLayout>
          <c:xMode val="edge"/>
          <c:yMode val="edge"/>
          <c:x val="0.1507037938545549"/>
          <c:y val="6.6049424460084116E-3"/>
        </c:manualLayout>
      </c:layout>
    </c:title>
    <c:plotArea>
      <c:layout>
        <c:manualLayout>
          <c:layoutTarget val="inner"/>
          <c:xMode val="edge"/>
          <c:yMode val="edge"/>
          <c:x val="9.8805159215113667E-2"/>
          <c:y val="0.29312599525978938"/>
          <c:w val="0.81653354305661485"/>
          <c:h val="0.49975812872643777"/>
        </c:manualLayout>
      </c:layout>
      <c:lineChart>
        <c:grouping val="stacked"/>
        <c:ser>
          <c:idx val="0"/>
          <c:order val="0"/>
          <c:tx>
            <c:strRef>
              <c:f>Лист1!$B$1</c:f>
              <c:strCache>
                <c:ptCount val="1"/>
                <c:pt idx="0">
                  <c:v>Динамика исполнения расходов по разделу "Культура,кинематография"(0800)(млн. рублей)</c:v>
                </c:pt>
              </c:strCache>
            </c:strRef>
          </c:tx>
          <c:spPr>
            <a:ln>
              <a:solidFill>
                <a:srgbClr val="00B050"/>
              </a:solidFill>
            </a:ln>
          </c:spPr>
          <c:marker>
            <c:spPr>
              <a:solidFill>
                <a:srgbClr val="92D050"/>
              </a:solidFill>
              <a:ln>
                <a:solidFill>
                  <a:srgbClr val="00B050"/>
                </a:solidFill>
              </a:ln>
            </c:spPr>
          </c:marker>
          <c:dLbls>
            <c:dLbl>
              <c:idx val="0"/>
              <c:layout>
                <c:manualLayout>
                  <c:x val="-0.10041062688940999"/>
                  <c:y val="7.8982890789912233E-2"/>
                </c:manualLayout>
              </c:layout>
              <c:showVal val="1"/>
            </c:dLbl>
            <c:dLbl>
              <c:idx val="1"/>
              <c:layout>
                <c:manualLayout>
                  <c:x val="-0.10244804670826049"/>
                  <c:y val="-7.9750166648150211E-2"/>
                </c:manualLayout>
              </c:layout>
              <c:showVal val="1"/>
            </c:dLbl>
            <c:dLbl>
              <c:idx val="2"/>
              <c:layout>
                <c:manualLayout>
                  <c:x val="-0.11071174840222472"/>
                  <c:y val="0.10658815687145873"/>
                </c:manualLayout>
              </c:layout>
              <c:showVal val="1"/>
            </c:dLbl>
            <c:dLbl>
              <c:idx val="3"/>
              <c:layout>
                <c:manualLayout>
                  <c:x val="-8.648673539197399E-2"/>
                  <c:y val="-5.674508387956894E-2"/>
                </c:manualLayout>
              </c:layout>
              <c:showVal val="1"/>
            </c:dLbl>
            <c:dLbl>
              <c:idx val="4"/>
              <c:layout>
                <c:manualLayout>
                  <c:x val="-9.6448347844391519E-2"/>
                  <c:y val="9.1251666481502097E-2"/>
                </c:manualLayout>
              </c:layout>
              <c:showVal val="1"/>
            </c:dLbl>
            <c:dLbl>
              <c:idx val="5"/>
              <c:layout>
                <c:manualLayout>
                  <c:x val="-7.4260754652991923E-2"/>
                  <c:y val="-7.6299161204310628E-2"/>
                </c:manualLayout>
              </c:layout>
              <c:showVal val="1"/>
            </c:dLbl>
            <c:txPr>
              <a:bodyPr/>
              <a:lstStyle/>
              <a:p>
                <a:pPr>
                  <a:defRPr sz="1000"/>
                </a:pPr>
                <a:endParaRPr lang="ru-RU"/>
              </a:p>
            </c:txPr>
            <c:showVal val="1"/>
          </c:dLbls>
          <c:cat>
            <c:strRef>
              <c:f>Лист1!$A$2:$A$7</c:f>
              <c:strCache>
                <c:ptCount val="6"/>
                <c:pt idx="0">
                  <c:v>2017г.</c:v>
                </c:pt>
                <c:pt idx="1">
                  <c:v>2018г.</c:v>
                </c:pt>
                <c:pt idx="2">
                  <c:v>2019г.</c:v>
                </c:pt>
                <c:pt idx="3">
                  <c:v>2020г.</c:v>
                </c:pt>
                <c:pt idx="4">
                  <c:v>2021г.</c:v>
                </c:pt>
                <c:pt idx="5">
                  <c:v>2022г.</c:v>
                </c:pt>
              </c:strCache>
            </c:strRef>
          </c:cat>
          <c:val>
            <c:numRef>
              <c:f>Лист1!$B$2:$B$7</c:f>
              <c:numCache>
                <c:formatCode>General</c:formatCode>
                <c:ptCount val="6"/>
                <c:pt idx="0">
                  <c:v>6.3</c:v>
                </c:pt>
                <c:pt idx="1">
                  <c:v>9.2000000000000011</c:v>
                </c:pt>
                <c:pt idx="2">
                  <c:v>11.8</c:v>
                </c:pt>
                <c:pt idx="3">
                  <c:v>11.8</c:v>
                </c:pt>
                <c:pt idx="4">
                  <c:v>9.9</c:v>
                </c:pt>
                <c:pt idx="5">
                  <c:v>9.4</c:v>
                </c:pt>
              </c:numCache>
            </c:numRef>
          </c:val>
        </c:ser>
        <c:marker val="1"/>
        <c:axId val="192096896"/>
        <c:axId val="192098688"/>
      </c:lineChart>
      <c:catAx>
        <c:axId val="192096896"/>
        <c:scaling>
          <c:orientation val="minMax"/>
        </c:scaling>
        <c:axPos val="b"/>
        <c:tickLblPos val="nextTo"/>
        <c:txPr>
          <a:bodyPr/>
          <a:lstStyle/>
          <a:p>
            <a:pPr>
              <a:defRPr sz="800"/>
            </a:pPr>
            <a:endParaRPr lang="ru-RU"/>
          </a:p>
        </c:txPr>
        <c:crossAx val="192098688"/>
        <c:crosses val="autoZero"/>
        <c:auto val="1"/>
        <c:lblAlgn val="ctr"/>
        <c:lblOffset val="100"/>
      </c:catAx>
      <c:valAx>
        <c:axId val="192098688"/>
        <c:scaling>
          <c:orientation val="minMax"/>
        </c:scaling>
        <c:axPos val="l"/>
        <c:majorGridlines/>
        <c:numFmt formatCode="General" sourceLinked="1"/>
        <c:tickLblPos val="nextTo"/>
        <c:txPr>
          <a:bodyPr/>
          <a:lstStyle/>
          <a:p>
            <a:pPr>
              <a:defRPr sz="900"/>
            </a:pPr>
            <a:endParaRPr lang="ru-RU"/>
          </a:p>
        </c:txPr>
        <c:crossAx val="192096896"/>
        <c:crosses val="autoZero"/>
        <c:crossBetween val="between"/>
      </c:valAx>
      <c:spPr>
        <a:solidFill>
          <a:schemeClr val="bg1"/>
        </a:solidFill>
      </c:spPr>
    </c:plotArea>
    <c:plotVisOnly val="1"/>
  </c:chart>
  <c:txPr>
    <a:bodyPr/>
    <a:lstStyle/>
    <a:p>
      <a:pPr>
        <a:defRPr sz="1800"/>
      </a:pPr>
      <a:endParaRPr lang="ru-RU"/>
    </a:p>
  </c:txPr>
  <c:externalData r:id="rId1"/>
</c:chartSpace>
</file>

<file path=ppt/charts/chart3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a:pPr>
            <a:r>
              <a:rPr lang="ru-RU" sz="700" dirty="0">
                <a:latin typeface="Century Gothic" pitchFamily="34" charset="0"/>
              </a:rPr>
              <a:t>Динамика </a:t>
            </a:r>
            <a:r>
              <a:rPr lang="ru-RU" sz="700" dirty="0" smtClean="0">
                <a:latin typeface="Century Gothic" pitchFamily="34" charset="0"/>
              </a:rPr>
              <a:t>исполнения</a:t>
            </a:r>
            <a:r>
              <a:rPr lang="ru-RU" sz="700" baseline="0" dirty="0" smtClean="0">
                <a:latin typeface="Century Gothic" pitchFamily="34" charset="0"/>
              </a:rPr>
              <a:t> </a:t>
            </a:r>
            <a:r>
              <a:rPr lang="ru-RU" sz="700" dirty="0" smtClean="0">
                <a:latin typeface="Century Gothic" pitchFamily="34" charset="0"/>
              </a:rPr>
              <a:t>расходов</a:t>
            </a:r>
            <a:r>
              <a:rPr lang="ru-RU" sz="700" baseline="0" dirty="0" smtClean="0">
                <a:latin typeface="Century Gothic" pitchFamily="34" charset="0"/>
              </a:rPr>
              <a:t> районного бюджета </a:t>
            </a:r>
            <a:r>
              <a:rPr lang="ru-RU" sz="700" dirty="0" smtClean="0">
                <a:latin typeface="Century Gothic" pitchFamily="34" charset="0"/>
              </a:rPr>
              <a:t>по разделу 0800 «Культура,</a:t>
            </a:r>
            <a:r>
              <a:rPr lang="ru-RU" sz="700" baseline="0" dirty="0" smtClean="0">
                <a:latin typeface="Century Gothic" pitchFamily="34" charset="0"/>
              </a:rPr>
              <a:t> кинематография</a:t>
            </a:r>
            <a:r>
              <a:rPr lang="ru-RU" sz="700" dirty="0" smtClean="0">
                <a:latin typeface="Century Gothic" pitchFamily="34" charset="0"/>
              </a:rPr>
              <a:t>» по годам (млн.рублей)</a:t>
            </a:r>
            <a:endParaRPr lang="ru-RU" sz="700" dirty="0">
              <a:latin typeface="Century Gothic" pitchFamily="34" charset="0"/>
            </a:endParaRPr>
          </a:p>
        </c:rich>
      </c:tx>
      <c:layout>
        <c:manualLayout>
          <c:xMode val="edge"/>
          <c:yMode val="edge"/>
          <c:x val="0.14001486607308183"/>
          <c:y val="3.7277686738510611E-2"/>
        </c:manualLayout>
      </c:layout>
    </c:title>
    <c:plotArea>
      <c:layout>
        <c:manualLayout>
          <c:layoutTarget val="inner"/>
          <c:xMode val="edge"/>
          <c:yMode val="edge"/>
          <c:x val="9.8805159215113667E-2"/>
          <c:y val="0.29312599525978955"/>
          <c:w val="0.81653354305661441"/>
          <c:h val="0.49975812872643777"/>
        </c:manualLayout>
      </c:layout>
      <c:lineChart>
        <c:grouping val="stacked"/>
        <c:ser>
          <c:idx val="0"/>
          <c:order val="0"/>
          <c:tx>
            <c:strRef>
              <c:f>'Лист1'!$B$1</c:f>
              <c:strCache>
                <c:ptCount val="1"/>
                <c:pt idx="0">
                  <c:v>Динамика исполнения расходов по разделу "Культура,кинематография"(0800)(млн. рублей)</c:v>
                </c:pt>
              </c:strCache>
            </c:strRef>
          </c:tx>
          <c:spPr>
            <a:ln>
              <a:solidFill>
                <a:srgbClr val="C00000"/>
              </a:solidFill>
            </a:ln>
          </c:spPr>
          <c:marker>
            <c:spPr>
              <a:solidFill>
                <a:srgbClr val="FF0000"/>
              </a:solidFill>
              <a:ln>
                <a:solidFill>
                  <a:srgbClr val="C00000"/>
                </a:solidFill>
              </a:ln>
            </c:spPr>
          </c:marker>
          <c:dLbls>
            <c:dLbl>
              <c:idx val="0"/>
              <c:layout>
                <c:manualLayout>
                  <c:x val="-0.10041062688940999"/>
                  <c:y val="7.8982890789912233E-2"/>
                </c:manualLayout>
              </c:layout>
              <c:showVal val="1"/>
            </c:dLbl>
            <c:dLbl>
              <c:idx val="1"/>
              <c:layout>
                <c:manualLayout>
                  <c:x val="-0.10244804670826049"/>
                  <c:y val="-7.9750166648150211E-2"/>
                </c:manualLayout>
              </c:layout>
              <c:showVal val="1"/>
            </c:dLbl>
            <c:dLbl>
              <c:idx val="2"/>
              <c:layout>
                <c:manualLayout>
                  <c:x val="-0.11071174840222472"/>
                  <c:y val="0.10658815687145873"/>
                </c:manualLayout>
              </c:layout>
              <c:showVal val="1"/>
            </c:dLbl>
            <c:dLbl>
              <c:idx val="3"/>
              <c:layout>
                <c:manualLayout>
                  <c:x val="-8.648673539197399E-2"/>
                  <c:y val="-5.674508387956894E-2"/>
                </c:manualLayout>
              </c:layout>
              <c:showVal val="1"/>
            </c:dLbl>
            <c:dLbl>
              <c:idx val="4"/>
              <c:layout>
                <c:manualLayout>
                  <c:x val="-9.6448347844391519E-2"/>
                  <c:y val="9.1251666481502097E-2"/>
                </c:manualLayout>
              </c:layout>
              <c:showVal val="1"/>
            </c:dLbl>
            <c:dLbl>
              <c:idx val="5"/>
              <c:layout>
                <c:manualLayout>
                  <c:x val="-7.4260754652991923E-2"/>
                  <c:y val="-7.6299161204310628E-2"/>
                </c:manualLayout>
              </c:layout>
              <c:showVal val="1"/>
            </c:dLbl>
            <c:txPr>
              <a:bodyPr/>
              <a:lstStyle/>
              <a:p>
                <a:pPr>
                  <a:defRPr sz="1000"/>
                </a:pPr>
                <a:endParaRPr lang="ru-RU"/>
              </a:p>
            </c:txPr>
            <c:showVal val="1"/>
          </c:dLbls>
          <c:cat>
            <c:strRef>
              <c:f>'Лист1'!$A$2:$A$7</c:f>
              <c:strCache>
                <c:ptCount val="6"/>
                <c:pt idx="0">
                  <c:v>2017г.</c:v>
                </c:pt>
                <c:pt idx="1">
                  <c:v>2018г.</c:v>
                </c:pt>
                <c:pt idx="2">
                  <c:v>2019г.</c:v>
                </c:pt>
                <c:pt idx="3">
                  <c:v>2020г.</c:v>
                </c:pt>
                <c:pt idx="4">
                  <c:v>2021г.</c:v>
                </c:pt>
                <c:pt idx="5">
                  <c:v>2022г.</c:v>
                </c:pt>
              </c:strCache>
            </c:strRef>
          </c:cat>
          <c:val>
            <c:numRef>
              <c:f>'Лист1'!$B$2:$B$7</c:f>
              <c:numCache>
                <c:formatCode>General</c:formatCode>
                <c:ptCount val="6"/>
                <c:pt idx="0">
                  <c:v>23.1</c:v>
                </c:pt>
                <c:pt idx="1">
                  <c:v>32.9</c:v>
                </c:pt>
                <c:pt idx="2">
                  <c:v>32.200000000000003</c:v>
                </c:pt>
                <c:pt idx="3">
                  <c:v>44.6</c:v>
                </c:pt>
                <c:pt idx="4">
                  <c:v>44.3</c:v>
                </c:pt>
                <c:pt idx="5">
                  <c:v>49.8</c:v>
                </c:pt>
              </c:numCache>
            </c:numRef>
          </c:val>
        </c:ser>
        <c:marker val="1"/>
        <c:axId val="192118144"/>
        <c:axId val="192148608"/>
      </c:lineChart>
      <c:catAx>
        <c:axId val="192118144"/>
        <c:scaling>
          <c:orientation val="minMax"/>
        </c:scaling>
        <c:axPos val="b"/>
        <c:tickLblPos val="nextTo"/>
        <c:txPr>
          <a:bodyPr/>
          <a:lstStyle/>
          <a:p>
            <a:pPr>
              <a:defRPr sz="900"/>
            </a:pPr>
            <a:endParaRPr lang="ru-RU"/>
          </a:p>
        </c:txPr>
        <c:crossAx val="192148608"/>
        <c:crosses val="autoZero"/>
        <c:auto val="1"/>
        <c:lblAlgn val="ctr"/>
        <c:lblOffset val="100"/>
      </c:catAx>
      <c:valAx>
        <c:axId val="192148608"/>
        <c:scaling>
          <c:orientation val="minMax"/>
        </c:scaling>
        <c:axPos val="l"/>
        <c:majorGridlines/>
        <c:numFmt formatCode="General" sourceLinked="1"/>
        <c:tickLblPos val="nextTo"/>
        <c:txPr>
          <a:bodyPr/>
          <a:lstStyle/>
          <a:p>
            <a:pPr>
              <a:defRPr sz="900"/>
            </a:pPr>
            <a:endParaRPr lang="ru-RU"/>
          </a:p>
        </c:txPr>
        <c:crossAx val="192118144"/>
        <c:crosses val="autoZero"/>
        <c:crossBetween val="between"/>
      </c:valAx>
      <c:spPr>
        <a:solidFill>
          <a:schemeClr val="bg1"/>
        </a:solidFill>
      </c:spPr>
    </c:plotArea>
    <c:plotVisOnly val="1"/>
  </c:chart>
  <c:txPr>
    <a:bodyPr/>
    <a:lstStyle/>
    <a:p>
      <a:pPr>
        <a:defRPr sz="1800"/>
      </a:pPr>
      <a:endParaRPr lang="ru-RU"/>
    </a:p>
  </c:txPr>
  <c:externalData r:id="rId1"/>
</c:chartSpace>
</file>

<file path=ppt/charts/chart37.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900">
                <a:latin typeface="Century Gothic" pitchFamily="34" charset="0"/>
              </a:defRPr>
            </a:pPr>
            <a:r>
              <a:rPr lang="ru-RU" sz="900" dirty="0" smtClean="0">
                <a:latin typeface="Century Gothic" pitchFamily="34" charset="0"/>
              </a:rPr>
              <a:t>Раздел 0100 «Общегосударственные вопросы»  (млн.рублей)</a:t>
            </a:r>
            <a:endParaRPr lang="ru-RU" sz="900" dirty="0">
              <a:latin typeface="Century Gothic" pitchFamily="34" charset="0"/>
            </a:endParaRPr>
          </a:p>
        </c:rich>
      </c:tx>
    </c:title>
    <c:view3D>
      <c:rAngAx val="1"/>
    </c:view3D>
    <c:floor>
      <c:spPr>
        <a:solidFill>
          <a:srgbClr val="EFFFFF"/>
        </a:solidFill>
      </c:spPr>
    </c:floor>
    <c:plotArea>
      <c:layout>
        <c:manualLayout>
          <c:layoutTarget val="inner"/>
          <c:xMode val="edge"/>
          <c:yMode val="edge"/>
          <c:x val="0.17592016962654269"/>
          <c:y val="0.18549640317742791"/>
          <c:w val="0.78871348809943098"/>
          <c:h val="0.40904968892345472"/>
        </c:manualLayout>
      </c:layout>
      <c:bar3DChart>
        <c:barDir val="col"/>
        <c:grouping val="clustered"/>
        <c:ser>
          <c:idx val="0"/>
          <c:order val="0"/>
          <c:tx>
            <c:strRef>
              <c:f>Лист1!$B$1</c:f>
              <c:strCache>
                <c:ptCount val="1"/>
                <c:pt idx="0">
                  <c:v>Ряд 1</c:v>
                </c:pt>
              </c:strCache>
            </c:strRef>
          </c:tx>
          <c:spPr>
            <a:solidFill>
              <a:srgbClr val="92D050"/>
            </a:solidFill>
            <a:scene3d>
              <a:camera prst="orthographicFront"/>
              <a:lightRig rig="threePt" dir="t"/>
            </a:scene3d>
            <a:sp3d/>
          </c:spPr>
          <c:dLbls>
            <c:txPr>
              <a:bodyPr/>
              <a:lstStyle/>
              <a:p>
                <a:pPr>
                  <a:defRPr sz="1000">
                    <a:latin typeface="Century Gothic" pitchFamily="34" charset="0"/>
                  </a:defRPr>
                </a:pPr>
                <a:endParaRPr lang="ru-RU"/>
              </a:p>
            </c:txPr>
            <c:showVal val="1"/>
          </c:dLbls>
          <c:cat>
            <c:strRef>
              <c:f>Лист1!$A$2:$A$7</c:f>
              <c:strCache>
                <c:ptCount val="6"/>
                <c:pt idx="0">
                  <c:v>Высшее должностное лицо  МО</c:v>
                </c:pt>
                <c:pt idx="1">
                  <c:v>Районная Дума</c:v>
                </c:pt>
                <c:pt idx="2">
                  <c:v>Администрация</c:v>
                </c:pt>
                <c:pt idx="3">
                  <c:v>Судебная система</c:v>
                </c:pt>
                <c:pt idx="4">
                  <c:v>Финансовое управление и КСП </c:v>
                </c:pt>
                <c:pt idx="5">
                  <c:v>Другие общегосударственные вопросы</c:v>
                </c:pt>
              </c:strCache>
            </c:strRef>
          </c:cat>
          <c:val>
            <c:numRef>
              <c:f>Лист1!$B$2:$B$7</c:f>
              <c:numCache>
                <c:formatCode>General</c:formatCode>
                <c:ptCount val="6"/>
                <c:pt idx="0">
                  <c:v>2.5</c:v>
                </c:pt>
                <c:pt idx="1">
                  <c:v>0.70000000000000062</c:v>
                </c:pt>
                <c:pt idx="2">
                  <c:v>41.6</c:v>
                </c:pt>
                <c:pt idx="3">
                  <c:v>2.0000000000000011E-2</c:v>
                </c:pt>
                <c:pt idx="4">
                  <c:v>18.600000000000001</c:v>
                </c:pt>
                <c:pt idx="5">
                  <c:v>33.6</c:v>
                </c:pt>
              </c:numCache>
            </c:numRef>
          </c:val>
        </c:ser>
        <c:shape val="cylinder"/>
        <c:axId val="192187392"/>
        <c:axId val="192201472"/>
        <c:axId val="0"/>
      </c:bar3DChart>
      <c:catAx>
        <c:axId val="192187392"/>
        <c:scaling>
          <c:orientation val="minMax"/>
        </c:scaling>
        <c:axPos val="b"/>
        <c:majorTickMark val="none"/>
        <c:tickLblPos val="nextTo"/>
        <c:txPr>
          <a:bodyPr/>
          <a:lstStyle/>
          <a:p>
            <a:pPr>
              <a:defRPr sz="500">
                <a:solidFill>
                  <a:schemeClr val="tx1"/>
                </a:solidFill>
                <a:latin typeface="Century Gothic" pitchFamily="34" charset="0"/>
              </a:defRPr>
            </a:pPr>
            <a:endParaRPr lang="ru-RU"/>
          </a:p>
        </c:txPr>
        <c:crossAx val="192201472"/>
        <c:crosses val="autoZero"/>
        <c:auto val="1"/>
        <c:lblAlgn val="ctr"/>
        <c:lblOffset val="100"/>
      </c:catAx>
      <c:valAx>
        <c:axId val="192201472"/>
        <c:scaling>
          <c:orientation val="minMax"/>
        </c:scaling>
        <c:axPos val="l"/>
        <c:majorGridlines/>
        <c:numFmt formatCode="General" sourceLinked="1"/>
        <c:majorTickMark val="none"/>
        <c:tickLblPos val="nextTo"/>
        <c:txPr>
          <a:bodyPr/>
          <a:lstStyle/>
          <a:p>
            <a:pPr>
              <a:defRPr sz="700">
                <a:latin typeface="Century Gothic" pitchFamily="34" charset="0"/>
              </a:defRPr>
            </a:pPr>
            <a:endParaRPr lang="ru-RU"/>
          </a:p>
        </c:txPr>
        <c:crossAx val="192187392"/>
        <c:crosses val="autoZero"/>
        <c:crossBetween val="between"/>
      </c:valAx>
    </c:plotArea>
    <c:plotVisOnly val="1"/>
  </c:chart>
  <c:txPr>
    <a:bodyPr/>
    <a:lstStyle/>
    <a:p>
      <a:pPr>
        <a:defRPr sz="1800"/>
      </a:pPr>
      <a:endParaRPr lang="ru-RU"/>
    </a:p>
  </c:txPr>
  <c:externalData r:id="rId1"/>
</c:chartSpace>
</file>

<file path=ppt/charts/chart38.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900"/>
            </a:pPr>
            <a:r>
              <a:rPr lang="ru-RU" sz="900" dirty="0" smtClean="0">
                <a:latin typeface="Century Gothic" pitchFamily="34" charset="0"/>
              </a:rPr>
              <a:t>Раздел 0300 «Национальная безопасность и правоохранительная деятельность»  (тыс.рублей)</a:t>
            </a:r>
            <a:endParaRPr lang="ru-RU" sz="900" dirty="0">
              <a:latin typeface="Century Gothic" pitchFamily="34" charset="0"/>
            </a:endParaRPr>
          </a:p>
        </c:rich>
      </c:tx>
      <c:layout>
        <c:manualLayout>
          <c:xMode val="edge"/>
          <c:yMode val="edge"/>
          <c:x val="0.20755508127944874"/>
          <c:y val="3.4992805032245094E-3"/>
        </c:manualLayout>
      </c:layout>
    </c:title>
    <c:view3D>
      <c:rAngAx val="1"/>
    </c:view3D>
    <c:floor>
      <c:spPr>
        <a:solidFill>
          <a:srgbClr val="EFFFFF"/>
        </a:solidFill>
      </c:spPr>
    </c:floor>
    <c:plotArea>
      <c:layout>
        <c:manualLayout>
          <c:layoutTarget val="inner"/>
          <c:xMode val="edge"/>
          <c:yMode val="edge"/>
          <c:x val="0.25653397730357141"/>
          <c:y val="0.15400817288107727"/>
          <c:w val="0.68493269184946659"/>
          <c:h val="0.64359159523585763"/>
        </c:manualLayout>
      </c:layout>
      <c:bar3DChart>
        <c:barDir val="col"/>
        <c:grouping val="clustered"/>
        <c:ser>
          <c:idx val="0"/>
          <c:order val="0"/>
          <c:tx>
            <c:strRef>
              <c:f>Лист1!$B$1</c:f>
              <c:strCache>
                <c:ptCount val="1"/>
                <c:pt idx="0">
                  <c:v>Ряд 1</c:v>
                </c:pt>
              </c:strCache>
            </c:strRef>
          </c:tx>
          <c:spPr>
            <a:solidFill>
              <a:srgbClr val="00B0F0"/>
            </a:solidFill>
            <a:scene3d>
              <a:camera prst="orthographicFront"/>
              <a:lightRig rig="threePt" dir="t"/>
            </a:scene3d>
            <a:sp3d/>
          </c:spPr>
          <c:dLbls>
            <c:dLbl>
              <c:idx val="0"/>
              <c:layout>
                <c:manualLayout>
                  <c:x val="3.0165952325655051E-2"/>
                  <c:y val="-4.0700605915582104E-2"/>
                </c:manualLayout>
              </c:layout>
              <c:tx>
                <c:rich>
                  <a:bodyPr/>
                  <a:lstStyle/>
                  <a:p>
                    <a:r>
                      <a:rPr lang="ru-RU" dirty="0" smtClean="0"/>
                      <a:t> </a:t>
                    </a:r>
                    <a:r>
                      <a:rPr lang="en-US" dirty="0" smtClean="0"/>
                      <a:t>6</a:t>
                    </a:r>
                    <a:r>
                      <a:rPr lang="ru-RU" dirty="0" smtClean="0"/>
                      <a:t> </a:t>
                    </a:r>
                    <a:r>
                      <a:rPr lang="en-US" dirty="0" smtClean="0"/>
                      <a:t>363,1</a:t>
                    </a:r>
                    <a:endParaRPr lang="en-US" dirty="0"/>
                  </a:p>
                </c:rich>
              </c:tx>
              <c:showVal val="1"/>
            </c:dLbl>
            <c:dLbl>
              <c:idx val="1"/>
              <c:layout>
                <c:manualLayout>
                  <c:x val="3.0165952325655051E-2"/>
                  <c:y val="-4.0700605915582104E-2"/>
                </c:manualLayout>
              </c:layout>
              <c:showVal val="1"/>
            </c:dLbl>
            <c:txPr>
              <a:bodyPr/>
              <a:lstStyle/>
              <a:p>
                <a:pPr>
                  <a:defRPr sz="900">
                    <a:latin typeface="Century Gothic" pitchFamily="34" charset="0"/>
                  </a:defRPr>
                </a:pPr>
                <a:endParaRPr lang="ru-RU"/>
              </a:p>
            </c:txPr>
            <c:showVal val="1"/>
          </c:dLbls>
          <c:cat>
            <c:strRef>
              <c:f>Лист1!$A$2:$A$3</c:f>
              <c:strCache>
                <c:ptCount val="2"/>
                <c:pt idx="0">
                  <c:v>Защита населения и территории от ЧС </c:v>
                </c:pt>
                <c:pt idx="1">
                  <c:v>Другие вопросы в области национальной безопасности </c:v>
                </c:pt>
              </c:strCache>
            </c:strRef>
          </c:cat>
          <c:val>
            <c:numRef>
              <c:f>Лист1!$B$2:$B$3</c:f>
              <c:numCache>
                <c:formatCode>General</c:formatCode>
                <c:ptCount val="2"/>
                <c:pt idx="0">
                  <c:v>6363.1</c:v>
                </c:pt>
                <c:pt idx="1">
                  <c:v>17.399999999999999</c:v>
                </c:pt>
              </c:numCache>
            </c:numRef>
          </c:val>
        </c:ser>
        <c:shape val="cylinder"/>
        <c:axId val="192267008"/>
        <c:axId val="192268544"/>
        <c:axId val="0"/>
      </c:bar3DChart>
      <c:catAx>
        <c:axId val="192267008"/>
        <c:scaling>
          <c:orientation val="minMax"/>
        </c:scaling>
        <c:axPos val="b"/>
        <c:tickLblPos val="nextTo"/>
        <c:txPr>
          <a:bodyPr/>
          <a:lstStyle/>
          <a:p>
            <a:pPr>
              <a:defRPr sz="700">
                <a:solidFill>
                  <a:schemeClr val="tx1"/>
                </a:solidFill>
                <a:latin typeface="Century Gothic" pitchFamily="34" charset="0"/>
              </a:defRPr>
            </a:pPr>
            <a:endParaRPr lang="ru-RU"/>
          </a:p>
        </c:txPr>
        <c:crossAx val="192268544"/>
        <c:crosses val="autoZero"/>
        <c:auto val="1"/>
        <c:lblAlgn val="ctr"/>
        <c:lblOffset val="100"/>
      </c:catAx>
      <c:valAx>
        <c:axId val="192268544"/>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92267008"/>
        <c:crosses val="autoZero"/>
        <c:crossBetween val="between"/>
      </c:valAx>
    </c:plotArea>
    <c:plotVisOnly val="1"/>
  </c:chart>
  <c:spPr>
    <a:solidFill>
      <a:schemeClr val="bg1"/>
    </a:solidFill>
  </c:spPr>
  <c:txPr>
    <a:bodyPr/>
    <a:lstStyle/>
    <a:p>
      <a:pPr>
        <a:defRPr sz="1800"/>
      </a:pPr>
      <a:endParaRPr lang="ru-RU"/>
    </a:p>
  </c:txPr>
  <c:externalData r:id="rId1"/>
</c:chartSpace>
</file>

<file path=ppt/charts/chart39.xml><?xml version="1.0" encoding="utf-8"?>
<c:chartSpace xmlns:c="http://schemas.openxmlformats.org/drawingml/2006/chart" xmlns:a="http://schemas.openxmlformats.org/drawingml/2006/main" xmlns:r="http://schemas.openxmlformats.org/officeDocument/2006/relationships">
  <c:date1904 val="1"/>
  <c:lang val="ru-RU"/>
  <c:chart>
    <c:view3D>
      <c:rAngAx val="1"/>
    </c:view3D>
    <c:floor>
      <c:spPr>
        <a:solidFill>
          <a:schemeClr val="bg2"/>
        </a:solidFill>
        <a:ln w="12700">
          <a:solidFill>
            <a:schemeClr val="bg1">
              <a:lumMod val="85000"/>
            </a:schemeClr>
          </a:solidFill>
        </a:ln>
        <a:scene3d>
          <a:camera prst="orthographicFront"/>
          <a:lightRig rig="threePt" dir="t"/>
        </a:scene3d>
        <a:sp3d>
          <a:bevelT/>
          <a:contourClr>
            <a:srgbClr val="000000"/>
          </a:contourClr>
        </a:sp3d>
      </c:spPr>
    </c:floor>
    <c:plotArea>
      <c:layout/>
      <c:bar3DChart>
        <c:barDir val="col"/>
        <c:grouping val="clustered"/>
        <c:ser>
          <c:idx val="0"/>
          <c:order val="0"/>
          <c:tx>
            <c:strRef>
              <c:f>Лист1!$B$1</c:f>
              <c:strCache>
                <c:ptCount val="1"/>
                <c:pt idx="0">
                  <c:v>2021г.</c:v>
                </c:pt>
              </c:strCache>
            </c:strRef>
          </c:tx>
          <c:spPr>
            <a:solidFill>
              <a:srgbClr val="C00000"/>
            </a:solidFill>
          </c:spPr>
          <c:dLbls>
            <c:dLbl>
              <c:idx val="1"/>
              <c:tx>
                <c:rich>
                  <a:bodyPr/>
                  <a:lstStyle/>
                  <a:p>
                    <a:r>
                      <a:rPr lang="en-US" smtClean="0"/>
                      <a:t>15</a:t>
                    </a:r>
                    <a:r>
                      <a:rPr lang="ru-RU" smtClean="0"/>
                      <a:t>,0</a:t>
                    </a:r>
                    <a:endParaRPr lang="en-US"/>
                  </a:p>
                </c:rich>
              </c:tx>
              <c:showVal val="1"/>
            </c:dLbl>
            <c:txPr>
              <a:bodyPr/>
              <a:lstStyle/>
              <a:p>
                <a:pPr>
                  <a:defRPr sz="900">
                    <a:latin typeface="Century Gothic" pitchFamily="34" charset="0"/>
                  </a:defRPr>
                </a:pPr>
                <a:endParaRPr lang="ru-RU"/>
              </a:p>
            </c:txPr>
            <c:showVal val="1"/>
          </c:dLbls>
          <c:cat>
            <c:strRef>
              <c:f>Лист1!$A$2:$A$3</c:f>
              <c:strCache>
                <c:ptCount val="2"/>
                <c:pt idx="0">
                  <c:v>Сельское хозйство и рыболовство</c:v>
                </c:pt>
                <c:pt idx="1">
                  <c:v>Другие вопросы в области национальной экономики</c:v>
                </c:pt>
              </c:strCache>
            </c:strRef>
          </c:cat>
          <c:val>
            <c:numRef>
              <c:f>Лист1!$B$2:$B$3</c:f>
              <c:numCache>
                <c:formatCode>General</c:formatCode>
                <c:ptCount val="2"/>
                <c:pt idx="0">
                  <c:v>0</c:v>
                </c:pt>
                <c:pt idx="1">
                  <c:v>15</c:v>
                </c:pt>
              </c:numCache>
            </c:numRef>
          </c:val>
        </c:ser>
        <c:ser>
          <c:idx val="1"/>
          <c:order val="1"/>
          <c:tx>
            <c:strRef>
              <c:f>Лист1!$C$1</c:f>
              <c:strCache>
                <c:ptCount val="1"/>
                <c:pt idx="0">
                  <c:v>2022г.</c:v>
                </c:pt>
              </c:strCache>
            </c:strRef>
          </c:tx>
          <c:spPr>
            <a:scene3d>
              <a:camera prst="orthographicFront"/>
              <a:lightRig rig="threePt" dir="t"/>
            </a:scene3d>
            <a:sp3d>
              <a:bevelT/>
            </a:sp3d>
          </c:spPr>
          <c:dPt>
            <c:idx val="0"/>
            <c:spPr>
              <a:scene3d>
                <a:camera prst="orthographicFront"/>
                <a:lightRig rig="threePt" dir="t"/>
              </a:scene3d>
              <a:sp3d/>
            </c:spPr>
          </c:dPt>
          <c:dPt>
            <c:idx val="1"/>
            <c:spPr>
              <a:scene3d>
                <a:camera prst="orthographicFront"/>
                <a:lightRig rig="threePt" dir="t"/>
              </a:scene3d>
              <a:sp3d/>
            </c:spPr>
          </c:dPt>
          <c:dLbls>
            <c:dLbl>
              <c:idx val="0"/>
              <c:layout>
                <c:manualLayout>
                  <c:x val="-6.1786980095893909E-2"/>
                  <c:y val="-1.4894741425126938E-2"/>
                </c:manualLayout>
              </c:layout>
              <c:tx>
                <c:rich>
                  <a:bodyPr/>
                  <a:lstStyle/>
                  <a:p>
                    <a:r>
                      <a:rPr lang="en-US" smtClean="0"/>
                      <a:t>120</a:t>
                    </a:r>
                    <a:r>
                      <a:rPr lang="ru-RU" smtClean="0"/>
                      <a:t>,0</a:t>
                    </a:r>
                    <a:endParaRPr lang="en-US"/>
                  </a:p>
                </c:rich>
              </c:tx>
              <c:showVal val="1"/>
            </c:dLbl>
            <c:dLbl>
              <c:idx val="1"/>
              <c:layout>
                <c:manualLayout>
                  <c:x val="2.7435223246799877E-2"/>
                  <c:y val="-2.1896249706900652E-2"/>
                </c:manualLayout>
              </c:layout>
              <c:tx>
                <c:rich>
                  <a:bodyPr/>
                  <a:lstStyle/>
                  <a:p>
                    <a:r>
                      <a:rPr lang="en-US" smtClean="0"/>
                      <a:t>30</a:t>
                    </a:r>
                    <a:r>
                      <a:rPr lang="ru-RU" smtClean="0"/>
                      <a:t>,0</a:t>
                    </a:r>
                    <a:endParaRPr lang="en-US"/>
                  </a:p>
                </c:rich>
              </c:tx>
              <c:showVal val="1"/>
            </c:dLbl>
            <c:txPr>
              <a:bodyPr/>
              <a:lstStyle/>
              <a:p>
                <a:pPr>
                  <a:defRPr sz="900">
                    <a:latin typeface="Century Gothic" pitchFamily="34" charset="0"/>
                  </a:defRPr>
                </a:pPr>
                <a:endParaRPr lang="ru-RU"/>
              </a:p>
            </c:txPr>
            <c:showVal val="1"/>
          </c:dLbls>
          <c:cat>
            <c:strRef>
              <c:f>Лист1!$A$2:$A$3</c:f>
              <c:strCache>
                <c:ptCount val="2"/>
                <c:pt idx="0">
                  <c:v>Сельское хозйство и рыболовство</c:v>
                </c:pt>
                <c:pt idx="1">
                  <c:v>Другие вопросы в области национальной экономики</c:v>
                </c:pt>
              </c:strCache>
            </c:strRef>
          </c:cat>
          <c:val>
            <c:numRef>
              <c:f>Лист1!$C$2:$C$3</c:f>
              <c:numCache>
                <c:formatCode>General</c:formatCode>
                <c:ptCount val="2"/>
                <c:pt idx="0">
                  <c:v>120</c:v>
                </c:pt>
                <c:pt idx="1">
                  <c:v>30</c:v>
                </c:pt>
              </c:numCache>
            </c:numRef>
          </c:val>
        </c:ser>
        <c:shape val="cylinder"/>
        <c:axId val="192422656"/>
        <c:axId val="192424192"/>
        <c:axId val="0"/>
      </c:bar3DChart>
      <c:catAx>
        <c:axId val="192422656"/>
        <c:scaling>
          <c:orientation val="minMax"/>
        </c:scaling>
        <c:axPos val="b"/>
        <c:tickLblPos val="nextTo"/>
        <c:txPr>
          <a:bodyPr/>
          <a:lstStyle/>
          <a:p>
            <a:pPr>
              <a:defRPr sz="800">
                <a:latin typeface="Century Gothic" pitchFamily="34" charset="0"/>
              </a:defRPr>
            </a:pPr>
            <a:endParaRPr lang="ru-RU"/>
          </a:p>
        </c:txPr>
        <c:crossAx val="192424192"/>
        <c:crosses val="autoZero"/>
        <c:auto val="1"/>
        <c:lblAlgn val="ctr"/>
        <c:lblOffset val="100"/>
      </c:catAx>
      <c:valAx>
        <c:axId val="192424192"/>
        <c:scaling>
          <c:orientation val="minMax"/>
        </c:scaling>
        <c:axPos val="l"/>
        <c:majorGridlines/>
        <c:numFmt formatCode="General" sourceLinked="1"/>
        <c:tickLblPos val="nextTo"/>
        <c:txPr>
          <a:bodyPr/>
          <a:lstStyle/>
          <a:p>
            <a:pPr>
              <a:defRPr sz="900">
                <a:latin typeface="Century Gothic" pitchFamily="34" charset="0"/>
              </a:defRPr>
            </a:pPr>
            <a:endParaRPr lang="ru-RU"/>
          </a:p>
        </c:txPr>
        <c:crossAx val="192422656"/>
        <c:crosses val="autoZero"/>
        <c:crossBetween val="between"/>
      </c:valAx>
    </c:plotArea>
    <c:legend>
      <c:legendPos val="r"/>
      <c:layout>
        <c:manualLayout>
          <c:xMode val="edge"/>
          <c:yMode val="edge"/>
          <c:x val="0.74442218838429719"/>
          <c:y val="0.21087697640952072"/>
          <c:w val="0.16205575923662802"/>
          <c:h val="0.45416729884185508"/>
        </c:manualLayout>
      </c:layout>
      <c:txPr>
        <a:bodyPr/>
        <a:lstStyle/>
        <a:p>
          <a:pPr>
            <a:defRPr sz="900">
              <a:latin typeface="Century Gothic" pitchFamily="34" charset="0"/>
            </a:defRPr>
          </a:pPr>
          <a:endParaRPr lang="ru-RU"/>
        </a:p>
      </c:txPr>
    </c:legend>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1" i="0"/>
            </a:pPr>
            <a:r>
              <a:rPr lang="ru-RU" sz="700" b="1" i="0" baseline="0" dirty="0" smtClean="0">
                <a:latin typeface="Century Gothic" pitchFamily="34" charset="0"/>
              </a:rPr>
              <a:t> Прибыль </a:t>
            </a:r>
            <a:r>
              <a:rPr lang="ru-RU" sz="700" b="1" i="0" dirty="0" smtClean="0">
                <a:latin typeface="Century Gothic" pitchFamily="34" charset="0"/>
              </a:rPr>
              <a:t>по годам (млн. рублей)</a:t>
            </a:r>
            <a:endParaRPr lang="ru-RU" sz="700" b="1" i="0" dirty="0">
              <a:latin typeface="Century Gothic" pitchFamily="34" charset="0"/>
            </a:endParaRPr>
          </a:p>
        </c:rich>
      </c:tx>
      <c:layout>
        <c:manualLayout>
          <c:xMode val="edge"/>
          <c:yMode val="edge"/>
          <c:x val="0.11014607425441272"/>
          <c:y val="0"/>
        </c:manualLayout>
      </c:layout>
    </c:title>
    <c:view3D>
      <c:rAngAx val="1"/>
    </c:view3D>
    <c:floor>
      <c:spPr>
        <a:solidFill>
          <a:srgbClr val="EFFFFF"/>
        </a:solidFill>
      </c:spPr>
    </c:floor>
    <c:plotArea>
      <c:layout>
        <c:manualLayout>
          <c:layoutTarget val="inner"/>
          <c:xMode val="edge"/>
          <c:yMode val="edge"/>
          <c:x val="0.16479212519930322"/>
          <c:y val="0.13807460546711739"/>
          <c:w val="0.68863315712806805"/>
          <c:h val="0.66705220583956293"/>
        </c:manualLayout>
      </c:layout>
      <c:bar3DChart>
        <c:barDir val="col"/>
        <c:grouping val="clustered"/>
        <c:ser>
          <c:idx val="0"/>
          <c:order val="0"/>
          <c:tx>
            <c:strRef>
              <c:f>Лист1!$B$1</c:f>
              <c:strCache>
                <c:ptCount val="1"/>
                <c:pt idx="0">
                  <c:v>Ряд 1</c:v>
                </c:pt>
              </c:strCache>
            </c:strRef>
          </c:tx>
          <c:spPr>
            <a:solidFill>
              <a:srgbClr val="92D050"/>
            </a:solidFill>
            <a:scene3d>
              <a:camera prst="orthographicFront"/>
              <a:lightRig rig="threePt" dir="t"/>
            </a:scene3d>
            <a:sp3d/>
          </c:spPr>
          <c:dLbls>
            <c:dLbl>
              <c:idx val="1"/>
              <c:tx>
                <c:rich>
                  <a:bodyPr/>
                  <a:lstStyle/>
                  <a:p>
                    <a:r>
                      <a:rPr lang="ru-RU" sz="800" dirty="0" smtClean="0"/>
                      <a:t>125,9</a:t>
                    </a:r>
                    <a:endParaRPr lang="en-US" dirty="0"/>
                  </a:p>
                </c:rich>
              </c:tx>
              <c:showVal val="1"/>
            </c:dLbl>
            <c:txPr>
              <a:bodyPr/>
              <a:lstStyle/>
              <a:p>
                <a:pPr>
                  <a:defRPr sz="800">
                    <a:latin typeface="Century Gothic" pitchFamily="34" charset="0"/>
                  </a:defRPr>
                </a:pPr>
                <a:endParaRPr lang="ru-RU"/>
              </a:p>
            </c:txPr>
            <c:showVal val="1"/>
          </c:dLbls>
          <c:cat>
            <c:strRef>
              <c:f>Лист1!$A$2:$A$4</c:f>
              <c:strCache>
                <c:ptCount val="3"/>
                <c:pt idx="0">
                  <c:v>2020 год</c:v>
                </c:pt>
                <c:pt idx="1">
                  <c:v>2021 год</c:v>
                </c:pt>
                <c:pt idx="2">
                  <c:v>2022 год</c:v>
                </c:pt>
              </c:strCache>
            </c:strRef>
          </c:cat>
          <c:val>
            <c:numRef>
              <c:f>Лист1!$B$2:$B$4</c:f>
              <c:numCache>
                <c:formatCode>General</c:formatCode>
                <c:ptCount val="3"/>
                <c:pt idx="0">
                  <c:v>94.4</c:v>
                </c:pt>
                <c:pt idx="1">
                  <c:v>125.9</c:v>
                </c:pt>
                <c:pt idx="2">
                  <c:v>99.7</c:v>
                </c:pt>
              </c:numCache>
            </c:numRef>
          </c:val>
        </c:ser>
        <c:shape val="cylinder"/>
        <c:axId val="181559680"/>
        <c:axId val="181561216"/>
        <c:axId val="0"/>
      </c:bar3DChart>
      <c:catAx>
        <c:axId val="181559680"/>
        <c:scaling>
          <c:orientation val="minMax"/>
        </c:scaling>
        <c:axPos val="b"/>
        <c:tickLblPos val="nextTo"/>
        <c:txPr>
          <a:bodyPr/>
          <a:lstStyle/>
          <a:p>
            <a:pPr>
              <a:defRPr sz="700">
                <a:latin typeface="Century Gothic" pitchFamily="34" charset="0"/>
              </a:defRPr>
            </a:pPr>
            <a:endParaRPr lang="ru-RU"/>
          </a:p>
        </c:txPr>
        <c:crossAx val="181561216"/>
        <c:crosses val="autoZero"/>
        <c:auto val="1"/>
        <c:lblAlgn val="ctr"/>
        <c:lblOffset val="100"/>
      </c:catAx>
      <c:valAx>
        <c:axId val="181561216"/>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81559680"/>
        <c:crosses val="autoZero"/>
        <c:crossBetween val="between"/>
      </c:valAx>
    </c:plotArea>
    <c:plotVisOnly val="1"/>
  </c:chart>
  <c:spPr>
    <a:solidFill>
      <a:schemeClr val="bg1"/>
    </a:solidFill>
  </c:spPr>
  <c:txPr>
    <a:bodyPr/>
    <a:lstStyle/>
    <a:p>
      <a:pPr>
        <a:defRPr sz="1800"/>
      </a:pPr>
      <a:endParaRPr lang="ru-RU"/>
    </a:p>
  </c:txPr>
  <c:externalData r:id="rId1"/>
</c:chartSpace>
</file>

<file path=ppt/charts/chart40.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050">
                <a:latin typeface="Century Gothic" pitchFamily="34" charset="0"/>
              </a:defRPr>
            </a:pPr>
            <a:r>
              <a:rPr lang="ru-RU" dirty="0"/>
              <a:t>Информация об исполнении муниципальных программ за 2022 </a:t>
            </a:r>
            <a:r>
              <a:rPr lang="ru-RU" dirty="0" smtClean="0"/>
              <a:t>год (тыс.рублей)</a:t>
            </a:r>
            <a:endParaRPr lang="ru-RU" dirty="0"/>
          </a:p>
        </c:rich>
      </c:tx>
      <c:layout>
        <c:manualLayout>
          <c:xMode val="edge"/>
          <c:yMode val="edge"/>
          <c:x val="0.11795540159620507"/>
          <c:y val="0"/>
        </c:manualLayout>
      </c:layout>
    </c:title>
    <c:plotArea>
      <c:layout>
        <c:manualLayout>
          <c:layoutTarget val="inner"/>
          <c:xMode val="edge"/>
          <c:yMode val="edge"/>
          <c:x val="0.13925326126554413"/>
          <c:y val="0.25643127281390271"/>
          <c:w val="0.53192167924494171"/>
          <c:h val="0.47160066407283702"/>
        </c:manualLayout>
      </c:layout>
      <c:pieChart>
        <c:varyColors val="1"/>
        <c:ser>
          <c:idx val="0"/>
          <c:order val="0"/>
          <c:tx>
            <c:strRef>
              <c:f>Лист1!$B$1</c:f>
              <c:strCache>
                <c:ptCount val="1"/>
                <c:pt idx="0">
                  <c:v>Информация об исполнении муниципальных программ за 2022 год</c:v>
                </c:pt>
              </c:strCache>
            </c:strRef>
          </c:tx>
          <c:spPr>
            <a:scene3d>
              <a:camera prst="orthographicFront"/>
              <a:lightRig rig="threePt" dir="t"/>
            </a:scene3d>
            <a:sp3d>
              <a:bevelT/>
            </a:sp3d>
          </c:spPr>
          <c:explosion val="13"/>
          <c:dPt>
            <c:idx val="1"/>
            <c:explosion val="5"/>
            <c:spPr>
              <a:solidFill>
                <a:srgbClr val="FF0000"/>
              </a:solidFill>
              <a:scene3d>
                <a:camera prst="orthographicFront"/>
                <a:lightRig rig="threePt" dir="t"/>
              </a:scene3d>
              <a:sp3d>
                <a:bevelT/>
              </a:sp3d>
            </c:spPr>
          </c:dPt>
          <c:dPt>
            <c:idx val="2"/>
            <c:explosion val="2"/>
            <c:spPr>
              <a:solidFill>
                <a:srgbClr val="00B050"/>
              </a:solidFill>
              <a:scene3d>
                <a:camera prst="orthographicFront"/>
                <a:lightRig rig="threePt" dir="t"/>
              </a:scene3d>
              <a:sp3d>
                <a:bevelT/>
              </a:sp3d>
            </c:spPr>
          </c:dPt>
          <c:dPt>
            <c:idx val="4"/>
            <c:explosion val="0"/>
          </c:dPt>
          <c:dPt>
            <c:idx val="5"/>
            <c:spPr>
              <a:solidFill>
                <a:srgbClr val="FFFF00"/>
              </a:solidFill>
              <a:scene3d>
                <a:camera prst="orthographicFront"/>
                <a:lightRig rig="threePt" dir="t"/>
              </a:scene3d>
              <a:sp3d>
                <a:bevelT/>
              </a:sp3d>
            </c:spPr>
          </c:dPt>
          <c:dPt>
            <c:idx val="8"/>
            <c:spPr>
              <a:solidFill>
                <a:schemeClr val="accent5">
                  <a:lumMod val="50000"/>
                </a:schemeClr>
              </a:solidFill>
              <a:scene3d>
                <a:camera prst="orthographicFront"/>
                <a:lightRig rig="threePt" dir="t"/>
              </a:scene3d>
              <a:sp3d>
                <a:bevelT/>
              </a:sp3d>
            </c:spPr>
          </c:dPt>
          <c:dPt>
            <c:idx val="10"/>
            <c:spPr>
              <a:solidFill>
                <a:schemeClr val="accent1">
                  <a:lumMod val="50000"/>
                </a:schemeClr>
              </a:solidFill>
              <a:scene3d>
                <a:camera prst="orthographicFront"/>
                <a:lightRig rig="threePt" dir="t"/>
              </a:scene3d>
              <a:sp3d>
                <a:bevelT/>
              </a:sp3d>
            </c:spPr>
          </c:dPt>
          <c:dLbls>
            <c:dLbl>
              <c:idx val="0"/>
              <c:layout>
                <c:manualLayout>
                  <c:x val="0.19892597527923253"/>
                  <c:y val="-5.5220811662392455E-2"/>
                </c:manualLayout>
              </c:layout>
              <c:showVal val="1"/>
            </c:dLbl>
            <c:dLbl>
              <c:idx val="1"/>
              <c:layout>
                <c:manualLayout>
                  <c:x val="-1.8860630472583229E-2"/>
                  <c:y val="0.14610036019389674"/>
                </c:manualLayout>
              </c:layout>
              <c:showVal val="1"/>
            </c:dLbl>
            <c:dLbl>
              <c:idx val="2"/>
              <c:layout>
                <c:manualLayout>
                  <c:x val="3.1717244595561751E-2"/>
                  <c:y val="0.16083995053181224"/>
                </c:manualLayout>
              </c:layout>
              <c:tx>
                <c:rich>
                  <a:bodyPr/>
                  <a:lstStyle/>
                  <a:p>
                    <a:r>
                      <a:rPr lang="en-US" dirty="0" smtClean="0"/>
                      <a:t>55548</a:t>
                    </a:r>
                    <a:r>
                      <a:rPr lang="ru-RU" dirty="0" smtClean="0"/>
                      <a:t>,0</a:t>
                    </a:r>
                    <a:endParaRPr lang="en-US" dirty="0"/>
                  </a:p>
                </c:rich>
              </c:tx>
              <c:showVal val="1"/>
            </c:dLbl>
            <c:dLbl>
              <c:idx val="3"/>
              <c:layout>
                <c:manualLayout>
                  <c:x val="-3.7378114318047349E-2"/>
                  <c:y val="0.15452815184277896"/>
                </c:manualLayout>
              </c:layout>
              <c:showVal val="1"/>
            </c:dLbl>
            <c:dLbl>
              <c:idx val="4"/>
              <c:layout>
                <c:manualLayout>
                  <c:x val="-8.1580567275470708E-2"/>
                  <c:y val="7.9556949812594133E-2"/>
                </c:manualLayout>
              </c:layout>
              <c:showVal val="1"/>
            </c:dLbl>
            <c:dLbl>
              <c:idx val="5"/>
              <c:layout>
                <c:manualLayout>
                  <c:x val="-8.7061385944197545E-2"/>
                  <c:y val="3.6977616522141078E-2"/>
                </c:manualLayout>
              </c:layout>
              <c:showVal val="1"/>
            </c:dLbl>
            <c:dLbl>
              <c:idx val="6"/>
              <c:layout>
                <c:manualLayout>
                  <c:x val="-5.2701831579436934E-2"/>
                  <c:y val="-1.0890968254989211E-2"/>
                </c:manualLayout>
              </c:layout>
              <c:showVal val="1"/>
            </c:dLbl>
            <c:dLbl>
              <c:idx val="7"/>
              <c:layout>
                <c:manualLayout>
                  <c:x val="-4.9336572422185934E-2"/>
                  <c:y val="-0.10729635424242721"/>
                </c:manualLayout>
              </c:layout>
              <c:showVal val="1"/>
            </c:dLbl>
            <c:dLbl>
              <c:idx val="8"/>
              <c:layout>
                <c:manualLayout>
                  <c:x val="-1.4747069447064101E-2"/>
                  <c:y val="-0.20940914926978341"/>
                </c:manualLayout>
              </c:layout>
              <c:showVal val="1"/>
            </c:dLbl>
            <c:dLbl>
              <c:idx val="9"/>
              <c:layout>
                <c:manualLayout>
                  <c:x val="-6.5534223587560059E-2"/>
                  <c:y val="-0.13605260927479987"/>
                </c:manualLayout>
              </c:layout>
              <c:tx>
                <c:rich>
                  <a:bodyPr/>
                  <a:lstStyle/>
                  <a:p>
                    <a:r>
                      <a:rPr lang="en-US" dirty="0" smtClean="0"/>
                      <a:t>143781</a:t>
                    </a:r>
                    <a:r>
                      <a:rPr lang="ru-RU" dirty="0" smtClean="0"/>
                      <a:t>,0</a:t>
                    </a:r>
                    <a:endParaRPr lang="en-US" dirty="0"/>
                  </a:p>
                </c:rich>
              </c:tx>
              <c:showVal val="1"/>
            </c:dLbl>
            <c:dLbl>
              <c:idx val="10"/>
              <c:layout>
                <c:manualLayout>
                  <c:x val="-0.10528449035378502"/>
                  <c:y val="-0.13300989217572426"/>
                </c:manualLayout>
              </c:layout>
              <c:showVal val="1"/>
            </c:dLbl>
            <c:dLbl>
              <c:idx val="11"/>
              <c:layout>
                <c:manualLayout>
                  <c:x val="7.4182729696700422E-2"/>
                  <c:y val="-9.7153294536574994E-2"/>
                </c:manualLayout>
              </c:layout>
              <c:showVal val="1"/>
            </c:dLbl>
            <c:txPr>
              <a:bodyPr/>
              <a:lstStyle/>
              <a:p>
                <a:pPr>
                  <a:defRPr sz="1000">
                    <a:latin typeface="Century Gothic" pitchFamily="34" charset="0"/>
                  </a:defRPr>
                </a:pPr>
                <a:endParaRPr lang="ru-RU"/>
              </a:p>
            </c:txPr>
            <c:showVal val="1"/>
            <c:showLeaderLines val="1"/>
          </c:dLbls>
          <c:cat>
            <c:strRef>
              <c:f>Лист1!$A$2:$A$13</c:f>
              <c:strCache>
                <c:ptCount val="12"/>
                <c:pt idx="0">
                  <c:v>Другие программы</c:v>
                </c:pt>
                <c:pt idx="1">
                  <c:v>Развитие образования</c:v>
                </c:pt>
                <c:pt idx="2">
                  <c:v>Развитие культуры и искусства</c:v>
                </c:pt>
                <c:pt idx="3">
                  <c:v>Молодежь</c:v>
                </c:pt>
                <c:pt idx="4">
                  <c:v>Устойчивое развитие сельских территорий</c:v>
                </c:pt>
                <c:pt idx="5">
                  <c:v>Улучшение условий и охраны труда</c:v>
                </c:pt>
                <c:pt idx="6">
                  <c:v>Защита окружающей среды</c:v>
                </c:pt>
                <c:pt idx="7">
                  <c:v>Энергосбережение и повышение энергетической эффективности</c:v>
                </c:pt>
                <c:pt idx="8">
                  <c:v>Развитьие физической культуры и спорта</c:v>
                </c:pt>
                <c:pt idx="9">
                  <c:v>Управление муниципальными финансами</c:v>
                </c:pt>
                <c:pt idx="10">
                  <c:v>Управление муниципальным имуществом</c:v>
                </c:pt>
                <c:pt idx="11">
                  <c:v>Аппаратно-программный комплекс</c:v>
                </c:pt>
              </c:strCache>
            </c:strRef>
          </c:cat>
          <c:val>
            <c:numRef>
              <c:f>Лист1!$B$2:$B$13</c:f>
              <c:numCache>
                <c:formatCode>General</c:formatCode>
                <c:ptCount val="12"/>
                <c:pt idx="0">
                  <c:v>424.1</c:v>
                </c:pt>
                <c:pt idx="1">
                  <c:v>402816.6</c:v>
                </c:pt>
                <c:pt idx="2">
                  <c:v>55548</c:v>
                </c:pt>
                <c:pt idx="3">
                  <c:v>506.8</c:v>
                </c:pt>
                <c:pt idx="4">
                  <c:v>42438.1</c:v>
                </c:pt>
                <c:pt idx="5">
                  <c:v>1377.4</c:v>
                </c:pt>
                <c:pt idx="6">
                  <c:v>2136.6</c:v>
                </c:pt>
                <c:pt idx="7">
                  <c:v>5161.2</c:v>
                </c:pt>
                <c:pt idx="8">
                  <c:v>4409.4000000000005</c:v>
                </c:pt>
                <c:pt idx="9">
                  <c:v>143781</c:v>
                </c:pt>
                <c:pt idx="10">
                  <c:v>6228.8</c:v>
                </c:pt>
                <c:pt idx="11">
                  <c:v>6503.6</c:v>
                </c:pt>
              </c:numCache>
            </c:numRef>
          </c:val>
        </c:ser>
        <c:firstSliceAng val="0"/>
      </c:pieChart>
    </c:plotArea>
    <c:legend>
      <c:legendPos val="r"/>
      <c:layout>
        <c:manualLayout>
          <c:xMode val="edge"/>
          <c:yMode val="edge"/>
          <c:x val="0.70851106982944956"/>
          <c:y val="6.63133555335957E-2"/>
          <c:w val="0.27563458711305988"/>
          <c:h val="0.92396093416520952"/>
        </c:manualLayout>
      </c:layout>
      <c:txPr>
        <a:bodyPr/>
        <a:lstStyle/>
        <a:p>
          <a:pPr>
            <a:defRPr sz="800">
              <a:latin typeface="Century Gothic" pitchFamily="34" charset="0"/>
            </a:defRPr>
          </a:pPr>
          <a:endParaRPr lang="ru-RU"/>
        </a:p>
      </c:txPr>
    </c:legend>
    <c:plotVisOnly val="1"/>
  </c:chart>
  <c:spPr>
    <a:solidFill>
      <a:schemeClr val="bg1"/>
    </a:solidFill>
  </c:spPr>
  <c:txPr>
    <a:bodyPr/>
    <a:lstStyle/>
    <a:p>
      <a:pPr>
        <a:defRPr sz="1800"/>
      </a:pPr>
      <a:endParaRPr lang="ru-RU"/>
    </a:p>
  </c:txPr>
  <c:externalData r:id="rId1"/>
</c:chartSpace>
</file>

<file path=ppt/charts/chart4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000"/>
            </a:pPr>
            <a:r>
              <a:rPr lang="ru-RU" sz="1000" dirty="0" smtClean="0">
                <a:latin typeface="Century Gothic" pitchFamily="34" charset="0"/>
              </a:rPr>
              <a:t>Исполнение</a:t>
            </a:r>
            <a:r>
              <a:rPr lang="ru-RU" sz="1000" baseline="0" dirty="0" smtClean="0">
                <a:latin typeface="Century Gothic" pitchFamily="34" charset="0"/>
              </a:rPr>
              <a:t> муниципальных программ</a:t>
            </a:r>
            <a:r>
              <a:rPr lang="ru-RU" sz="1000" dirty="0" smtClean="0">
                <a:latin typeface="Century Gothic" pitchFamily="34" charset="0"/>
              </a:rPr>
              <a:t>  по годам (млн.рублей)</a:t>
            </a:r>
            <a:endParaRPr lang="ru-RU" sz="1000" dirty="0">
              <a:latin typeface="Century Gothic" pitchFamily="34" charset="0"/>
            </a:endParaRPr>
          </a:p>
        </c:rich>
      </c:tx>
      <c:layout>
        <c:manualLayout>
          <c:xMode val="edge"/>
          <c:yMode val="edge"/>
          <c:x val="0.18902457018664592"/>
          <c:y val="2.7388449894456151E-3"/>
        </c:manualLayout>
      </c:layout>
    </c:title>
    <c:plotArea>
      <c:layout>
        <c:manualLayout>
          <c:layoutTarget val="inner"/>
          <c:xMode val="edge"/>
          <c:yMode val="edge"/>
          <c:x val="0.11003582184562076"/>
          <c:y val="0.2631736570332765"/>
          <c:w val="0.81860348850127762"/>
          <c:h val="0.53483187858354553"/>
        </c:manualLayout>
      </c:layout>
      <c:lineChart>
        <c:grouping val="stacked"/>
        <c:ser>
          <c:idx val="0"/>
          <c:order val="0"/>
          <c:tx>
            <c:strRef>
              <c:f>Лист1!$B$1</c:f>
              <c:strCache>
                <c:ptCount val="1"/>
                <c:pt idx="0">
                  <c:v>исполнение </c:v>
                </c:pt>
              </c:strCache>
            </c:strRef>
          </c:tx>
          <c:spPr>
            <a:ln>
              <a:solidFill>
                <a:schemeClr val="accent5">
                  <a:lumMod val="50000"/>
                </a:schemeClr>
              </a:solidFill>
            </a:ln>
          </c:spPr>
          <c:marker>
            <c:spPr>
              <a:solidFill>
                <a:schemeClr val="accent1">
                  <a:lumMod val="25000"/>
                </a:schemeClr>
              </a:solidFill>
              <a:ln>
                <a:solidFill>
                  <a:schemeClr val="accent5">
                    <a:lumMod val="50000"/>
                  </a:schemeClr>
                </a:solidFill>
              </a:ln>
            </c:spPr>
          </c:marker>
          <c:dLbls>
            <c:dLbl>
              <c:idx val="0"/>
              <c:layout>
                <c:manualLayout>
                  <c:x val="-7.5813841864792814E-2"/>
                  <c:y val="8.4861867199941363E-2"/>
                </c:manualLayout>
              </c:layout>
              <c:showVal val="1"/>
            </c:dLbl>
            <c:dLbl>
              <c:idx val="1"/>
              <c:layout>
                <c:manualLayout>
                  <c:x val="-7.7723351919231853E-2"/>
                  <c:y val="9.6619820019997721E-2"/>
                </c:manualLayout>
              </c:layout>
              <c:showVal val="1"/>
            </c:dLbl>
            <c:dLbl>
              <c:idx val="2"/>
              <c:layout>
                <c:manualLayout>
                  <c:x val="-4.7021902080324397E-2"/>
                  <c:y val="6.0732140873236688E-2"/>
                </c:manualLayout>
              </c:layout>
              <c:showVal val="1"/>
            </c:dLbl>
            <c:dLbl>
              <c:idx val="3"/>
              <c:layout>
                <c:manualLayout>
                  <c:x val="-1.8181139595600592E-2"/>
                  <c:y val="6.0833981409473423E-2"/>
                </c:manualLayout>
              </c:layout>
              <c:tx>
                <c:rich>
                  <a:bodyPr/>
                  <a:lstStyle/>
                  <a:p>
                    <a:r>
                      <a:rPr lang="ru-RU" b="1" dirty="0" smtClean="0"/>
                      <a:t>6</a:t>
                    </a:r>
                    <a:r>
                      <a:rPr lang="ru-RU" dirty="0" smtClean="0"/>
                      <a:t>71</a:t>
                    </a:r>
                    <a:r>
                      <a:rPr lang="en-US" dirty="0" smtClean="0"/>
                      <a:t>,3</a:t>
                    </a:r>
                    <a:endParaRPr lang="en-US" dirty="0"/>
                  </a:p>
                </c:rich>
              </c:tx>
              <c:showVal val="1"/>
            </c:dLbl>
            <c:dLbl>
              <c:idx val="4"/>
              <c:layout>
                <c:manualLayout>
                  <c:x val="-9.0715002254651567E-2"/>
                  <c:y val="-5.3371292078657866E-2"/>
                </c:manualLayout>
              </c:layout>
              <c:showVal val="1"/>
            </c:dLbl>
            <c:dLbl>
              <c:idx val="5"/>
              <c:layout>
                <c:manualLayout>
                  <c:x val="0"/>
                  <c:y val="3.8341150500185966E-2"/>
                </c:manualLayout>
              </c:layout>
              <c:showVal val="1"/>
            </c:dLbl>
            <c:txPr>
              <a:bodyPr/>
              <a:lstStyle/>
              <a:p>
                <a:pPr>
                  <a:defRPr sz="1000" b="1"/>
                </a:pPr>
                <a:endParaRPr lang="ru-RU"/>
              </a:p>
            </c:txPr>
            <c:showVal val="1"/>
          </c:dLbls>
          <c:cat>
            <c:strRef>
              <c:f>Лист1!$A$2:$A$5</c:f>
              <c:strCache>
                <c:ptCount val="4"/>
                <c:pt idx="0">
                  <c:v>2019г.</c:v>
                </c:pt>
                <c:pt idx="1">
                  <c:v>2020г.</c:v>
                </c:pt>
                <c:pt idx="2">
                  <c:v>2021г.</c:v>
                </c:pt>
                <c:pt idx="3">
                  <c:v>2022г.</c:v>
                </c:pt>
              </c:strCache>
            </c:strRef>
          </c:cat>
          <c:val>
            <c:numRef>
              <c:f>Лист1!$B$2:$B$5</c:f>
              <c:numCache>
                <c:formatCode>General</c:formatCode>
                <c:ptCount val="4"/>
                <c:pt idx="0">
                  <c:v>508.4</c:v>
                </c:pt>
                <c:pt idx="1">
                  <c:v>575.29999999999995</c:v>
                </c:pt>
                <c:pt idx="2">
                  <c:v>625.4</c:v>
                </c:pt>
                <c:pt idx="3">
                  <c:v>671.3</c:v>
                </c:pt>
              </c:numCache>
            </c:numRef>
          </c:val>
        </c:ser>
        <c:marker val="1"/>
        <c:axId val="193495424"/>
        <c:axId val="193496960"/>
      </c:lineChart>
      <c:catAx>
        <c:axId val="193495424"/>
        <c:scaling>
          <c:orientation val="minMax"/>
        </c:scaling>
        <c:axPos val="b"/>
        <c:tickLblPos val="nextTo"/>
        <c:txPr>
          <a:bodyPr/>
          <a:lstStyle/>
          <a:p>
            <a:pPr>
              <a:defRPr sz="800"/>
            </a:pPr>
            <a:endParaRPr lang="ru-RU"/>
          </a:p>
        </c:txPr>
        <c:crossAx val="193496960"/>
        <c:crosses val="autoZero"/>
        <c:auto val="1"/>
        <c:lblAlgn val="ctr"/>
        <c:lblOffset val="100"/>
      </c:catAx>
      <c:valAx>
        <c:axId val="193496960"/>
        <c:scaling>
          <c:orientation val="minMax"/>
        </c:scaling>
        <c:axPos val="l"/>
        <c:majorGridlines/>
        <c:numFmt formatCode="General" sourceLinked="1"/>
        <c:tickLblPos val="nextTo"/>
        <c:txPr>
          <a:bodyPr/>
          <a:lstStyle/>
          <a:p>
            <a:pPr>
              <a:defRPr sz="800"/>
            </a:pPr>
            <a:endParaRPr lang="ru-RU"/>
          </a:p>
        </c:txPr>
        <c:crossAx val="193495424"/>
        <c:crosses val="autoZero"/>
        <c:crossBetween val="between"/>
      </c:valAx>
      <c:spPr>
        <a:solidFill>
          <a:srgbClr val="FEF4EC"/>
        </a:solidFill>
      </c:spPr>
    </c:plotArea>
    <c:plotVisOnly val="1"/>
  </c:chart>
  <c:spPr>
    <a:solidFill>
      <a:srgbClr val="FEF4EC"/>
    </a:solidFill>
  </c:spPr>
  <c:txPr>
    <a:bodyPr/>
    <a:lstStyle/>
    <a:p>
      <a:pPr>
        <a:defRPr sz="1800"/>
      </a:pPr>
      <a:endParaRPr lang="ru-RU"/>
    </a:p>
  </c:txPr>
  <c:externalData r:id="rId1"/>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700">
                <a:latin typeface="Century Gothic" pitchFamily="34" charset="0"/>
              </a:defRPr>
            </a:pPr>
            <a:r>
              <a:rPr lang="ru-RU" sz="700" dirty="0" smtClean="0">
                <a:latin typeface="Century Gothic" pitchFamily="34" charset="0"/>
              </a:rPr>
              <a:t>Структура расходов </a:t>
            </a:r>
            <a:r>
              <a:rPr lang="ru-RU" sz="700" dirty="0">
                <a:latin typeface="Century Gothic" pitchFamily="34" charset="0"/>
              </a:rPr>
              <a:t>по муниципальной </a:t>
            </a:r>
            <a:r>
              <a:rPr lang="ru-RU" sz="700" dirty="0" smtClean="0">
                <a:latin typeface="Century Gothic" pitchFamily="34" charset="0"/>
              </a:rPr>
              <a:t>программе (тыс.рублей)</a:t>
            </a:r>
            <a:endParaRPr lang="ru-RU" sz="700" dirty="0">
              <a:latin typeface="Century Gothic" pitchFamily="34" charset="0"/>
            </a:endParaRPr>
          </a:p>
        </c:rich>
      </c:tx>
      <c:layout>
        <c:manualLayout>
          <c:xMode val="edge"/>
          <c:yMode val="edge"/>
          <c:x val="0.16108182424175035"/>
          <c:y val="0"/>
        </c:manualLayout>
      </c:layout>
    </c:title>
    <c:plotArea>
      <c:layout>
        <c:manualLayout>
          <c:layoutTarget val="inner"/>
          <c:xMode val="edge"/>
          <c:yMode val="edge"/>
          <c:x val="7.7299904711442324E-2"/>
          <c:y val="0.33964762462290532"/>
          <c:w val="0.33599072325297391"/>
          <c:h val="0.64613600625571699"/>
        </c:manualLayout>
      </c:layout>
      <c:pieChart>
        <c:varyColors val="1"/>
        <c:ser>
          <c:idx val="0"/>
          <c:order val="0"/>
          <c:tx>
            <c:strRef>
              <c:f>Лист1!$B$1</c:f>
              <c:strCache>
                <c:ptCount val="1"/>
                <c:pt idx="0">
                  <c:v>Расходы по муниципальной программе</c:v>
                </c:pt>
              </c:strCache>
            </c:strRef>
          </c:tx>
          <c:spPr>
            <a:scene3d>
              <a:camera prst="orthographicFront"/>
              <a:lightRig rig="threePt" dir="t"/>
            </a:scene3d>
            <a:sp3d>
              <a:bevelT/>
            </a:sp3d>
          </c:spPr>
          <c:dPt>
            <c:idx val="0"/>
            <c:explosion val="10"/>
            <c:spPr>
              <a:solidFill>
                <a:srgbClr val="00B0F0"/>
              </a:solidFill>
              <a:scene3d>
                <a:camera prst="orthographicFront"/>
                <a:lightRig rig="threePt" dir="t"/>
              </a:scene3d>
              <a:sp3d>
                <a:bevelT/>
              </a:sp3d>
            </c:spPr>
          </c:dPt>
          <c:dPt>
            <c:idx val="1"/>
            <c:spPr>
              <a:solidFill>
                <a:srgbClr val="C00000"/>
              </a:solidFill>
              <a:scene3d>
                <a:camera prst="orthographicFront"/>
                <a:lightRig rig="threePt" dir="t"/>
              </a:scene3d>
              <a:sp3d>
                <a:bevelT/>
              </a:sp3d>
            </c:spPr>
          </c:dPt>
          <c:dPt>
            <c:idx val="2"/>
            <c:explosion val="17"/>
          </c:dPt>
          <c:dPt>
            <c:idx val="5"/>
            <c:explosion val="21"/>
          </c:dPt>
          <c:dLbls>
            <c:dLbl>
              <c:idx val="0"/>
              <c:layout>
                <c:manualLayout>
                  <c:x val="-2.5933961563613276E-2"/>
                  <c:y val="-0.11781274281274282"/>
                </c:manualLayout>
              </c:layout>
              <c:tx>
                <c:rich>
                  <a:bodyPr/>
                  <a:lstStyle/>
                  <a:p>
                    <a:pPr>
                      <a:defRPr sz="700">
                        <a:solidFill>
                          <a:srgbClr val="00B0F0"/>
                        </a:solidFill>
                        <a:latin typeface="Century Gothic" pitchFamily="34" charset="0"/>
                      </a:defRPr>
                    </a:pPr>
                    <a:r>
                      <a:rPr lang="en-US" sz="700" dirty="0" smtClean="0">
                        <a:solidFill>
                          <a:srgbClr val="00B0F0"/>
                        </a:solidFill>
                      </a:rPr>
                      <a:t>1</a:t>
                    </a:r>
                    <a:r>
                      <a:rPr lang="en-US" dirty="0" smtClean="0">
                        <a:solidFill>
                          <a:srgbClr val="00B0F0"/>
                        </a:solidFill>
                      </a:rPr>
                      <a:t>10526</a:t>
                    </a:r>
                    <a:r>
                      <a:rPr lang="ru-RU" dirty="0" smtClean="0">
                        <a:solidFill>
                          <a:srgbClr val="00B0F0"/>
                        </a:solidFill>
                      </a:rPr>
                      <a:t>,0</a:t>
                    </a:r>
                    <a:endParaRPr lang="en-US" dirty="0">
                      <a:solidFill>
                        <a:srgbClr val="00B0F0"/>
                      </a:solidFill>
                    </a:endParaRPr>
                  </a:p>
                </c:rich>
              </c:tx>
              <c:spPr/>
              <c:showVal val="1"/>
            </c:dLbl>
            <c:dLbl>
              <c:idx val="1"/>
              <c:layout>
                <c:manualLayout>
                  <c:x val="-4.0971836462615256E-2"/>
                  <c:y val="-2.7133737277054849E-2"/>
                </c:manualLayout>
              </c:layout>
              <c:spPr/>
              <c:txPr>
                <a:bodyPr/>
                <a:lstStyle/>
                <a:p>
                  <a:pPr>
                    <a:defRPr sz="700">
                      <a:solidFill>
                        <a:srgbClr val="FF0000"/>
                      </a:solidFill>
                      <a:latin typeface="Century Gothic" pitchFamily="34" charset="0"/>
                    </a:defRPr>
                  </a:pPr>
                  <a:endParaRPr lang="ru-RU"/>
                </a:p>
              </c:txPr>
              <c:showVal val="1"/>
            </c:dLbl>
            <c:dLbl>
              <c:idx val="2"/>
              <c:layout>
                <c:manualLayout>
                  <c:x val="-4.4713499685006923E-2"/>
                  <c:y val="4.3271816940455857E-2"/>
                </c:manualLayout>
              </c:layout>
              <c:spPr/>
              <c:txPr>
                <a:bodyPr/>
                <a:lstStyle/>
                <a:p>
                  <a:pPr>
                    <a:defRPr sz="700">
                      <a:solidFill>
                        <a:schemeClr val="accent3">
                          <a:lumMod val="50000"/>
                        </a:schemeClr>
                      </a:solidFill>
                      <a:latin typeface="Century Gothic" pitchFamily="34" charset="0"/>
                    </a:defRPr>
                  </a:pPr>
                  <a:endParaRPr lang="ru-RU"/>
                </a:p>
              </c:txPr>
              <c:showVal val="1"/>
            </c:dLbl>
            <c:dLbl>
              <c:idx val="5"/>
              <c:layout>
                <c:manualLayout>
                  <c:x val="-9.9695127063327227E-2"/>
                  <c:y val="-0.10385891229086443"/>
                </c:manualLayout>
              </c:layout>
              <c:spPr/>
              <c:txPr>
                <a:bodyPr/>
                <a:lstStyle/>
                <a:p>
                  <a:pPr>
                    <a:defRPr sz="700">
                      <a:solidFill>
                        <a:schemeClr val="accent6">
                          <a:lumMod val="50000"/>
                        </a:schemeClr>
                      </a:solidFill>
                      <a:latin typeface="Century Gothic" pitchFamily="34" charset="0"/>
                    </a:defRPr>
                  </a:pPr>
                  <a:endParaRPr lang="ru-RU"/>
                </a:p>
              </c:txPr>
              <c:showVal val="1"/>
            </c:dLbl>
            <c:delete val="1"/>
            <c:txPr>
              <a:bodyPr/>
              <a:lstStyle/>
              <a:p>
                <a:pPr>
                  <a:defRPr sz="700">
                    <a:latin typeface="Century Gothic" pitchFamily="34" charset="0"/>
                  </a:defRPr>
                </a:pPr>
                <a:endParaRPr lang="ru-RU"/>
              </a:p>
            </c:txPr>
          </c:dLbls>
          <c:cat>
            <c:strRef>
              <c:f>Лист1!$A$2:$A$7</c:f>
              <c:strCache>
                <c:ptCount val="6"/>
                <c:pt idx="0">
                  <c:v>Дошкольное образование</c:v>
                </c:pt>
                <c:pt idx="1">
                  <c:v>Общее образование</c:v>
                </c:pt>
                <c:pt idx="2">
                  <c:v>Дополнительное образование</c:v>
                </c:pt>
                <c:pt idx="3">
                  <c:v>Профессиональная подготовка и повышение квалификации 857,2 тыс.руб.</c:v>
                </c:pt>
                <c:pt idx="4">
                  <c:v>Молодежная политика 1292,6 тыс.руб.</c:v>
                </c:pt>
                <c:pt idx="5">
                  <c:v>Другие вопросы в области образования</c:v>
                </c:pt>
              </c:strCache>
            </c:strRef>
          </c:cat>
          <c:val>
            <c:numRef>
              <c:f>Лист1!$B$2:$B$7</c:f>
              <c:numCache>
                <c:formatCode>General</c:formatCode>
                <c:ptCount val="6"/>
                <c:pt idx="0">
                  <c:v>110526</c:v>
                </c:pt>
                <c:pt idx="1">
                  <c:v>292920.2</c:v>
                </c:pt>
                <c:pt idx="2">
                  <c:v>20360.900000000001</c:v>
                </c:pt>
                <c:pt idx="3">
                  <c:v>857.2</c:v>
                </c:pt>
                <c:pt idx="4">
                  <c:v>1292.5999999999999</c:v>
                </c:pt>
                <c:pt idx="5">
                  <c:v>24201.599999999933</c:v>
                </c:pt>
              </c:numCache>
            </c:numRef>
          </c:val>
        </c:ser>
        <c:firstSliceAng val="0"/>
      </c:pieChart>
    </c:plotArea>
    <c:legend>
      <c:legendPos val="r"/>
      <c:layout>
        <c:manualLayout>
          <c:xMode val="edge"/>
          <c:yMode val="edge"/>
          <c:x val="0.51539065103877546"/>
          <c:y val="0.11615643133668953"/>
          <c:w val="0.46034975814653073"/>
          <c:h val="0.85305051575465951"/>
        </c:manualLayout>
      </c:layout>
      <c:txPr>
        <a:bodyPr/>
        <a:lstStyle/>
        <a:p>
          <a:pPr>
            <a:defRPr sz="700"/>
          </a:pPr>
          <a:endParaRPr lang="ru-RU"/>
        </a:p>
      </c:txPr>
    </c:legend>
    <c:plotVisOnly val="1"/>
  </c:chart>
  <c:spPr>
    <a:solidFill>
      <a:schemeClr val="bg1">
        <a:lumMod val="95000"/>
      </a:schemeClr>
    </a:solidFill>
  </c:spPr>
  <c:txPr>
    <a:bodyPr/>
    <a:lstStyle/>
    <a:p>
      <a:pPr>
        <a:defRPr sz="1800"/>
      </a:pPr>
      <a:endParaRPr lang="ru-RU"/>
    </a:p>
  </c:txPr>
  <c:externalData r:id="rId1"/>
</c:chartSpace>
</file>

<file path=ppt/charts/chart4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700">
                <a:latin typeface="Century Gothic" pitchFamily="34" charset="0"/>
              </a:defRPr>
            </a:pPr>
            <a:r>
              <a:rPr lang="ru-RU" sz="700" dirty="0" smtClean="0">
                <a:latin typeface="Century Gothic" pitchFamily="34" charset="0"/>
              </a:rPr>
              <a:t>Структура расходов </a:t>
            </a:r>
            <a:r>
              <a:rPr lang="ru-RU" sz="700" dirty="0">
                <a:latin typeface="Century Gothic" pitchFamily="34" charset="0"/>
              </a:rPr>
              <a:t>по муниципальной </a:t>
            </a:r>
            <a:r>
              <a:rPr lang="ru-RU" sz="700" dirty="0" smtClean="0">
                <a:latin typeface="Century Gothic" pitchFamily="34" charset="0"/>
              </a:rPr>
              <a:t>программе (тыс.рублей)</a:t>
            </a:r>
            <a:endParaRPr lang="ru-RU" sz="700" dirty="0">
              <a:latin typeface="Century Gothic" pitchFamily="34" charset="0"/>
            </a:endParaRPr>
          </a:p>
        </c:rich>
      </c:tx>
      <c:layout>
        <c:manualLayout>
          <c:xMode val="edge"/>
          <c:yMode val="edge"/>
          <c:x val="0.1610818242417503"/>
          <c:y val="0"/>
        </c:manualLayout>
      </c:layout>
    </c:title>
    <c:plotArea>
      <c:layout>
        <c:manualLayout>
          <c:layoutTarget val="inner"/>
          <c:xMode val="edge"/>
          <c:yMode val="edge"/>
          <c:x val="0.1068627608628281"/>
          <c:y val="0.41934860773045618"/>
          <c:w val="0.3916863769522711"/>
          <c:h val="0.45103279770261318"/>
        </c:manualLayout>
      </c:layout>
      <c:pieChart>
        <c:varyColors val="1"/>
        <c:ser>
          <c:idx val="0"/>
          <c:order val="0"/>
          <c:tx>
            <c:strRef>
              <c:f>Лист1!$B$1</c:f>
              <c:strCache>
                <c:ptCount val="1"/>
                <c:pt idx="0">
                  <c:v>Расходы по муниципальной программе</c:v>
                </c:pt>
              </c:strCache>
            </c:strRef>
          </c:tx>
          <c:spPr>
            <a:scene3d>
              <a:camera prst="orthographicFront"/>
              <a:lightRig rig="threePt" dir="t"/>
            </a:scene3d>
            <a:sp3d>
              <a:bevelT/>
            </a:sp3d>
          </c:spPr>
          <c:dPt>
            <c:idx val="0"/>
            <c:explosion val="10"/>
            <c:spPr>
              <a:solidFill>
                <a:srgbClr val="00B0F0"/>
              </a:solidFill>
              <a:scene3d>
                <a:camera prst="orthographicFront"/>
                <a:lightRig rig="threePt" dir="t"/>
              </a:scene3d>
              <a:sp3d>
                <a:bevelT/>
              </a:sp3d>
            </c:spPr>
          </c:dPt>
          <c:dPt>
            <c:idx val="1"/>
            <c:spPr>
              <a:solidFill>
                <a:srgbClr val="C00000"/>
              </a:solidFill>
              <a:scene3d>
                <a:camera prst="orthographicFront"/>
                <a:lightRig rig="threePt" dir="t"/>
              </a:scene3d>
              <a:sp3d>
                <a:bevelT/>
              </a:sp3d>
            </c:spPr>
          </c:dPt>
          <c:dPt>
            <c:idx val="2"/>
            <c:explosion val="17"/>
          </c:dPt>
          <c:dPt>
            <c:idx val="4"/>
            <c:spPr>
              <a:solidFill>
                <a:srgbClr val="00B050"/>
              </a:solidFill>
              <a:scene3d>
                <a:camera prst="orthographicFront"/>
                <a:lightRig rig="threePt" dir="t"/>
              </a:scene3d>
              <a:sp3d>
                <a:bevelT/>
              </a:sp3d>
            </c:spPr>
          </c:dPt>
          <c:dPt>
            <c:idx val="5"/>
            <c:explosion val="21"/>
          </c:dPt>
          <c:dLbls>
            <c:dLbl>
              <c:idx val="0"/>
              <c:layout>
                <c:manualLayout>
                  <c:x val="-2.5933961563613293E-2"/>
                  <c:y val="-0.11781274281274282"/>
                </c:manualLayout>
              </c:layout>
              <c:tx>
                <c:rich>
                  <a:bodyPr/>
                  <a:lstStyle/>
                  <a:p>
                    <a:pPr>
                      <a:defRPr sz="800">
                        <a:solidFill>
                          <a:srgbClr val="00B0F0"/>
                        </a:solidFill>
                        <a:latin typeface="Century Gothic" pitchFamily="34" charset="0"/>
                      </a:defRPr>
                    </a:pPr>
                    <a:r>
                      <a:rPr lang="en-US" dirty="0" smtClean="0">
                        <a:solidFill>
                          <a:srgbClr val="00B0F0"/>
                        </a:solidFill>
                      </a:rPr>
                      <a:t>110526</a:t>
                    </a:r>
                    <a:r>
                      <a:rPr lang="ru-RU" dirty="0" smtClean="0">
                        <a:solidFill>
                          <a:srgbClr val="00B0F0"/>
                        </a:solidFill>
                      </a:rPr>
                      <a:t>,0</a:t>
                    </a:r>
                    <a:endParaRPr lang="en-US" dirty="0">
                      <a:solidFill>
                        <a:srgbClr val="00B0F0"/>
                      </a:solidFill>
                    </a:endParaRPr>
                  </a:p>
                </c:rich>
              </c:tx>
              <c:spPr/>
              <c:showVal val="1"/>
            </c:dLbl>
            <c:dLbl>
              <c:idx val="1"/>
              <c:layout>
                <c:manualLayout>
                  <c:x val="-4.5612987445839581E-2"/>
                  <c:y val="0.1438909986432485"/>
                </c:manualLayout>
              </c:layout>
              <c:spPr/>
              <c:txPr>
                <a:bodyPr/>
                <a:lstStyle/>
                <a:p>
                  <a:pPr>
                    <a:defRPr sz="800">
                      <a:solidFill>
                        <a:srgbClr val="FF0000"/>
                      </a:solidFill>
                      <a:latin typeface="Century Gothic" pitchFamily="34" charset="0"/>
                    </a:defRPr>
                  </a:pPr>
                  <a:endParaRPr lang="ru-RU"/>
                </a:p>
              </c:txPr>
              <c:showVal val="1"/>
            </c:dLbl>
            <c:dLbl>
              <c:idx val="2"/>
              <c:layout>
                <c:manualLayout>
                  <c:x val="-4.4713499685006951E-2"/>
                  <c:y val="4.3271816940455857E-2"/>
                </c:manualLayout>
              </c:layout>
              <c:spPr/>
              <c:txPr>
                <a:bodyPr/>
                <a:lstStyle/>
                <a:p>
                  <a:pPr>
                    <a:defRPr sz="800">
                      <a:solidFill>
                        <a:schemeClr val="accent3">
                          <a:lumMod val="50000"/>
                        </a:schemeClr>
                      </a:solidFill>
                      <a:latin typeface="Century Gothic" pitchFamily="34" charset="0"/>
                    </a:defRPr>
                  </a:pPr>
                  <a:endParaRPr lang="ru-RU"/>
                </a:p>
              </c:txPr>
              <c:showVal val="1"/>
            </c:dLbl>
            <c:dLbl>
              <c:idx val="3"/>
              <c:layout>
                <c:manualLayout>
                  <c:x val="6.2267935141709523E-2"/>
                  <c:y val="6.8158672605400761E-2"/>
                </c:manualLayout>
              </c:layout>
              <c:spPr/>
              <c:txPr>
                <a:bodyPr/>
                <a:lstStyle/>
                <a:p>
                  <a:pPr>
                    <a:defRPr sz="800">
                      <a:solidFill>
                        <a:srgbClr val="7030A0"/>
                      </a:solidFill>
                      <a:latin typeface="Century Gothic" pitchFamily="34" charset="0"/>
                    </a:defRPr>
                  </a:pPr>
                  <a:endParaRPr lang="ru-RU"/>
                </a:p>
              </c:txPr>
              <c:showVal val="1"/>
            </c:dLbl>
            <c:dLbl>
              <c:idx val="4"/>
              <c:layout>
                <c:manualLayout>
                  <c:x val="2.5761026552605266E-3"/>
                  <c:y val="7.3869317550575186E-2"/>
                </c:manualLayout>
              </c:layout>
              <c:spPr/>
              <c:txPr>
                <a:bodyPr/>
                <a:lstStyle/>
                <a:p>
                  <a:pPr>
                    <a:defRPr sz="800">
                      <a:solidFill>
                        <a:srgbClr val="00B050"/>
                      </a:solidFill>
                      <a:latin typeface="Century Gothic" pitchFamily="34" charset="0"/>
                    </a:defRPr>
                  </a:pPr>
                  <a:endParaRPr lang="ru-RU"/>
                </a:p>
              </c:txPr>
              <c:showVal val="1"/>
            </c:dLbl>
            <c:dLbl>
              <c:idx val="5"/>
              <c:layout>
                <c:manualLayout>
                  <c:x val="-9.9695127063327227E-2"/>
                  <c:y val="-0.10385891229086437"/>
                </c:manualLayout>
              </c:layout>
              <c:spPr/>
              <c:txPr>
                <a:bodyPr/>
                <a:lstStyle/>
                <a:p>
                  <a:pPr>
                    <a:defRPr sz="800">
                      <a:solidFill>
                        <a:schemeClr val="accent6">
                          <a:lumMod val="50000"/>
                        </a:schemeClr>
                      </a:solidFill>
                      <a:latin typeface="Century Gothic" pitchFamily="34" charset="0"/>
                    </a:defRPr>
                  </a:pPr>
                  <a:endParaRPr lang="ru-RU"/>
                </a:p>
              </c:txPr>
              <c:showVal val="1"/>
            </c:dLbl>
            <c:dLbl>
              <c:idx val="6"/>
              <c:layout>
                <c:manualLayout>
                  <c:x val="-4.3304216198200199E-2"/>
                  <c:y val="-0.15884262018024944"/>
                </c:manualLayout>
              </c:layout>
              <c:showVal val="1"/>
            </c:dLbl>
            <c:delete val="1"/>
            <c:txPr>
              <a:bodyPr/>
              <a:lstStyle/>
              <a:p>
                <a:pPr>
                  <a:defRPr sz="800">
                    <a:latin typeface="Century Gothic" pitchFamily="34" charset="0"/>
                  </a:defRPr>
                </a:pPr>
                <a:endParaRPr lang="ru-RU"/>
              </a:p>
            </c:txPr>
          </c:dLbls>
          <c:cat>
            <c:strRef>
              <c:f>Лист1!$A$2:$A$8</c:f>
              <c:strCache>
                <c:ptCount val="7"/>
                <c:pt idx="0">
                  <c:v>Библиотечное дело</c:v>
                </c:pt>
                <c:pt idx="1">
                  <c:v>Музейное дело</c:v>
                </c:pt>
                <c:pt idx="2">
                  <c:v>Культурный досуг населения</c:v>
                </c:pt>
                <c:pt idx="3">
                  <c:v>Дополнительное образование детей</c:v>
                </c:pt>
                <c:pt idx="4">
                  <c:v>Совершенствование госуправления</c:v>
                </c:pt>
                <c:pt idx="5">
                  <c:v>Хоз. деятельность учреждений культуры</c:v>
                </c:pt>
                <c:pt idx="6">
                  <c:v>Безопасность учреждений культуры</c:v>
                </c:pt>
              </c:strCache>
            </c:strRef>
          </c:cat>
          <c:val>
            <c:numRef>
              <c:f>Лист1!$B$2:$B$8</c:f>
              <c:numCache>
                <c:formatCode>General</c:formatCode>
                <c:ptCount val="7"/>
                <c:pt idx="0">
                  <c:v>14748.3</c:v>
                </c:pt>
                <c:pt idx="1">
                  <c:v>1667.4</c:v>
                </c:pt>
                <c:pt idx="2">
                  <c:v>14836.1</c:v>
                </c:pt>
                <c:pt idx="3">
                  <c:v>5744</c:v>
                </c:pt>
                <c:pt idx="4">
                  <c:v>2753.9</c:v>
                </c:pt>
                <c:pt idx="5">
                  <c:v>15737.6</c:v>
                </c:pt>
                <c:pt idx="6">
                  <c:v>60.7</c:v>
                </c:pt>
              </c:numCache>
            </c:numRef>
          </c:val>
        </c:ser>
        <c:firstSliceAng val="0"/>
      </c:pieChart>
    </c:plotArea>
    <c:legend>
      <c:legendPos val="r"/>
      <c:layout>
        <c:manualLayout>
          <c:xMode val="edge"/>
          <c:yMode val="edge"/>
          <c:x val="0.57395669487016066"/>
          <c:y val="9.6243338553780769E-2"/>
          <c:w val="0.40178357375496437"/>
          <c:h val="0.87296303994896629"/>
        </c:manualLayout>
      </c:layout>
      <c:txPr>
        <a:bodyPr/>
        <a:lstStyle/>
        <a:p>
          <a:pPr>
            <a:defRPr sz="700"/>
          </a:pPr>
          <a:endParaRPr lang="ru-RU"/>
        </a:p>
      </c:txPr>
    </c:legend>
    <c:plotVisOnly val="1"/>
  </c:chart>
  <c:spPr>
    <a:solidFill>
      <a:schemeClr val="bg1">
        <a:lumMod val="95000"/>
      </a:schemeClr>
    </a:solidFill>
    <a:ln>
      <a:solidFill>
        <a:schemeClr val="bg1">
          <a:lumMod val="85000"/>
        </a:schemeClr>
      </a:solidFill>
    </a:ln>
  </c:spPr>
  <c:txPr>
    <a:bodyPr/>
    <a:lstStyle/>
    <a:p>
      <a:pPr>
        <a:defRPr sz="1800"/>
      </a:pPr>
      <a:endParaRPr lang="ru-RU"/>
    </a:p>
  </c:txPr>
  <c:externalData r:id="rId1"/>
</c:chartSpace>
</file>

<file path=ppt/charts/chart44.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700">
                <a:latin typeface="Century Gothic" pitchFamily="34" charset="0"/>
              </a:defRPr>
            </a:pPr>
            <a:r>
              <a:rPr lang="ru-RU" sz="700" dirty="0" smtClean="0">
                <a:latin typeface="Century Gothic" pitchFamily="34" charset="0"/>
              </a:rPr>
              <a:t>Структура расходов </a:t>
            </a:r>
            <a:r>
              <a:rPr lang="ru-RU" sz="700" dirty="0">
                <a:latin typeface="Century Gothic" pitchFamily="34" charset="0"/>
              </a:rPr>
              <a:t>по муниципальной </a:t>
            </a:r>
            <a:r>
              <a:rPr lang="ru-RU" sz="700" dirty="0" smtClean="0">
                <a:latin typeface="Century Gothic" pitchFamily="34" charset="0"/>
              </a:rPr>
              <a:t>программе в разрезе подпрограмм (тыс.рублей)</a:t>
            </a:r>
            <a:endParaRPr lang="ru-RU" sz="700" dirty="0">
              <a:latin typeface="Century Gothic" pitchFamily="34" charset="0"/>
            </a:endParaRPr>
          </a:p>
        </c:rich>
      </c:tx>
      <c:layout>
        <c:manualLayout>
          <c:xMode val="edge"/>
          <c:yMode val="edge"/>
          <c:x val="0.20519201570195905"/>
          <c:y val="0"/>
        </c:manualLayout>
      </c:layout>
    </c:title>
    <c:plotArea>
      <c:layout>
        <c:manualLayout>
          <c:layoutTarget val="inner"/>
          <c:xMode val="edge"/>
          <c:yMode val="edge"/>
          <c:x val="7.7299904711442324E-2"/>
          <c:y val="0.33964762462290532"/>
          <c:w val="0.33599072325297413"/>
          <c:h val="0.64613600625571721"/>
        </c:manualLayout>
      </c:layout>
      <c:pieChart>
        <c:varyColors val="1"/>
        <c:ser>
          <c:idx val="0"/>
          <c:order val="0"/>
          <c:tx>
            <c:strRef>
              <c:f>Лист1!$B$1</c:f>
              <c:strCache>
                <c:ptCount val="1"/>
                <c:pt idx="0">
                  <c:v>Расходы по муниципальной программе</c:v>
                </c:pt>
              </c:strCache>
            </c:strRef>
          </c:tx>
          <c:spPr>
            <a:scene3d>
              <a:camera prst="orthographicFront"/>
              <a:lightRig rig="threePt" dir="t"/>
            </a:scene3d>
            <a:sp3d>
              <a:bevelT/>
            </a:sp3d>
          </c:spPr>
          <c:dPt>
            <c:idx val="0"/>
            <c:explosion val="10"/>
            <c:spPr>
              <a:solidFill>
                <a:srgbClr val="5A2781"/>
              </a:solidFill>
              <a:scene3d>
                <a:camera prst="orthographicFront"/>
                <a:lightRig rig="threePt" dir="t"/>
              </a:scene3d>
              <a:sp3d>
                <a:bevelT/>
              </a:sp3d>
            </c:spPr>
          </c:dPt>
          <c:dPt>
            <c:idx val="1"/>
            <c:explosion val="30"/>
            <c:spPr>
              <a:solidFill>
                <a:srgbClr val="00B050"/>
              </a:solidFill>
              <a:scene3d>
                <a:camera prst="orthographicFront"/>
                <a:lightRig rig="threePt" dir="t"/>
              </a:scene3d>
              <a:sp3d>
                <a:bevelT/>
              </a:sp3d>
            </c:spPr>
          </c:dPt>
          <c:dPt>
            <c:idx val="2"/>
            <c:explosion val="17"/>
            <c:spPr>
              <a:solidFill>
                <a:srgbClr val="FFC000"/>
              </a:solidFill>
              <a:scene3d>
                <a:camera prst="orthographicFront"/>
                <a:lightRig rig="threePt" dir="t"/>
              </a:scene3d>
              <a:sp3d>
                <a:bevelT/>
              </a:sp3d>
            </c:spPr>
          </c:dPt>
          <c:dPt>
            <c:idx val="5"/>
            <c:explosion val="21"/>
          </c:dPt>
          <c:dLbls>
            <c:dLbl>
              <c:idx val="0"/>
              <c:layout>
                <c:manualLayout>
                  <c:x val="0.20082649546875742"/>
                  <c:y val="-9.9247744402668703E-2"/>
                </c:manualLayout>
              </c:layout>
              <c:tx>
                <c:rich>
                  <a:bodyPr/>
                  <a:lstStyle/>
                  <a:p>
                    <a:pPr>
                      <a:defRPr sz="700">
                        <a:solidFill>
                          <a:schemeClr val="tx1"/>
                        </a:solidFill>
                        <a:latin typeface="Century Gothic" pitchFamily="34" charset="0"/>
                      </a:defRPr>
                    </a:pPr>
                    <a:r>
                      <a:rPr lang="ru-RU" sz="700" dirty="0" smtClean="0">
                        <a:solidFill>
                          <a:schemeClr val="tx1"/>
                        </a:solidFill>
                      </a:rPr>
                      <a:t>4616,2</a:t>
                    </a:r>
                    <a:endParaRPr lang="en-US" dirty="0">
                      <a:solidFill>
                        <a:schemeClr val="tx1"/>
                      </a:solidFill>
                    </a:endParaRPr>
                  </a:p>
                </c:rich>
              </c:tx>
              <c:spPr/>
              <c:showVal val="1"/>
            </c:dLbl>
            <c:dLbl>
              <c:idx val="1"/>
              <c:layout>
                <c:manualLayout>
                  <c:x val="-1.9956957644436848E-2"/>
                  <c:y val="-6.4264058379478309E-2"/>
                </c:manualLayout>
              </c:layout>
              <c:tx>
                <c:rich>
                  <a:bodyPr/>
                  <a:lstStyle/>
                  <a:p>
                    <a:pPr>
                      <a:defRPr sz="700">
                        <a:solidFill>
                          <a:schemeClr val="tx1"/>
                        </a:solidFill>
                        <a:latin typeface="Century Gothic" pitchFamily="34" charset="0"/>
                      </a:defRPr>
                    </a:pPr>
                    <a:r>
                      <a:rPr lang="en-US" dirty="0" smtClean="0">
                        <a:solidFill>
                          <a:schemeClr val="tx1"/>
                        </a:solidFill>
                      </a:rPr>
                      <a:t>400</a:t>
                    </a:r>
                    <a:r>
                      <a:rPr lang="ru-RU" dirty="0" smtClean="0">
                        <a:solidFill>
                          <a:schemeClr val="tx1"/>
                        </a:solidFill>
                      </a:rPr>
                      <a:t>,0</a:t>
                    </a:r>
                    <a:endParaRPr lang="en-US" dirty="0">
                      <a:solidFill>
                        <a:schemeClr val="tx1"/>
                      </a:solidFill>
                    </a:endParaRPr>
                  </a:p>
                </c:rich>
              </c:tx>
              <c:spPr/>
              <c:showVal val="1"/>
            </c:dLbl>
            <c:dLbl>
              <c:idx val="2"/>
              <c:layout>
                <c:manualLayout>
                  <c:x val="-7.2429452283079662E-2"/>
                  <c:y val="-0.1795107561148177"/>
                </c:manualLayout>
              </c:layout>
              <c:tx>
                <c:rich>
                  <a:bodyPr/>
                  <a:lstStyle/>
                  <a:p>
                    <a:pPr>
                      <a:defRPr sz="700">
                        <a:solidFill>
                          <a:schemeClr val="accent3">
                            <a:lumMod val="50000"/>
                          </a:schemeClr>
                        </a:solidFill>
                        <a:latin typeface="Century Gothic" pitchFamily="34" charset="0"/>
                      </a:defRPr>
                    </a:pPr>
                    <a:r>
                      <a:rPr lang="en-US" dirty="0" smtClean="0">
                        <a:solidFill>
                          <a:schemeClr val="tx1"/>
                        </a:solidFill>
                      </a:rPr>
                      <a:t>145</a:t>
                    </a:r>
                    <a:r>
                      <a:rPr lang="ru-RU" dirty="0" smtClean="0">
                        <a:solidFill>
                          <a:schemeClr val="tx1"/>
                        </a:solidFill>
                      </a:rPr>
                      <a:t>,0</a:t>
                    </a:r>
                    <a:endParaRPr lang="en-US" dirty="0">
                      <a:solidFill>
                        <a:schemeClr val="tx1"/>
                      </a:solidFill>
                    </a:endParaRPr>
                  </a:p>
                </c:rich>
              </c:tx>
              <c:spPr/>
              <c:showVal val="1"/>
            </c:dLbl>
            <c:dLbl>
              <c:idx val="5"/>
              <c:layout>
                <c:manualLayout>
                  <c:x val="-9.9695127063327227E-2"/>
                  <c:y val="-0.10385891229086437"/>
                </c:manualLayout>
              </c:layout>
              <c:spPr/>
              <c:txPr>
                <a:bodyPr/>
                <a:lstStyle/>
                <a:p>
                  <a:pPr>
                    <a:defRPr sz="700">
                      <a:solidFill>
                        <a:schemeClr val="accent6">
                          <a:lumMod val="50000"/>
                        </a:schemeClr>
                      </a:solidFill>
                      <a:latin typeface="Century Gothic" pitchFamily="34" charset="0"/>
                    </a:defRPr>
                  </a:pPr>
                  <a:endParaRPr lang="ru-RU"/>
                </a:p>
              </c:txPr>
              <c:showVal val="1"/>
            </c:dLbl>
            <c:delete val="1"/>
            <c:txPr>
              <a:bodyPr/>
              <a:lstStyle/>
              <a:p>
                <a:pPr>
                  <a:defRPr sz="700">
                    <a:latin typeface="Century Gothic" pitchFamily="34" charset="0"/>
                  </a:defRPr>
                </a:pPr>
                <a:endParaRPr lang="ru-RU"/>
              </a:p>
            </c:txPr>
          </c:dLbls>
          <c:cat>
            <c:strRef>
              <c:f>Лист1!$A$2:$A$4</c:f>
              <c:strCache>
                <c:ptCount val="3"/>
                <c:pt idx="0">
                  <c:v>Подпрограмма 1</c:v>
                </c:pt>
                <c:pt idx="1">
                  <c:v>Подпрограмма 2</c:v>
                </c:pt>
                <c:pt idx="2">
                  <c:v>Подпрограмма 3</c:v>
                </c:pt>
              </c:strCache>
            </c:strRef>
          </c:cat>
          <c:val>
            <c:numRef>
              <c:f>Лист1!$B$2:$B$4</c:f>
              <c:numCache>
                <c:formatCode>General</c:formatCode>
                <c:ptCount val="3"/>
                <c:pt idx="0">
                  <c:v>4616.2</c:v>
                </c:pt>
                <c:pt idx="1">
                  <c:v>400</c:v>
                </c:pt>
                <c:pt idx="2">
                  <c:v>145</c:v>
                </c:pt>
              </c:numCache>
            </c:numRef>
          </c:val>
        </c:ser>
        <c:firstSliceAng val="0"/>
      </c:pieChart>
    </c:plotArea>
    <c:legend>
      <c:legendPos val="r"/>
      <c:layout>
        <c:manualLayout>
          <c:xMode val="edge"/>
          <c:yMode val="edge"/>
          <c:x val="0.60151397319489763"/>
          <c:y val="0.26467819365099782"/>
          <c:w val="0.38990364706951802"/>
          <c:h val="0.60242063747303098"/>
        </c:manualLayout>
      </c:layout>
      <c:txPr>
        <a:bodyPr/>
        <a:lstStyle/>
        <a:p>
          <a:pPr>
            <a:defRPr sz="700"/>
          </a:pPr>
          <a:endParaRPr lang="ru-RU"/>
        </a:p>
      </c:txPr>
    </c:legend>
    <c:plotVisOnly val="1"/>
  </c:chart>
  <c:spPr>
    <a:solidFill>
      <a:schemeClr val="bg1">
        <a:lumMod val="95000"/>
      </a:schemeClr>
    </a:solidFill>
    <a:ln>
      <a:solidFill>
        <a:schemeClr val="bg2">
          <a:lumMod val="50000"/>
        </a:schemeClr>
      </a:solidFill>
    </a:ln>
  </c:spPr>
  <c:txPr>
    <a:bodyPr/>
    <a:lstStyle/>
    <a:p>
      <a:pPr>
        <a:defRPr sz="1800"/>
      </a:pPr>
      <a:endParaRPr lang="ru-RU"/>
    </a:p>
  </c:txPr>
  <c:externalData r:id="rId1"/>
</c:chartSpace>
</file>

<file path=ppt/charts/chart45.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sz="700">
                <a:latin typeface="Century Gothic" pitchFamily="34" charset="0"/>
              </a:defRPr>
            </a:pPr>
            <a:r>
              <a:rPr lang="ru-RU" sz="700" dirty="0" smtClean="0">
                <a:latin typeface="Century Gothic" pitchFamily="34" charset="0"/>
              </a:rPr>
              <a:t>Структура расходов </a:t>
            </a:r>
            <a:r>
              <a:rPr lang="ru-RU" sz="700" dirty="0">
                <a:latin typeface="Century Gothic" pitchFamily="34" charset="0"/>
              </a:rPr>
              <a:t>по муниципальной </a:t>
            </a:r>
            <a:r>
              <a:rPr lang="ru-RU" sz="700" dirty="0" smtClean="0">
                <a:latin typeface="Century Gothic" pitchFamily="34" charset="0"/>
              </a:rPr>
              <a:t>программе в разрезе подпрограмм (тыс.рублей)</a:t>
            </a:r>
            <a:endParaRPr lang="ru-RU" sz="700" dirty="0">
              <a:latin typeface="Century Gothic" pitchFamily="34" charset="0"/>
            </a:endParaRPr>
          </a:p>
        </c:rich>
      </c:tx>
      <c:layout>
        <c:manualLayout>
          <c:xMode val="edge"/>
          <c:yMode val="edge"/>
          <c:x val="0.20519201570195905"/>
          <c:y val="0"/>
        </c:manualLayout>
      </c:layout>
    </c:title>
    <c:plotArea>
      <c:layout>
        <c:manualLayout>
          <c:layoutTarget val="inner"/>
          <c:xMode val="edge"/>
          <c:yMode val="edge"/>
          <c:x val="0.13816438696354"/>
          <c:y val="0.27300060094332956"/>
          <c:w val="0.33599072325297441"/>
          <c:h val="0.64613600625571743"/>
        </c:manualLayout>
      </c:layout>
      <c:pieChart>
        <c:varyColors val="1"/>
        <c:ser>
          <c:idx val="0"/>
          <c:order val="0"/>
          <c:tx>
            <c:strRef>
              <c:f>Лист1!$B$1</c:f>
              <c:strCache>
                <c:ptCount val="1"/>
                <c:pt idx="0">
                  <c:v>Расходы по муниципальной программе</c:v>
                </c:pt>
              </c:strCache>
            </c:strRef>
          </c:tx>
          <c:spPr>
            <a:scene3d>
              <a:camera prst="orthographicFront"/>
              <a:lightRig rig="threePt" dir="t"/>
            </a:scene3d>
            <a:sp3d>
              <a:bevelT/>
            </a:sp3d>
          </c:spPr>
          <c:dPt>
            <c:idx val="0"/>
            <c:explosion val="10"/>
            <c:spPr>
              <a:solidFill>
                <a:srgbClr val="C00000"/>
              </a:solidFill>
              <a:scene3d>
                <a:camera prst="orthographicFront"/>
                <a:lightRig rig="threePt" dir="t"/>
              </a:scene3d>
              <a:sp3d>
                <a:bevelT/>
              </a:sp3d>
            </c:spPr>
          </c:dPt>
          <c:dPt>
            <c:idx val="1"/>
            <c:explosion val="30"/>
            <c:spPr>
              <a:solidFill>
                <a:srgbClr val="00B0F0"/>
              </a:solidFill>
              <a:scene3d>
                <a:camera prst="orthographicFront"/>
                <a:lightRig rig="threePt" dir="t"/>
              </a:scene3d>
              <a:sp3d>
                <a:bevelT/>
              </a:sp3d>
            </c:spPr>
          </c:dPt>
          <c:dPt>
            <c:idx val="2"/>
            <c:explosion val="17"/>
            <c:spPr>
              <a:solidFill>
                <a:srgbClr val="FFC000"/>
              </a:solidFill>
              <a:scene3d>
                <a:camera prst="orthographicFront"/>
                <a:lightRig rig="threePt" dir="t"/>
              </a:scene3d>
              <a:sp3d>
                <a:bevelT/>
              </a:sp3d>
            </c:spPr>
          </c:dPt>
          <c:dPt>
            <c:idx val="5"/>
            <c:explosion val="21"/>
          </c:dPt>
          <c:dLbls>
            <c:dLbl>
              <c:idx val="0"/>
              <c:layout>
                <c:manualLayout>
                  <c:x val="0.1831893678480169"/>
                  <c:y val="-2.3660730818268909E-2"/>
                </c:manualLayout>
              </c:layout>
              <c:tx>
                <c:rich>
                  <a:bodyPr/>
                  <a:lstStyle/>
                  <a:p>
                    <a:pPr>
                      <a:defRPr sz="700">
                        <a:solidFill>
                          <a:schemeClr val="tx1"/>
                        </a:solidFill>
                        <a:latin typeface="Century Gothic" pitchFamily="34" charset="0"/>
                      </a:defRPr>
                    </a:pPr>
                    <a:r>
                      <a:rPr lang="ru-RU" sz="700" dirty="0" smtClean="0">
                        <a:solidFill>
                          <a:schemeClr val="tx1"/>
                        </a:solidFill>
                      </a:rPr>
                      <a:t>450,2</a:t>
                    </a:r>
                    <a:endParaRPr lang="en-US" dirty="0">
                      <a:solidFill>
                        <a:schemeClr val="tx1"/>
                      </a:solidFill>
                    </a:endParaRPr>
                  </a:p>
                </c:rich>
              </c:tx>
              <c:spPr/>
              <c:showVal val="1"/>
            </c:dLbl>
            <c:dLbl>
              <c:idx val="1"/>
              <c:layout>
                <c:manualLayout>
                  <c:x val="-8.8109654482835212E-2"/>
                  <c:y val="0"/>
                </c:manualLayout>
              </c:layout>
              <c:tx>
                <c:rich>
                  <a:bodyPr/>
                  <a:lstStyle/>
                  <a:p>
                    <a:pPr>
                      <a:defRPr sz="700">
                        <a:solidFill>
                          <a:schemeClr val="tx1"/>
                        </a:solidFill>
                        <a:latin typeface="Century Gothic" pitchFamily="34" charset="0"/>
                      </a:defRPr>
                    </a:pPr>
                    <a:r>
                      <a:rPr lang="ru-RU" dirty="0" smtClean="0">
                        <a:solidFill>
                          <a:schemeClr val="tx1"/>
                        </a:solidFill>
                      </a:rPr>
                      <a:t>3959,2</a:t>
                    </a:r>
                    <a:endParaRPr lang="en-US" dirty="0">
                      <a:solidFill>
                        <a:schemeClr val="tx1"/>
                      </a:solidFill>
                    </a:endParaRPr>
                  </a:p>
                </c:rich>
              </c:tx>
              <c:spPr/>
              <c:showVal val="1"/>
            </c:dLbl>
            <c:dLbl>
              <c:idx val="2"/>
              <c:layout>
                <c:manualLayout>
                  <c:x val="-7.2429452283079662E-2"/>
                  <c:y val="-0.1795107561148177"/>
                </c:manualLayout>
              </c:layout>
              <c:tx>
                <c:rich>
                  <a:bodyPr/>
                  <a:lstStyle/>
                  <a:p>
                    <a:pPr>
                      <a:defRPr sz="700">
                        <a:solidFill>
                          <a:schemeClr val="accent3">
                            <a:lumMod val="50000"/>
                          </a:schemeClr>
                        </a:solidFill>
                        <a:latin typeface="Century Gothic" pitchFamily="34" charset="0"/>
                      </a:defRPr>
                    </a:pPr>
                    <a:r>
                      <a:rPr lang="en-US" dirty="0" smtClean="0">
                        <a:solidFill>
                          <a:schemeClr val="tx1"/>
                        </a:solidFill>
                      </a:rPr>
                      <a:t>145</a:t>
                    </a:r>
                    <a:r>
                      <a:rPr lang="ru-RU" dirty="0" smtClean="0">
                        <a:solidFill>
                          <a:schemeClr val="tx1"/>
                        </a:solidFill>
                      </a:rPr>
                      <a:t>,0</a:t>
                    </a:r>
                    <a:endParaRPr lang="en-US" dirty="0">
                      <a:solidFill>
                        <a:schemeClr val="tx1"/>
                      </a:solidFill>
                    </a:endParaRPr>
                  </a:p>
                </c:rich>
              </c:tx>
              <c:spPr/>
              <c:showVal val="1"/>
            </c:dLbl>
            <c:dLbl>
              <c:idx val="5"/>
              <c:layout>
                <c:manualLayout>
                  <c:x val="-9.9695127063327227E-2"/>
                  <c:y val="-0.10385891229086432"/>
                </c:manualLayout>
              </c:layout>
              <c:spPr/>
              <c:txPr>
                <a:bodyPr/>
                <a:lstStyle/>
                <a:p>
                  <a:pPr>
                    <a:defRPr sz="700">
                      <a:solidFill>
                        <a:schemeClr val="accent6">
                          <a:lumMod val="50000"/>
                        </a:schemeClr>
                      </a:solidFill>
                      <a:latin typeface="Century Gothic" pitchFamily="34" charset="0"/>
                    </a:defRPr>
                  </a:pPr>
                  <a:endParaRPr lang="ru-RU"/>
                </a:p>
              </c:txPr>
              <c:showVal val="1"/>
            </c:dLbl>
            <c:delete val="1"/>
            <c:txPr>
              <a:bodyPr/>
              <a:lstStyle/>
              <a:p>
                <a:pPr>
                  <a:defRPr sz="700">
                    <a:latin typeface="Century Gothic" pitchFamily="34" charset="0"/>
                  </a:defRPr>
                </a:pPr>
                <a:endParaRPr lang="ru-RU"/>
              </a:p>
            </c:txPr>
          </c:dLbls>
          <c:cat>
            <c:strRef>
              <c:f>Лист1!$A$2:$A$3</c:f>
              <c:strCache>
                <c:ptCount val="2"/>
                <c:pt idx="0">
                  <c:v>Подпрограмма 1</c:v>
                </c:pt>
                <c:pt idx="1">
                  <c:v>Подпрограмма 2</c:v>
                </c:pt>
              </c:strCache>
            </c:strRef>
          </c:cat>
          <c:val>
            <c:numRef>
              <c:f>Лист1!$B$2:$B$3</c:f>
              <c:numCache>
                <c:formatCode>General</c:formatCode>
                <c:ptCount val="2"/>
                <c:pt idx="0">
                  <c:v>450.2</c:v>
                </c:pt>
                <c:pt idx="1">
                  <c:v>3959.2</c:v>
                </c:pt>
              </c:numCache>
            </c:numRef>
          </c:val>
        </c:ser>
        <c:firstSliceAng val="0"/>
      </c:pieChart>
    </c:plotArea>
    <c:legend>
      <c:legendPos val="r"/>
      <c:layout>
        <c:manualLayout>
          <c:xMode val="edge"/>
          <c:yMode val="edge"/>
          <c:x val="0.60151397319489763"/>
          <c:y val="0.26467819365099782"/>
          <c:w val="0.38990364706951813"/>
          <c:h val="0.60242063747303143"/>
        </c:manualLayout>
      </c:layout>
      <c:txPr>
        <a:bodyPr/>
        <a:lstStyle/>
        <a:p>
          <a:pPr>
            <a:defRPr sz="700"/>
          </a:pPr>
          <a:endParaRPr lang="ru-RU"/>
        </a:p>
      </c:txPr>
    </c:legend>
    <c:plotVisOnly val="1"/>
  </c:chart>
  <c:spPr>
    <a:solidFill>
      <a:schemeClr val="bg1">
        <a:lumMod val="95000"/>
      </a:schemeClr>
    </a:solidFill>
    <a:ln>
      <a:solidFill>
        <a:schemeClr val="bg2">
          <a:lumMod val="50000"/>
        </a:schemeClr>
      </a:solidFill>
    </a:ln>
  </c:spPr>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1" i="0"/>
            </a:pPr>
            <a:r>
              <a:rPr lang="ru-RU" sz="700" b="1" i="0" dirty="0" smtClean="0">
                <a:latin typeface="Century Gothic" pitchFamily="34" charset="0"/>
              </a:rPr>
              <a:t>Среднемесячная</a:t>
            </a:r>
            <a:r>
              <a:rPr lang="ru-RU" sz="700" b="1" i="0" baseline="0" dirty="0" smtClean="0">
                <a:latin typeface="Century Gothic" pitchFamily="34" charset="0"/>
              </a:rPr>
              <a:t> заработная без выплат социального характера плата</a:t>
            </a:r>
            <a:r>
              <a:rPr lang="ru-RU" sz="700" b="1" i="0" dirty="0" smtClean="0">
                <a:latin typeface="Century Gothic" pitchFamily="34" charset="0"/>
              </a:rPr>
              <a:t> по годам (рублей)</a:t>
            </a:r>
            <a:endParaRPr lang="ru-RU" sz="700" b="1" i="0" dirty="0">
              <a:latin typeface="Century Gothic" pitchFamily="34" charset="0"/>
            </a:endParaRPr>
          </a:p>
        </c:rich>
      </c:tx>
      <c:layout>
        <c:manualLayout>
          <c:xMode val="edge"/>
          <c:yMode val="edge"/>
          <c:x val="0.11014607425441272"/>
          <c:y val="0"/>
        </c:manualLayout>
      </c:layout>
    </c:title>
    <c:view3D>
      <c:rAngAx val="1"/>
    </c:view3D>
    <c:floor>
      <c:spPr>
        <a:solidFill>
          <a:srgbClr val="EFFFFF"/>
        </a:solidFill>
      </c:spPr>
    </c:floor>
    <c:plotArea>
      <c:layout>
        <c:manualLayout>
          <c:layoutTarget val="inner"/>
          <c:xMode val="edge"/>
          <c:yMode val="edge"/>
          <c:x val="0.16479212519930322"/>
          <c:y val="0.13807460546711739"/>
          <c:w val="0.68863315712806805"/>
          <c:h val="0.66705220583956293"/>
        </c:manualLayout>
      </c:layout>
      <c:bar3DChart>
        <c:barDir val="col"/>
        <c:grouping val="clustered"/>
        <c:ser>
          <c:idx val="0"/>
          <c:order val="0"/>
          <c:tx>
            <c:strRef>
              <c:f>Лист1!$B$1</c:f>
              <c:strCache>
                <c:ptCount val="1"/>
                <c:pt idx="0">
                  <c:v>Ряд 1</c:v>
                </c:pt>
              </c:strCache>
            </c:strRef>
          </c:tx>
          <c:spPr>
            <a:solidFill>
              <a:srgbClr val="00B0F0"/>
            </a:solidFill>
            <a:scene3d>
              <a:camera prst="orthographicFront"/>
              <a:lightRig rig="threePt" dir="t"/>
            </a:scene3d>
            <a:sp3d/>
          </c:spPr>
          <c:dLbls>
            <c:dLbl>
              <c:idx val="1"/>
              <c:tx>
                <c:rich>
                  <a:bodyPr/>
                  <a:lstStyle/>
                  <a:p>
                    <a:r>
                      <a:rPr lang="ru-RU" sz="800" dirty="0" smtClean="0"/>
                      <a:t>39430</a:t>
                    </a:r>
                    <a:endParaRPr lang="en-US" dirty="0"/>
                  </a:p>
                </c:rich>
              </c:tx>
              <c:showVal val="1"/>
            </c:dLbl>
            <c:txPr>
              <a:bodyPr/>
              <a:lstStyle/>
              <a:p>
                <a:pPr>
                  <a:defRPr sz="800">
                    <a:latin typeface="Century Gothic" pitchFamily="34" charset="0"/>
                  </a:defRPr>
                </a:pPr>
                <a:endParaRPr lang="ru-RU"/>
              </a:p>
            </c:txPr>
            <c:showVal val="1"/>
          </c:dLbls>
          <c:cat>
            <c:strRef>
              <c:f>Лист1!$A$2:$A$4</c:f>
              <c:strCache>
                <c:ptCount val="3"/>
                <c:pt idx="0">
                  <c:v>2020 год</c:v>
                </c:pt>
                <c:pt idx="1">
                  <c:v>2021 год</c:v>
                </c:pt>
                <c:pt idx="2">
                  <c:v>2022 год</c:v>
                </c:pt>
              </c:strCache>
            </c:strRef>
          </c:cat>
          <c:val>
            <c:numRef>
              <c:f>Лист1!$B$2:$B$4</c:f>
              <c:numCache>
                <c:formatCode>General</c:formatCode>
                <c:ptCount val="3"/>
                <c:pt idx="0">
                  <c:v>34480</c:v>
                </c:pt>
                <c:pt idx="1">
                  <c:v>39430</c:v>
                </c:pt>
                <c:pt idx="2">
                  <c:v>44456</c:v>
                </c:pt>
              </c:numCache>
            </c:numRef>
          </c:val>
        </c:ser>
        <c:shape val="cylinder"/>
        <c:axId val="182077696"/>
        <c:axId val="182079488"/>
        <c:axId val="0"/>
      </c:bar3DChart>
      <c:catAx>
        <c:axId val="182077696"/>
        <c:scaling>
          <c:orientation val="minMax"/>
        </c:scaling>
        <c:axPos val="b"/>
        <c:tickLblPos val="nextTo"/>
        <c:txPr>
          <a:bodyPr/>
          <a:lstStyle/>
          <a:p>
            <a:pPr>
              <a:defRPr sz="700">
                <a:latin typeface="Century Gothic" pitchFamily="34" charset="0"/>
              </a:defRPr>
            </a:pPr>
            <a:endParaRPr lang="ru-RU"/>
          </a:p>
        </c:txPr>
        <c:crossAx val="182079488"/>
        <c:crosses val="autoZero"/>
        <c:auto val="1"/>
        <c:lblAlgn val="ctr"/>
        <c:lblOffset val="100"/>
      </c:catAx>
      <c:valAx>
        <c:axId val="182079488"/>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82077696"/>
        <c:crosses val="autoZero"/>
        <c:crossBetween val="between"/>
      </c:valAx>
    </c:plotArea>
    <c:plotVisOnly val="1"/>
  </c:chart>
  <c:spPr>
    <a:solidFill>
      <a:schemeClr val="bg1"/>
    </a:solidFill>
  </c:spPr>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1" i="0"/>
            </a:pPr>
            <a:r>
              <a:rPr lang="ru-RU" sz="700" b="1" i="0" dirty="0" smtClean="0">
                <a:latin typeface="Century Gothic" pitchFamily="34" charset="0"/>
              </a:rPr>
              <a:t>Выручка</a:t>
            </a:r>
            <a:r>
              <a:rPr lang="ru-RU" sz="700" b="1" i="0" baseline="0" dirty="0" smtClean="0">
                <a:latin typeface="Century Gothic" pitchFamily="34" charset="0"/>
              </a:rPr>
              <a:t> от реализации продукции, работ, услуг на душу населения</a:t>
            </a:r>
            <a:r>
              <a:rPr lang="ru-RU" sz="700" b="1" i="0" dirty="0" smtClean="0">
                <a:latin typeface="Century Gothic" pitchFamily="34" charset="0"/>
              </a:rPr>
              <a:t> по годам (млн.рублей)</a:t>
            </a:r>
            <a:endParaRPr lang="ru-RU" sz="700" b="1" i="0" dirty="0">
              <a:latin typeface="Century Gothic" pitchFamily="34" charset="0"/>
            </a:endParaRPr>
          </a:p>
        </c:rich>
      </c:tx>
      <c:layout>
        <c:manualLayout>
          <c:xMode val="edge"/>
          <c:yMode val="edge"/>
          <c:x val="0.11014607425441272"/>
          <c:y val="0"/>
        </c:manualLayout>
      </c:layout>
    </c:title>
    <c:view3D>
      <c:rAngAx val="1"/>
    </c:view3D>
    <c:floor>
      <c:spPr>
        <a:solidFill>
          <a:srgbClr val="EFFFFF"/>
        </a:solidFill>
      </c:spPr>
    </c:floor>
    <c:plotArea>
      <c:layout>
        <c:manualLayout>
          <c:layoutTarget val="inner"/>
          <c:xMode val="edge"/>
          <c:yMode val="edge"/>
          <c:x val="0.27104131286999855"/>
          <c:y val="0.25186135232286133"/>
          <c:w val="0.65713879013443188"/>
          <c:h val="0.55326558697779049"/>
        </c:manualLayout>
      </c:layout>
      <c:bar3DChart>
        <c:barDir val="col"/>
        <c:grouping val="clustered"/>
        <c:ser>
          <c:idx val="0"/>
          <c:order val="0"/>
          <c:tx>
            <c:strRef>
              <c:f>Лист1!$B$1</c:f>
              <c:strCache>
                <c:ptCount val="1"/>
                <c:pt idx="0">
                  <c:v>Ряд 1</c:v>
                </c:pt>
              </c:strCache>
            </c:strRef>
          </c:tx>
          <c:spPr>
            <a:solidFill>
              <a:srgbClr val="00B050"/>
            </a:solidFill>
            <a:scene3d>
              <a:camera prst="orthographicFront"/>
              <a:lightRig rig="threePt" dir="t"/>
            </a:scene3d>
            <a:sp3d/>
          </c:spPr>
          <c:dLbls>
            <c:dLbl>
              <c:idx val="0"/>
              <c:tx>
                <c:rich>
                  <a:bodyPr/>
                  <a:lstStyle/>
                  <a:p>
                    <a:r>
                      <a:rPr lang="en-US" smtClean="0"/>
                      <a:t>69</a:t>
                    </a:r>
                    <a:r>
                      <a:rPr lang="ru-RU" smtClean="0"/>
                      <a:t>,0</a:t>
                    </a:r>
                    <a:endParaRPr lang="en-US"/>
                  </a:p>
                </c:rich>
              </c:tx>
              <c:showVal val="1"/>
            </c:dLbl>
            <c:dLbl>
              <c:idx val="1"/>
              <c:tx>
                <c:rich>
                  <a:bodyPr/>
                  <a:lstStyle/>
                  <a:p>
                    <a:r>
                      <a:rPr lang="ru-RU" sz="800" dirty="0" smtClean="0"/>
                      <a:t>82,6</a:t>
                    </a:r>
                    <a:endParaRPr lang="en-US" dirty="0"/>
                  </a:p>
                </c:rich>
              </c:tx>
              <c:showVal val="1"/>
            </c:dLbl>
            <c:txPr>
              <a:bodyPr/>
              <a:lstStyle/>
              <a:p>
                <a:pPr>
                  <a:defRPr sz="800">
                    <a:latin typeface="Century Gothic" pitchFamily="34" charset="0"/>
                  </a:defRPr>
                </a:pPr>
                <a:endParaRPr lang="ru-RU"/>
              </a:p>
            </c:txPr>
            <c:showVal val="1"/>
          </c:dLbls>
          <c:cat>
            <c:strRef>
              <c:f>Лист1!$A$2:$A$3</c:f>
              <c:strCache>
                <c:ptCount val="2"/>
                <c:pt idx="0">
                  <c:v>2021 год</c:v>
                </c:pt>
                <c:pt idx="1">
                  <c:v>2022 год</c:v>
                </c:pt>
              </c:strCache>
            </c:strRef>
          </c:cat>
          <c:val>
            <c:numRef>
              <c:f>Лист1!$B$2:$B$3</c:f>
              <c:numCache>
                <c:formatCode>General</c:formatCode>
                <c:ptCount val="2"/>
                <c:pt idx="0">
                  <c:v>69</c:v>
                </c:pt>
                <c:pt idx="1">
                  <c:v>82.6</c:v>
                </c:pt>
              </c:numCache>
            </c:numRef>
          </c:val>
        </c:ser>
        <c:shape val="cylinder"/>
        <c:axId val="182022144"/>
        <c:axId val="182023680"/>
        <c:axId val="0"/>
      </c:bar3DChart>
      <c:catAx>
        <c:axId val="182022144"/>
        <c:scaling>
          <c:orientation val="minMax"/>
        </c:scaling>
        <c:axPos val="b"/>
        <c:tickLblPos val="nextTo"/>
        <c:txPr>
          <a:bodyPr/>
          <a:lstStyle/>
          <a:p>
            <a:pPr>
              <a:defRPr sz="700">
                <a:latin typeface="Century Gothic" pitchFamily="34" charset="0"/>
              </a:defRPr>
            </a:pPr>
            <a:endParaRPr lang="ru-RU"/>
          </a:p>
        </c:txPr>
        <c:crossAx val="182023680"/>
        <c:crosses val="autoZero"/>
        <c:auto val="1"/>
        <c:lblAlgn val="ctr"/>
        <c:lblOffset val="100"/>
      </c:catAx>
      <c:valAx>
        <c:axId val="182023680"/>
        <c:scaling>
          <c:orientation val="minMax"/>
        </c:scaling>
        <c:axPos val="l"/>
        <c:majorGridlines/>
        <c:numFmt formatCode="General" sourceLinked="1"/>
        <c:tickLblPos val="nextTo"/>
        <c:txPr>
          <a:bodyPr/>
          <a:lstStyle/>
          <a:p>
            <a:pPr>
              <a:defRPr sz="800">
                <a:latin typeface="Century Gothic" pitchFamily="34" charset="0"/>
              </a:defRPr>
            </a:pPr>
            <a:endParaRPr lang="ru-RU"/>
          </a:p>
        </c:txPr>
        <c:crossAx val="182022144"/>
        <c:crosses val="autoZero"/>
        <c:crossBetween val="between"/>
      </c:valAx>
    </c:plotArea>
    <c:plotVisOnly val="1"/>
  </c:chart>
  <c:spPr>
    <a:solidFill>
      <a:srgbClr val="FEFEE2"/>
    </a:solidFill>
  </c:spPr>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900" b="0">
                <a:solidFill>
                  <a:schemeClr val="accent6">
                    <a:lumMod val="50000"/>
                  </a:schemeClr>
                </a:solidFill>
              </a:defRPr>
            </a:pPr>
            <a:r>
              <a:rPr lang="ru-RU" sz="800" b="0" dirty="0" smtClean="0">
                <a:solidFill>
                  <a:schemeClr val="accent6">
                    <a:lumMod val="50000"/>
                  </a:schemeClr>
                </a:solidFill>
                <a:effectLst>
                  <a:outerShdw blurRad="38100" dist="38100" dir="2700000" algn="tl">
                    <a:srgbClr val="000000">
                      <a:alpha val="43137"/>
                    </a:srgbClr>
                  </a:outerShdw>
                </a:effectLst>
                <a:latin typeface="Century Gothic" pitchFamily="34" charset="0"/>
              </a:rPr>
              <a:t>Среднемесячная</a:t>
            </a:r>
            <a:r>
              <a:rPr lang="ru-RU" sz="800" b="0" baseline="0" dirty="0" smtClean="0">
                <a:solidFill>
                  <a:schemeClr val="accent6">
                    <a:lumMod val="50000"/>
                  </a:schemeClr>
                </a:solidFill>
                <a:effectLst>
                  <a:outerShdw blurRad="38100" dist="38100" dir="2700000" algn="tl">
                    <a:srgbClr val="000000">
                      <a:alpha val="43137"/>
                    </a:srgbClr>
                  </a:outerShdw>
                </a:effectLst>
                <a:latin typeface="Century Gothic" pitchFamily="34" charset="0"/>
              </a:rPr>
              <a:t> заработная плата работников учреждений культуры муниципального образования Балаганский район</a:t>
            </a:r>
            <a:r>
              <a:rPr lang="ru-RU" sz="800" b="0" dirty="0" smtClean="0">
                <a:solidFill>
                  <a:schemeClr val="accent6">
                    <a:lumMod val="50000"/>
                  </a:schemeClr>
                </a:solidFill>
                <a:effectLst>
                  <a:outerShdw blurRad="38100" dist="38100" dir="2700000" algn="tl">
                    <a:srgbClr val="000000">
                      <a:alpha val="43137"/>
                    </a:srgbClr>
                  </a:outerShdw>
                </a:effectLst>
                <a:latin typeface="Century Gothic" pitchFamily="34" charset="0"/>
              </a:rPr>
              <a:t> (рублей)</a:t>
            </a:r>
            <a:endParaRPr lang="ru-RU" sz="800" b="0" dirty="0">
              <a:solidFill>
                <a:schemeClr val="accent6">
                  <a:lumMod val="50000"/>
                </a:schemeClr>
              </a:solidFill>
              <a:effectLst>
                <a:outerShdw blurRad="38100" dist="38100" dir="2700000" algn="tl">
                  <a:srgbClr val="000000">
                    <a:alpha val="43137"/>
                  </a:srgbClr>
                </a:outerShdw>
              </a:effectLst>
              <a:latin typeface="Century Gothic" pitchFamily="34" charset="0"/>
            </a:endParaRPr>
          </a:p>
        </c:rich>
      </c:tx>
      <c:layout>
        <c:manualLayout>
          <c:xMode val="edge"/>
          <c:yMode val="edge"/>
          <c:x val="3.0832831439781556E-2"/>
          <c:y val="0"/>
        </c:manualLayout>
      </c:layout>
      <c:spPr>
        <a:solidFill>
          <a:schemeClr val="bg1"/>
        </a:solidFill>
      </c:spPr>
    </c:title>
    <c:view3D>
      <c:rotX val="10"/>
      <c:depthPercent val="100"/>
      <c:rAngAx val="1"/>
    </c:view3D>
    <c:floor>
      <c:spPr>
        <a:solidFill>
          <a:schemeClr val="bg1">
            <a:lumMod val="85000"/>
          </a:schemeClr>
        </a:solidFill>
      </c:spPr>
    </c:floor>
    <c:plotArea>
      <c:layout>
        <c:manualLayout>
          <c:layoutTarget val="inner"/>
          <c:xMode val="edge"/>
          <c:yMode val="edge"/>
          <c:x val="0.10294372750006336"/>
          <c:y val="0.2219876202510058"/>
          <c:w val="0.74869994951828633"/>
          <c:h val="0.70271284722222216"/>
        </c:manualLayout>
      </c:layout>
      <c:bar3DChart>
        <c:barDir val="col"/>
        <c:grouping val="clustered"/>
        <c:ser>
          <c:idx val="0"/>
          <c:order val="0"/>
          <c:tx>
            <c:strRef>
              <c:f>Лист1!$B$1</c:f>
              <c:strCache>
                <c:ptCount val="1"/>
                <c:pt idx="0">
                  <c:v>Среднемесячная заработная плата работников муниципальных учреждений культуры</c:v>
                </c:pt>
              </c:strCache>
            </c:strRef>
          </c:tx>
          <c:spPr>
            <a:scene3d>
              <a:camera prst="orthographicFront"/>
              <a:lightRig rig="threePt" dir="t"/>
            </a:scene3d>
            <a:sp3d>
              <a:bevelT/>
            </a:sp3d>
          </c:spPr>
          <c:dPt>
            <c:idx val="0"/>
            <c:spPr>
              <a:solidFill>
                <a:schemeClr val="accent2">
                  <a:lumMod val="20000"/>
                  <a:lumOff val="80000"/>
                </a:schemeClr>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E2E3-4B7F-A400-07BFEBDE09D7}"/>
              </c:ext>
            </c:extLst>
          </c:dPt>
          <c:dPt>
            <c:idx val="1"/>
            <c:spPr>
              <a:solidFill>
                <a:schemeClr val="accent2">
                  <a:lumMod val="60000"/>
                  <a:lumOff val="40000"/>
                </a:schemeClr>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E2E3-4B7F-A400-07BFEBDE09D7}"/>
              </c:ext>
            </c:extLst>
          </c:dPt>
          <c:dPt>
            <c:idx val="2"/>
            <c:spPr>
              <a:solidFill>
                <a:schemeClr val="accent2">
                  <a:lumMod val="75000"/>
                </a:schemeClr>
              </a:solidFill>
              <a:ln>
                <a:solidFill>
                  <a:schemeClr val="accent2">
                    <a:lumMod val="75000"/>
                  </a:schemeClr>
                </a:solidFill>
              </a:ln>
              <a:scene3d>
                <a:camera prst="orthographicFront"/>
                <a:lightRig rig="threePt" dir="t"/>
              </a:scene3d>
              <a:sp3d>
                <a:bevelT/>
              </a:sp3d>
            </c:spPr>
          </c:dPt>
          <c:dPt>
            <c:idx val="3"/>
            <c:explosion val="5"/>
            <c:spPr>
              <a:solidFill>
                <a:schemeClr val="accent2">
                  <a:lumMod val="50000"/>
                </a:schemeClr>
              </a:solidFill>
              <a:ln>
                <a:solidFill>
                  <a:schemeClr val="accent2">
                    <a:lumMod val="50000"/>
                  </a:schemeClr>
                </a:solidFill>
              </a:ln>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5-E2E3-4B7F-A400-07BFEBDE09D7}"/>
              </c:ext>
            </c:extLst>
          </c:dPt>
          <c:dPt>
            <c:idx val="4"/>
            <c:spPr>
              <a:solidFill>
                <a:srgbClr val="FF8181"/>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7-E2E3-4B7F-A400-07BFEBDE09D7}"/>
              </c:ext>
            </c:extLst>
          </c:dPt>
          <c:dPt>
            <c:idx val="5"/>
            <c:spPr>
              <a:solidFill>
                <a:schemeClr val="tx2"/>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9-E2E3-4B7F-A400-07BFEBDE09D7}"/>
              </c:ext>
            </c:extLst>
          </c:dPt>
          <c:dPt>
            <c:idx val="6"/>
            <c:spPr>
              <a:solidFill>
                <a:schemeClr val="bg1">
                  <a:lumMod val="50000"/>
                </a:schemeClr>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B-E2E3-4B7F-A400-07BFEBDE09D7}"/>
              </c:ext>
            </c:extLst>
          </c:dPt>
          <c:dPt>
            <c:idx val="7"/>
            <c:spPr>
              <a:solidFill>
                <a:srgbClr val="FFFF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D-E2E3-4B7F-A400-07BFEBDE09D7}"/>
              </c:ext>
            </c:extLst>
          </c:dPt>
          <c:dPt>
            <c:idx val="8"/>
            <c:spPr>
              <a:solidFill>
                <a:srgbClr val="FF0000"/>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F-E2E3-4B7F-A400-07BFEBDE09D7}"/>
              </c:ext>
            </c:extLst>
          </c:dPt>
          <c:dPt>
            <c:idx val="9"/>
            <c:spPr>
              <a:solidFill>
                <a:srgbClr val="9966FF"/>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11-E2E3-4B7F-A400-07BFEBDE09D7}"/>
              </c:ext>
            </c:extLst>
          </c:dPt>
          <c:dLbls>
            <c:dLbl>
              <c:idx val="1"/>
              <c:layout>
                <c:manualLayout>
                  <c:x val="0"/>
                  <c:y val="-2.7998236331569682E-3"/>
                </c:manualLayout>
              </c:layout>
              <c:showVal val="1"/>
            </c:dLbl>
            <c:dLbl>
              <c:idx val="3"/>
              <c:layout>
                <c:manualLayout>
                  <c:x val="4.0544664896748871E-3"/>
                  <c:y val="-5.5996472663139424E-3"/>
                </c:manualLayout>
              </c:layout>
              <c:showVal val="1"/>
            </c:dLbl>
            <c:dLbl>
              <c:idx val="6"/>
              <c:layout>
                <c:manualLayout>
                  <c:x val="4.0544664896748871E-3"/>
                  <c:y val="-1.6798941798941799E-2"/>
                </c:manualLayout>
              </c:layout>
              <c:showVal val="1"/>
            </c:dLbl>
            <c:dLbl>
              <c:idx val="7"/>
              <c:layout>
                <c:manualLayout>
                  <c:x val="0"/>
                  <c:y val="-2.7998236331569682E-3"/>
                </c:manualLayout>
              </c:layout>
              <c:showVal val="1"/>
            </c:dLbl>
            <c:txPr>
              <a:bodyPr/>
              <a:lstStyle/>
              <a:p>
                <a:pPr>
                  <a:defRPr sz="900" b="1">
                    <a:solidFill>
                      <a:schemeClr val="accent1">
                        <a:lumMod val="25000"/>
                      </a:schemeClr>
                    </a:solidFill>
                    <a:latin typeface="Century Gothic" pitchFamily="34" charset="0"/>
                  </a:defRPr>
                </a:pPr>
                <a:endParaRPr lang="ru-RU"/>
              </a:p>
            </c:txPr>
            <c:showVal val="1"/>
          </c:dLbls>
          <c:cat>
            <c:strRef>
              <c:f>Лист1!$A$2:$A$5</c:f>
              <c:strCache>
                <c:ptCount val="4"/>
                <c:pt idx="0">
                  <c:v>2019 г.</c:v>
                </c:pt>
                <c:pt idx="1">
                  <c:v>2020 г.</c:v>
                </c:pt>
                <c:pt idx="2">
                  <c:v>2021 г.</c:v>
                </c:pt>
                <c:pt idx="3">
                  <c:v>2022 г.</c:v>
                </c:pt>
              </c:strCache>
            </c:strRef>
          </c:cat>
          <c:val>
            <c:numRef>
              <c:f>Лист1!$B$2:$B$5</c:f>
              <c:numCache>
                <c:formatCode>General</c:formatCode>
                <c:ptCount val="4"/>
                <c:pt idx="0">
                  <c:v>38537.5</c:v>
                </c:pt>
                <c:pt idx="1">
                  <c:v>42206.400000000001</c:v>
                </c:pt>
                <c:pt idx="2">
                  <c:v>43253.4</c:v>
                </c:pt>
                <c:pt idx="3">
                  <c:v>47963.3</c:v>
                </c:pt>
              </c:numCache>
            </c:numRef>
          </c:val>
          <c:extLst xmlns:c16r2="http://schemas.microsoft.com/office/drawing/2015/06/chart">
            <c:ext xmlns:c16="http://schemas.microsoft.com/office/drawing/2014/chart" uri="{C3380CC4-5D6E-409C-BE32-E72D297353CC}">
              <c16:uniqueId val="{00000013-E2E3-4B7F-A400-07BFEBDE09D7}"/>
            </c:ext>
          </c:extLst>
        </c:ser>
        <c:shape val="cylinder"/>
        <c:axId val="182355072"/>
        <c:axId val="182356608"/>
        <c:axId val="0"/>
      </c:bar3DChart>
      <c:catAx>
        <c:axId val="182355072"/>
        <c:scaling>
          <c:orientation val="minMax"/>
        </c:scaling>
        <c:axPos val="b"/>
        <c:majorTickMark val="none"/>
        <c:tickLblPos val="nextTo"/>
        <c:txPr>
          <a:bodyPr/>
          <a:lstStyle/>
          <a:p>
            <a:pPr>
              <a:defRPr sz="900">
                <a:latin typeface="Century Gothic" pitchFamily="34" charset="0"/>
              </a:defRPr>
            </a:pPr>
            <a:endParaRPr lang="ru-RU"/>
          </a:p>
        </c:txPr>
        <c:crossAx val="182356608"/>
        <c:crosses val="autoZero"/>
        <c:auto val="1"/>
        <c:lblAlgn val="ctr"/>
        <c:lblOffset val="100"/>
      </c:catAx>
      <c:valAx>
        <c:axId val="182356608"/>
        <c:scaling>
          <c:orientation val="minMax"/>
        </c:scaling>
        <c:axPos val="l"/>
        <c:majorGridlines/>
        <c:numFmt formatCode="General" sourceLinked="1"/>
        <c:majorTickMark val="none"/>
        <c:tickLblPos val="nextTo"/>
        <c:txPr>
          <a:bodyPr/>
          <a:lstStyle/>
          <a:p>
            <a:pPr>
              <a:defRPr sz="700">
                <a:latin typeface="Century Gothic" pitchFamily="34" charset="0"/>
              </a:defRPr>
            </a:pPr>
            <a:endParaRPr lang="ru-RU"/>
          </a:p>
        </c:txPr>
        <c:crossAx val="182355072"/>
        <c:crosses val="autoZero"/>
        <c:crossBetween val="between"/>
      </c:valAx>
      <c:spPr>
        <a:solidFill>
          <a:schemeClr val="bg1"/>
        </a:solidFill>
      </c:spPr>
    </c:plotArea>
    <c:legend>
      <c:legendPos val="r"/>
      <c:layout>
        <c:manualLayout>
          <c:xMode val="edge"/>
          <c:yMode val="edge"/>
          <c:x val="0.85254586722333381"/>
          <c:y val="4.1437572696004288E-2"/>
          <c:w val="0.11718562703559272"/>
          <c:h val="0.32216257941990012"/>
        </c:manualLayout>
      </c:layout>
      <c:spPr>
        <a:solidFill>
          <a:schemeClr val="bg1"/>
        </a:solidFill>
      </c:spPr>
      <c:txPr>
        <a:bodyPr/>
        <a:lstStyle/>
        <a:p>
          <a:pPr>
            <a:defRPr sz="800"/>
          </a:pPr>
          <a:endParaRPr lang="ru-RU"/>
        </a:p>
      </c:txPr>
    </c:legend>
    <c:plotVisOnly val="1"/>
    <c:dispBlanksAs val="zero"/>
  </c:chart>
  <c:txPr>
    <a:bodyPr/>
    <a:lstStyle/>
    <a:p>
      <a:pPr>
        <a:defRPr sz="1800"/>
      </a:pPr>
      <a:endParaRPr lang="ru-RU"/>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800" b="0">
                <a:latin typeface="Century Gothic" pitchFamily="34" charset="0"/>
              </a:defRPr>
            </a:pPr>
            <a:r>
              <a:rPr lang="ru-RU" sz="800" b="0" dirty="0" smtClean="0"/>
              <a:t>Динамика роста среднемесячной</a:t>
            </a:r>
            <a:r>
              <a:rPr lang="ru-RU" sz="800" b="0" baseline="0" dirty="0" smtClean="0"/>
              <a:t> заработной платы работников  учреждений культуры </a:t>
            </a:r>
            <a:r>
              <a:rPr lang="ru-RU" sz="800" b="0" dirty="0" smtClean="0"/>
              <a:t>по годам (рублей)</a:t>
            </a:r>
            <a:endParaRPr lang="ru-RU" sz="800" b="0" dirty="0"/>
          </a:p>
        </c:rich>
      </c:tx>
      <c:layout>
        <c:manualLayout>
          <c:xMode val="edge"/>
          <c:yMode val="edge"/>
          <c:x val="0.13250683589053971"/>
          <c:y val="0"/>
        </c:manualLayout>
      </c:layout>
      <c:spPr>
        <a:solidFill>
          <a:srgbClr val="FEFEE2"/>
        </a:solidFill>
      </c:spPr>
    </c:title>
    <c:plotArea>
      <c:layout>
        <c:manualLayout>
          <c:layoutTarget val="inner"/>
          <c:xMode val="edge"/>
          <c:yMode val="edge"/>
          <c:x val="0.12832174103237096"/>
          <c:y val="0.13482316272965775"/>
          <c:w val="0.82473012257897627"/>
          <c:h val="0.57244094488188979"/>
        </c:manualLayout>
      </c:layout>
      <c:lineChart>
        <c:grouping val="standard"/>
        <c:ser>
          <c:idx val="0"/>
          <c:order val="0"/>
          <c:tx>
            <c:strRef>
              <c:f>Лист1!$B$1</c:f>
              <c:strCache>
                <c:ptCount val="1"/>
                <c:pt idx="0">
                  <c:v>Сравнение среднемесячной заработной платы работников культуры по годам (тыс.рублей)</c:v>
                </c:pt>
              </c:strCache>
            </c:strRef>
          </c:tx>
          <c:spPr>
            <a:ln>
              <a:solidFill>
                <a:srgbClr val="C00000"/>
              </a:solidFill>
            </a:ln>
          </c:spPr>
          <c:marker>
            <c:spPr>
              <a:solidFill>
                <a:srgbClr val="FF0000"/>
              </a:solidFill>
              <a:ln>
                <a:solidFill>
                  <a:srgbClr val="C00000"/>
                </a:solidFill>
              </a:ln>
            </c:spPr>
          </c:marker>
          <c:dPt>
            <c:idx val="0"/>
            <c:marker>
              <c:spPr>
                <a:solidFill>
                  <a:schemeClr val="accent2">
                    <a:lumMod val="40000"/>
                    <a:lumOff val="60000"/>
                  </a:schemeClr>
                </a:solidFill>
                <a:ln>
                  <a:solidFill>
                    <a:schemeClr val="accent2">
                      <a:lumMod val="20000"/>
                      <a:lumOff val="80000"/>
                    </a:schemeClr>
                  </a:solidFill>
                </a:ln>
              </c:spPr>
            </c:marker>
            <c:spPr>
              <a:ln>
                <a:solidFill>
                  <a:schemeClr val="accent2">
                    <a:lumMod val="20000"/>
                    <a:lumOff val="80000"/>
                  </a:schemeClr>
                </a:solidFill>
              </a:ln>
            </c:spPr>
          </c:dPt>
          <c:dPt>
            <c:idx val="1"/>
            <c:marker>
              <c:spPr>
                <a:solidFill>
                  <a:schemeClr val="accent2">
                    <a:lumMod val="60000"/>
                    <a:lumOff val="40000"/>
                  </a:schemeClr>
                </a:solidFill>
                <a:ln>
                  <a:solidFill>
                    <a:schemeClr val="accent2">
                      <a:lumMod val="60000"/>
                      <a:lumOff val="40000"/>
                    </a:schemeClr>
                  </a:solidFill>
                </a:ln>
              </c:spPr>
            </c:marker>
            <c:spPr>
              <a:ln>
                <a:solidFill>
                  <a:schemeClr val="accent2">
                    <a:lumMod val="60000"/>
                    <a:lumOff val="40000"/>
                  </a:schemeClr>
                </a:solidFill>
              </a:ln>
            </c:spPr>
          </c:dPt>
          <c:dPt>
            <c:idx val="2"/>
            <c:marker>
              <c:spPr>
                <a:solidFill>
                  <a:schemeClr val="accent2">
                    <a:lumMod val="75000"/>
                  </a:schemeClr>
                </a:solidFill>
                <a:ln>
                  <a:solidFill>
                    <a:schemeClr val="accent2">
                      <a:lumMod val="75000"/>
                    </a:schemeClr>
                  </a:solidFill>
                </a:ln>
              </c:spPr>
            </c:marker>
            <c:spPr>
              <a:ln>
                <a:solidFill>
                  <a:schemeClr val="accent2">
                    <a:lumMod val="75000"/>
                  </a:schemeClr>
                </a:solidFill>
              </a:ln>
            </c:spPr>
          </c:dPt>
          <c:dPt>
            <c:idx val="3"/>
            <c:marker>
              <c:spPr>
                <a:solidFill>
                  <a:schemeClr val="accent2">
                    <a:lumMod val="50000"/>
                  </a:schemeClr>
                </a:solidFill>
                <a:ln>
                  <a:solidFill>
                    <a:schemeClr val="accent2">
                      <a:lumMod val="50000"/>
                    </a:schemeClr>
                  </a:solidFill>
                </a:ln>
              </c:spPr>
            </c:marker>
            <c:spPr>
              <a:ln>
                <a:solidFill>
                  <a:schemeClr val="accent2">
                    <a:lumMod val="50000"/>
                  </a:schemeClr>
                </a:solidFill>
              </a:ln>
            </c:spPr>
          </c:dPt>
          <c:dLbls>
            <c:dLbl>
              <c:idx val="0"/>
              <c:layout>
                <c:manualLayout>
                  <c:x val="-6.9204645811482321E-2"/>
                  <c:y val="6.5796019900498173E-2"/>
                </c:manualLayout>
              </c:layout>
              <c:tx>
                <c:rich>
                  <a:bodyPr/>
                  <a:lstStyle/>
                  <a:p>
                    <a:r>
                      <a:rPr lang="ru-RU" dirty="0" smtClean="0">
                        <a:solidFill>
                          <a:schemeClr val="tx1"/>
                        </a:solidFill>
                      </a:rPr>
                      <a:t>38537,5</a:t>
                    </a:r>
                    <a:endParaRPr lang="en-US" dirty="0">
                      <a:solidFill>
                        <a:schemeClr val="tx1"/>
                      </a:solidFill>
                    </a:endParaRPr>
                  </a:p>
                </c:rich>
              </c:tx>
              <c:showVal val="1"/>
            </c:dLbl>
            <c:dLbl>
              <c:idx val="1"/>
              <c:layout>
                <c:manualLayout>
                  <c:x val="-3.4602322905741181E-2"/>
                  <c:y val="6.0530679933665454E-2"/>
                </c:manualLayout>
              </c:layout>
              <c:showVal val="1"/>
            </c:dLbl>
            <c:dLbl>
              <c:idx val="2"/>
              <c:layout>
                <c:manualLayout>
                  <c:x val="-3.2882410428973545E-2"/>
                  <c:y val="6.3598673300165831E-2"/>
                </c:manualLayout>
              </c:layout>
              <c:showVal val="1"/>
            </c:dLbl>
            <c:dLbl>
              <c:idx val="3"/>
              <c:layout>
                <c:manualLayout>
                  <c:x val="-2.4071141521131993E-3"/>
                  <c:y val="3.5142996931964855E-2"/>
                </c:manualLayout>
              </c:layout>
              <c:showVal val="1"/>
            </c:dLbl>
            <c:dLbl>
              <c:idx val="4"/>
              <c:layout>
                <c:manualLayout>
                  <c:x val="2.4573540793019501E-4"/>
                  <c:y val="6.1629353233830848E-2"/>
                </c:manualLayout>
              </c:layout>
              <c:showVal val="1"/>
            </c:dLbl>
            <c:txPr>
              <a:bodyPr/>
              <a:lstStyle/>
              <a:p>
                <a:pPr>
                  <a:defRPr sz="1000">
                    <a:solidFill>
                      <a:schemeClr val="tx1"/>
                    </a:solidFill>
                  </a:defRPr>
                </a:pPr>
                <a:endParaRPr lang="ru-RU"/>
              </a:p>
            </c:txPr>
            <c:showVal val="1"/>
          </c:dLbls>
          <c:cat>
            <c:strRef>
              <c:f>Лист1!$A$2:$A$5</c:f>
              <c:strCache>
                <c:ptCount val="4"/>
                <c:pt idx="0">
                  <c:v>2019 год</c:v>
                </c:pt>
                <c:pt idx="1">
                  <c:v>2020 год</c:v>
                </c:pt>
                <c:pt idx="2">
                  <c:v>2021 год</c:v>
                </c:pt>
                <c:pt idx="3">
                  <c:v>2022 год</c:v>
                </c:pt>
              </c:strCache>
            </c:strRef>
          </c:cat>
          <c:val>
            <c:numRef>
              <c:f>Лист1!$B$2:$B$5</c:f>
              <c:numCache>
                <c:formatCode>General</c:formatCode>
                <c:ptCount val="4"/>
                <c:pt idx="0">
                  <c:v>38537.5</c:v>
                </c:pt>
                <c:pt idx="1">
                  <c:v>42206.400000000001</c:v>
                </c:pt>
                <c:pt idx="2">
                  <c:v>43253.4</c:v>
                </c:pt>
                <c:pt idx="3">
                  <c:v>47963.3</c:v>
                </c:pt>
              </c:numCache>
            </c:numRef>
          </c:val>
        </c:ser>
        <c:marker val="1"/>
        <c:axId val="182311168"/>
        <c:axId val="182325248"/>
      </c:lineChart>
      <c:catAx>
        <c:axId val="182311168"/>
        <c:scaling>
          <c:orientation val="minMax"/>
        </c:scaling>
        <c:axPos val="b"/>
        <c:tickLblPos val="nextTo"/>
        <c:txPr>
          <a:bodyPr/>
          <a:lstStyle/>
          <a:p>
            <a:pPr>
              <a:defRPr sz="900">
                <a:latin typeface="Century Gothic" pitchFamily="34" charset="0"/>
              </a:defRPr>
            </a:pPr>
            <a:endParaRPr lang="ru-RU"/>
          </a:p>
        </c:txPr>
        <c:crossAx val="182325248"/>
        <c:crosses val="autoZero"/>
        <c:auto val="1"/>
        <c:lblAlgn val="ctr"/>
        <c:lblOffset val="100"/>
      </c:catAx>
      <c:valAx>
        <c:axId val="182325248"/>
        <c:scaling>
          <c:orientation val="minMax"/>
        </c:scaling>
        <c:axPos val="l"/>
        <c:majorGridlines/>
        <c:numFmt formatCode="General" sourceLinked="1"/>
        <c:tickLblPos val="nextTo"/>
        <c:txPr>
          <a:bodyPr/>
          <a:lstStyle/>
          <a:p>
            <a:pPr>
              <a:defRPr sz="700">
                <a:latin typeface="Century Gothic" pitchFamily="34" charset="0"/>
              </a:defRPr>
            </a:pPr>
            <a:endParaRPr lang="ru-RU"/>
          </a:p>
        </c:txPr>
        <c:crossAx val="182311168"/>
        <c:crosses val="autoZero"/>
        <c:crossBetween val="between"/>
      </c:valAx>
    </c:plotArea>
    <c:plotVisOnly val="1"/>
  </c:chart>
  <c:spPr>
    <a:solidFill>
      <a:srgbClr val="FEFEEC"/>
    </a:solidFill>
  </c:spPr>
  <c:txPr>
    <a:bodyPr/>
    <a:lstStyle/>
    <a:p>
      <a:pPr>
        <a:defRPr sz="1800"/>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900" b="0">
                <a:solidFill>
                  <a:schemeClr val="accent6">
                    <a:lumMod val="50000"/>
                  </a:schemeClr>
                </a:solidFill>
              </a:defRPr>
            </a:pPr>
            <a:r>
              <a:rPr lang="ru-RU" sz="800" b="0" dirty="0" smtClean="0">
                <a:solidFill>
                  <a:schemeClr val="accent6">
                    <a:lumMod val="50000"/>
                  </a:schemeClr>
                </a:solidFill>
                <a:latin typeface="Century Gothic" pitchFamily="34" charset="0"/>
              </a:rPr>
              <a:t>Среднемесячная</a:t>
            </a:r>
            <a:r>
              <a:rPr lang="ru-RU" sz="800" b="0" baseline="0" dirty="0" smtClean="0">
                <a:solidFill>
                  <a:schemeClr val="accent6">
                    <a:lumMod val="50000"/>
                  </a:schemeClr>
                </a:solidFill>
                <a:latin typeface="Century Gothic" pitchFamily="34" charset="0"/>
              </a:rPr>
              <a:t> заработная плата работников учреждений образования муниципального образования Балаганский район </a:t>
            </a:r>
            <a:r>
              <a:rPr lang="ru-RU" sz="800" b="0" dirty="0" smtClean="0">
                <a:solidFill>
                  <a:schemeClr val="accent6">
                    <a:lumMod val="50000"/>
                  </a:schemeClr>
                </a:solidFill>
                <a:latin typeface="Century Gothic" pitchFamily="34" charset="0"/>
              </a:rPr>
              <a:t> (рублей)</a:t>
            </a:r>
            <a:endParaRPr lang="ru-RU" sz="800" b="0" dirty="0">
              <a:solidFill>
                <a:schemeClr val="accent6">
                  <a:lumMod val="50000"/>
                </a:schemeClr>
              </a:solidFill>
              <a:latin typeface="Century Gothic" pitchFamily="34" charset="0"/>
            </a:endParaRPr>
          </a:p>
        </c:rich>
      </c:tx>
      <c:layout>
        <c:manualLayout>
          <c:xMode val="edge"/>
          <c:yMode val="edge"/>
          <c:x val="3.0832831439781556E-2"/>
          <c:y val="0"/>
        </c:manualLayout>
      </c:layout>
      <c:spPr>
        <a:solidFill>
          <a:schemeClr val="bg1"/>
        </a:solidFill>
      </c:spPr>
    </c:title>
    <c:view3D>
      <c:rotX val="10"/>
      <c:depthPercent val="100"/>
      <c:rAngAx val="1"/>
    </c:view3D>
    <c:floor>
      <c:spPr>
        <a:solidFill>
          <a:schemeClr val="bg1">
            <a:lumMod val="85000"/>
          </a:schemeClr>
        </a:solidFill>
      </c:spPr>
    </c:floor>
    <c:plotArea>
      <c:layout>
        <c:manualLayout>
          <c:layoutTarget val="inner"/>
          <c:xMode val="edge"/>
          <c:yMode val="edge"/>
          <c:x val="0.10294372750006336"/>
          <c:y val="0.18097149412339342"/>
          <c:w val="0.74869994951828689"/>
          <c:h val="0.74372905594469274"/>
        </c:manualLayout>
      </c:layout>
      <c:bar3DChart>
        <c:barDir val="col"/>
        <c:grouping val="clustered"/>
        <c:ser>
          <c:idx val="0"/>
          <c:order val="0"/>
          <c:tx>
            <c:strRef>
              <c:f>Лист1!$B$1</c:f>
              <c:strCache>
                <c:ptCount val="1"/>
                <c:pt idx="0">
                  <c:v>Общее образование</c:v>
                </c:pt>
              </c:strCache>
            </c:strRef>
          </c:tx>
          <c:spPr>
            <a:solidFill>
              <a:srgbClr val="FFFF00"/>
            </a:solidFill>
            <a:scene3d>
              <a:camera prst="orthographicFront"/>
              <a:lightRig rig="threePt" dir="t"/>
            </a:scene3d>
            <a:sp3d>
              <a:bevelT/>
            </a:sp3d>
          </c:spPr>
          <c:dPt>
            <c:idx val="0"/>
            <c:spPr>
              <a:solidFill>
                <a:srgbClr val="FFFFCC"/>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1-E2E3-4B7F-A400-07BFEBDE09D7}"/>
              </c:ext>
            </c:extLst>
          </c:dPt>
          <c:dPt>
            <c:idx val="1"/>
            <c:spPr>
              <a:solidFill>
                <a:srgbClr val="FFFF99"/>
              </a:solidFill>
              <a:scene3d>
                <a:camera prst="orthographicFront"/>
                <a:lightRig rig="threePt" dir="t"/>
              </a:scene3d>
              <a:sp3d>
                <a:bevelT/>
              </a:sp3d>
            </c:spPr>
            <c:extLst xmlns:c16r2="http://schemas.microsoft.com/office/drawing/2015/06/chart">
              <c:ext xmlns:c16="http://schemas.microsoft.com/office/drawing/2014/chart" uri="{C3380CC4-5D6E-409C-BE32-E72D297353CC}">
                <c16:uniqueId val="{00000003-E2E3-4B7F-A400-07BFEBDE09D7}"/>
              </c:ext>
            </c:extLst>
          </c:dPt>
          <c:dPt>
            <c:idx val="2"/>
            <c:spPr>
              <a:solidFill>
                <a:srgbClr val="FFFF66"/>
              </a:solidFill>
              <a:scene3d>
                <a:camera prst="orthographicFront"/>
                <a:lightRig rig="threePt" dir="t"/>
              </a:scene3d>
              <a:sp3d>
                <a:bevelT/>
              </a:sp3d>
            </c:spPr>
          </c:dPt>
          <c:dLbls>
            <c:dLbl>
              <c:idx val="1"/>
              <c:layout>
                <c:manualLayout>
                  <c:x val="0"/>
                  <c:y val="-2.7998236331569682E-3"/>
                </c:manualLayout>
              </c:layout>
              <c:showVal val="1"/>
            </c:dLbl>
            <c:dLbl>
              <c:idx val="3"/>
              <c:layout>
                <c:manualLayout>
                  <c:x val="4.0544664896748905E-3"/>
                  <c:y val="-5.5996472663139424E-3"/>
                </c:manualLayout>
              </c:layout>
              <c:showVal val="1"/>
            </c:dLbl>
            <c:dLbl>
              <c:idx val="6"/>
              <c:layout>
                <c:manualLayout>
                  <c:x val="4.0544664896748905E-3"/>
                  <c:y val="-1.6798941798941799E-2"/>
                </c:manualLayout>
              </c:layout>
              <c:showVal val="1"/>
            </c:dLbl>
            <c:dLbl>
              <c:idx val="7"/>
              <c:layout>
                <c:manualLayout>
                  <c:x val="0"/>
                  <c:y val="-2.7998236331569682E-3"/>
                </c:manualLayout>
              </c:layout>
              <c:showVal val="1"/>
            </c:dLbl>
            <c:txPr>
              <a:bodyPr/>
              <a:lstStyle/>
              <a:p>
                <a:pPr>
                  <a:defRPr sz="900" b="1">
                    <a:solidFill>
                      <a:schemeClr val="accent6">
                        <a:lumMod val="50000"/>
                      </a:schemeClr>
                    </a:solidFill>
                    <a:latin typeface="Century Gothic" pitchFamily="34" charset="0"/>
                  </a:defRPr>
                </a:pPr>
                <a:endParaRPr lang="ru-RU"/>
              </a:p>
            </c:txPr>
            <c:showVal val="1"/>
          </c:dLbls>
          <c:cat>
            <c:strRef>
              <c:f>Лист1!$A$2:$A$5</c:f>
              <c:strCache>
                <c:ptCount val="4"/>
                <c:pt idx="0">
                  <c:v>2019 г.</c:v>
                </c:pt>
                <c:pt idx="1">
                  <c:v>2020 г.</c:v>
                </c:pt>
                <c:pt idx="2">
                  <c:v>2021 г.</c:v>
                </c:pt>
                <c:pt idx="3">
                  <c:v>2022 г.</c:v>
                </c:pt>
              </c:strCache>
            </c:strRef>
          </c:cat>
          <c:val>
            <c:numRef>
              <c:f>Лист1!$B$2:$B$5</c:f>
              <c:numCache>
                <c:formatCode>General</c:formatCode>
                <c:ptCount val="4"/>
                <c:pt idx="0">
                  <c:v>36739</c:v>
                </c:pt>
                <c:pt idx="1">
                  <c:v>40003</c:v>
                </c:pt>
                <c:pt idx="2">
                  <c:v>40628</c:v>
                </c:pt>
                <c:pt idx="3">
                  <c:v>46864</c:v>
                </c:pt>
              </c:numCache>
            </c:numRef>
          </c:val>
          <c:extLst xmlns:c16r2="http://schemas.microsoft.com/office/drawing/2015/06/chart">
            <c:ext xmlns:c16="http://schemas.microsoft.com/office/drawing/2014/chart" uri="{C3380CC4-5D6E-409C-BE32-E72D297353CC}">
              <c16:uniqueId val="{00000013-E2E3-4B7F-A400-07BFEBDE09D7}"/>
            </c:ext>
          </c:extLst>
        </c:ser>
        <c:ser>
          <c:idx val="1"/>
          <c:order val="1"/>
          <c:tx>
            <c:strRef>
              <c:f>Лист1!$C$1</c:f>
              <c:strCache>
                <c:ptCount val="1"/>
                <c:pt idx="0">
                  <c:v>Дошкольное образование</c:v>
                </c:pt>
              </c:strCache>
            </c:strRef>
          </c:tx>
          <c:spPr>
            <a:solidFill>
              <a:srgbClr val="00B0F0"/>
            </a:solidFill>
            <a:scene3d>
              <a:camera prst="orthographicFront"/>
              <a:lightRig rig="threePt" dir="t"/>
            </a:scene3d>
            <a:sp3d>
              <a:bevelT/>
            </a:sp3d>
          </c:spPr>
          <c:dPt>
            <c:idx val="0"/>
            <c:spPr>
              <a:solidFill>
                <a:schemeClr val="tx2">
                  <a:lumMod val="20000"/>
                  <a:lumOff val="80000"/>
                </a:schemeClr>
              </a:solidFill>
              <a:scene3d>
                <a:camera prst="orthographicFront"/>
                <a:lightRig rig="threePt" dir="t"/>
              </a:scene3d>
              <a:sp3d>
                <a:bevelT/>
              </a:sp3d>
            </c:spPr>
          </c:dPt>
          <c:dPt>
            <c:idx val="1"/>
            <c:spPr>
              <a:solidFill>
                <a:schemeClr val="tx2">
                  <a:lumMod val="40000"/>
                  <a:lumOff val="60000"/>
                </a:schemeClr>
              </a:solidFill>
              <a:scene3d>
                <a:camera prst="orthographicFront"/>
                <a:lightRig rig="threePt" dir="t"/>
              </a:scene3d>
              <a:sp3d>
                <a:bevelT/>
              </a:sp3d>
            </c:spPr>
          </c:dPt>
          <c:dPt>
            <c:idx val="2"/>
            <c:spPr>
              <a:solidFill>
                <a:schemeClr val="tx2">
                  <a:lumMod val="60000"/>
                  <a:lumOff val="40000"/>
                </a:schemeClr>
              </a:solidFill>
              <a:scene3d>
                <a:camera prst="orthographicFront"/>
                <a:lightRig rig="threePt" dir="t"/>
              </a:scene3d>
              <a:sp3d>
                <a:bevelT/>
              </a:sp3d>
            </c:spPr>
          </c:dPt>
          <c:dPt>
            <c:idx val="3"/>
            <c:spPr>
              <a:solidFill>
                <a:srgbClr val="0070C0"/>
              </a:solidFill>
              <a:scene3d>
                <a:camera prst="orthographicFront"/>
                <a:lightRig rig="threePt" dir="t"/>
              </a:scene3d>
              <a:sp3d>
                <a:bevelT/>
              </a:sp3d>
            </c:spPr>
          </c:dPt>
          <c:dLbls>
            <c:dLbl>
              <c:idx val="0"/>
              <c:spPr/>
              <c:txPr>
                <a:bodyPr anchor="b" anchorCtr="1"/>
                <a:lstStyle/>
                <a:p>
                  <a:pPr>
                    <a:defRPr sz="900" b="1">
                      <a:solidFill>
                        <a:schemeClr val="tx1"/>
                      </a:solidFill>
                      <a:latin typeface="Century Gothic" pitchFamily="34" charset="0"/>
                    </a:defRPr>
                  </a:pPr>
                  <a:endParaRPr lang="ru-RU"/>
                </a:p>
              </c:txPr>
            </c:dLbl>
            <c:dLbl>
              <c:idx val="1"/>
              <c:tx>
                <c:rich>
                  <a:bodyPr/>
                  <a:lstStyle/>
                  <a:p>
                    <a:r>
                      <a:rPr lang="en-US" b="1">
                        <a:solidFill>
                          <a:schemeClr val="tx1"/>
                        </a:solidFill>
                      </a:rPr>
                      <a:t>33939</a:t>
                    </a:r>
                  </a:p>
                </c:rich>
              </c:tx>
              <c:showVal val="1"/>
            </c:dLbl>
            <c:dLbl>
              <c:idx val="2"/>
              <c:spPr/>
              <c:txPr>
                <a:bodyPr anchor="b" anchorCtr="1"/>
                <a:lstStyle/>
                <a:p>
                  <a:pPr>
                    <a:defRPr sz="900" b="1">
                      <a:solidFill>
                        <a:schemeClr val="tx1"/>
                      </a:solidFill>
                      <a:latin typeface="Century Gothic" pitchFamily="34" charset="0"/>
                    </a:defRPr>
                  </a:pPr>
                  <a:endParaRPr lang="ru-RU"/>
                </a:p>
              </c:txPr>
            </c:dLbl>
            <c:dLbl>
              <c:idx val="3"/>
              <c:spPr/>
              <c:txPr>
                <a:bodyPr anchor="b" anchorCtr="1"/>
                <a:lstStyle/>
                <a:p>
                  <a:pPr>
                    <a:defRPr sz="900" b="1">
                      <a:solidFill>
                        <a:schemeClr val="tx1"/>
                      </a:solidFill>
                      <a:latin typeface="Century Gothic" pitchFamily="34" charset="0"/>
                    </a:defRPr>
                  </a:pPr>
                  <a:endParaRPr lang="ru-RU"/>
                </a:p>
              </c:txPr>
            </c:dLbl>
            <c:txPr>
              <a:bodyPr anchor="b" anchorCtr="1"/>
              <a:lstStyle/>
              <a:p>
                <a:pPr>
                  <a:defRPr sz="900">
                    <a:solidFill>
                      <a:schemeClr val="tx2">
                        <a:lumMod val="50000"/>
                      </a:schemeClr>
                    </a:solidFill>
                    <a:latin typeface="Century Gothic" pitchFamily="34" charset="0"/>
                  </a:defRPr>
                </a:pPr>
                <a:endParaRPr lang="ru-RU"/>
              </a:p>
            </c:txPr>
            <c:showVal val="1"/>
          </c:dLbls>
          <c:cat>
            <c:strRef>
              <c:f>Лист1!$A$2:$A$5</c:f>
              <c:strCache>
                <c:ptCount val="4"/>
                <c:pt idx="0">
                  <c:v>2019 г.</c:v>
                </c:pt>
                <c:pt idx="1">
                  <c:v>2020 г.</c:v>
                </c:pt>
                <c:pt idx="2">
                  <c:v>2021 г.</c:v>
                </c:pt>
                <c:pt idx="3">
                  <c:v>2022 г.</c:v>
                </c:pt>
              </c:strCache>
            </c:strRef>
          </c:cat>
          <c:val>
            <c:numRef>
              <c:f>Лист1!$C$2:$C$5</c:f>
              <c:numCache>
                <c:formatCode>General</c:formatCode>
                <c:ptCount val="4"/>
                <c:pt idx="0">
                  <c:v>31333</c:v>
                </c:pt>
                <c:pt idx="1">
                  <c:v>33939</c:v>
                </c:pt>
                <c:pt idx="2">
                  <c:v>36178</c:v>
                </c:pt>
                <c:pt idx="3">
                  <c:v>39870</c:v>
                </c:pt>
              </c:numCache>
            </c:numRef>
          </c:val>
        </c:ser>
        <c:ser>
          <c:idx val="2"/>
          <c:order val="2"/>
          <c:tx>
            <c:strRef>
              <c:f>Лист1!$D$1</c:f>
              <c:strCache>
                <c:ptCount val="1"/>
                <c:pt idx="0">
                  <c:v>Дополнительное образование</c:v>
                </c:pt>
              </c:strCache>
            </c:strRef>
          </c:tx>
          <c:spPr>
            <a:solidFill>
              <a:srgbClr val="7030A0"/>
            </a:solidFill>
            <a:scene3d>
              <a:camera prst="orthographicFront"/>
              <a:lightRig rig="threePt" dir="t"/>
            </a:scene3d>
            <a:sp3d>
              <a:bevelT/>
            </a:sp3d>
          </c:spPr>
          <c:dPt>
            <c:idx val="0"/>
            <c:spPr>
              <a:solidFill>
                <a:srgbClr val="D3B5E9"/>
              </a:solidFill>
              <a:scene3d>
                <a:camera prst="orthographicFront"/>
                <a:lightRig rig="threePt" dir="t"/>
              </a:scene3d>
              <a:sp3d>
                <a:bevelT/>
              </a:sp3d>
            </c:spPr>
          </c:dPt>
          <c:dPt>
            <c:idx val="1"/>
            <c:spPr>
              <a:solidFill>
                <a:srgbClr val="B889DB"/>
              </a:solidFill>
              <a:scene3d>
                <a:camera prst="orthographicFront"/>
                <a:lightRig rig="threePt" dir="t"/>
              </a:scene3d>
              <a:sp3d>
                <a:bevelT/>
              </a:sp3d>
            </c:spPr>
          </c:dPt>
          <c:dPt>
            <c:idx val="2"/>
            <c:spPr>
              <a:solidFill>
                <a:srgbClr val="7E36B4"/>
              </a:solidFill>
              <a:scene3d>
                <a:camera prst="orthographicFront"/>
                <a:lightRig rig="threePt" dir="t"/>
              </a:scene3d>
              <a:sp3d>
                <a:bevelT/>
              </a:sp3d>
            </c:spPr>
          </c:dPt>
          <c:dPt>
            <c:idx val="3"/>
            <c:spPr>
              <a:solidFill>
                <a:srgbClr val="5A2781"/>
              </a:solidFill>
              <a:scene3d>
                <a:camera prst="orthographicFront"/>
                <a:lightRig rig="threePt" dir="t"/>
              </a:scene3d>
              <a:sp3d>
                <a:bevelT/>
              </a:sp3d>
            </c:spPr>
          </c:dPt>
          <c:dLbls>
            <c:dLbl>
              <c:idx val="0"/>
              <c:layout>
                <c:manualLayout>
                  <c:x val="1.7086325306577901E-2"/>
                  <c:y val="6.1023029961440834E-3"/>
                </c:manualLayout>
              </c:layout>
              <c:showVal val="1"/>
            </c:dLbl>
            <c:txPr>
              <a:bodyPr/>
              <a:lstStyle/>
              <a:p>
                <a:pPr>
                  <a:defRPr sz="900" b="1">
                    <a:solidFill>
                      <a:srgbClr val="7030A0"/>
                    </a:solidFill>
                    <a:latin typeface="Century Gothic" pitchFamily="34" charset="0"/>
                  </a:defRPr>
                </a:pPr>
                <a:endParaRPr lang="ru-RU"/>
              </a:p>
            </c:txPr>
            <c:showVal val="1"/>
          </c:dLbls>
          <c:cat>
            <c:strRef>
              <c:f>Лист1!$A$2:$A$5</c:f>
              <c:strCache>
                <c:ptCount val="4"/>
                <c:pt idx="0">
                  <c:v>2019 г.</c:v>
                </c:pt>
                <c:pt idx="1">
                  <c:v>2020 г.</c:v>
                </c:pt>
                <c:pt idx="2">
                  <c:v>2021 г.</c:v>
                </c:pt>
                <c:pt idx="3">
                  <c:v>2022 г.</c:v>
                </c:pt>
              </c:strCache>
            </c:strRef>
          </c:cat>
          <c:val>
            <c:numRef>
              <c:f>Лист1!$D$2:$D$5</c:f>
              <c:numCache>
                <c:formatCode>General</c:formatCode>
                <c:ptCount val="4"/>
                <c:pt idx="0">
                  <c:v>36850</c:v>
                </c:pt>
                <c:pt idx="1">
                  <c:v>39514</c:v>
                </c:pt>
                <c:pt idx="2">
                  <c:v>41843</c:v>
                </c:pt>
                <c:pt idx="3">
                  <c:v>47524</c:v>
                </c:pt>
              </c:numCache>
            </c:numRef>
          </c:val>
        </c:ser>
        <c:shape val="cylinder"/>
        <c:axId val="182203520"/>
        <c:axId val="182205056"/>
        <c:axId val="0"/>
      </c:bar3DChart>
      <c:catAx>
        <c:axId val="182203520"/>
        <c:scaling>
          <c:orientation val="minMax"/>
        </c:scaling>
        <c:axPos val="b"/>
        <c:majorTickMark val="none"/>
        <c:tickLblPos val="nextTo"/>
        <c:txPr>
          <a:bodyPr/>
          <a:lstStyle/>
          <a:p>
            <a:pPr>
              <a:defRPr sz="900">
                <a:latin typeface="Century Gothic" pitchFamily="34" charset="0"/>
              </a:defRPr>
            </a:pPr>
            <a:endParaRPr lang="ru-RU"/>
          </a:p>
        </c:txPr>
        <c:crossAx val="182205056"/>
        <c:crosses val="autoZero"/>
        <c:auto val="1"/>
        <c:lblAlgn val="ctr"/>
        <c:lblOffset val="100"/>
      </c:catAx>
      <c:valAx>
        <c:axId val="182205056"/>
        <c:scaling>
          <c:orientation val="minMax"/>
        </c:scaling>
        <c:axPos val="l"/>
        <c:majorGridlines/>
        <c:numFmt formatCode="General" sourceLinked="1"/>
        <c:majorTickMark val="none"/>
        <c:tickLblPos val="nextTo"/>
        <c:txPr>
          <a:bodyPr/>
          <a:lstStyle/>
          <a:p>
            <a:pPr>
              <a:defRPr sz="800">
                <a:latin typeface="Century Gothic" pitchFamily="34" charset="0"/>
              </a:defRPr>
            </a:pPr>
            <a:endParaRPr lang="ru-RU"/>
          </a:p>
        </c:txPr>
        <c:crossAx val="182203520"/>
        <c:crosses val="autoZero"/>
        <c:crossBetween val="between"/>
      </c:valAx>
      <c:spPr>
        <a:solidFill>
          <a:schemeClr val="bg1"/>
        </a:solidFill>
      </c:spPr>
    </c:plotArea>
    <c:legend>
      <c:legendPos val="r"/>
      <c:layout>
        <c:manualLayout>
          <c:xMode val="edge"/>
          <c:yMode val="edge"/>
          <c:x val="0.8155075883587265"/>
          <c:y val="0.46551033336721676"/>
          <c:w val="0.17972553127899721"/>
          <c:h val="0.41439162586271044"/>
        </c:manualLayout>
      </c:layout>
      <c:spPr>
        <a:solidFill>
          <a:schemeClr val="bg1"/>
        </a:solidFill>
      </c:spPr>
      <c:txPr>
        <a:bodyPr/>
        <a:lstStyle/>
        <a:p>
          <a:pPr>
            <a:defRPr sz="800"/>
          </a:pPr>
          <a:endParaRPr lang="ru-RU"/>
        </a:p>
      </c:txPr>
    </c:legend>
    <c:plotVisOnly val="1"/>
    <c:dispBlanksAs val="zero"/>
  </c:chart>
  <c:spPr>
    <a:solidFill>
      <a:srgbClr val="FEF4EC"/>
    </a:solidFill>
  </c:spPr>
  <c:txPr>
    <a:bodyPr/>
    <a:lstStyle/>
    <a:p>
      <a:pPr>
        <a:defRPr sz="1800"/>
      </a:pPr>
      <a:endParaRPr lang="ru-RU"/>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49E65-AC84-421D-B130-E426409088A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ru-RU"/>
        </a:p>
      </dgm:t>
    </dgm:pt>
    <dgm:pt modelId="{E60E0254-96D2-4F40-8CE0-EB50D9BF04D4}">
      <dgm:prSet phldrT="[Текст]" custT="1"/>
      <dgm:spPr>
        <a:solidFill>
          <a:schemeClr val="bg1">
            <a:lumMod val="85000"/>
          </a:schemeClr>
        </a:solidFill>
        <a:ln>
          <a:solidFill>
            <a:schemeClr val="bg2">
              <a:lumMod val="25000"/>
            </a:schemeClr>
          </a:solidFill>
        </a:ln>
        <a:scene3d>
          <a:camera prst="orthographicFront"/>
          <a:lightRig rig="threePt" dir="t"/>
        </a:scene3d>
        <a:sp3d>
          <a:bevelT/>
        </a:sp3d>
      </dgm:spPr>
      <dgm:t>
        <a:bodyPr/>
        <a:lstStyle/>
        <a:p>
          <a:endParaRPr lang="ru-RU" sz="1400" b="1" dirty="0"/>
        </a:p>
      </dgm:t>
    </dgm:pt>
    <dgm:pt modelId="{E9C92DCF-A134-4155-AE33-FD87057E624F}" type="parTrans" cxnId="{D51A610A-4A7E-4FCE-8596-9561C18F52FB}">
      <dgm:prSet/>
      <dgm:spPr/>
      <dgm:t>
        <a:bodyPr/>
        <a:lstStyle/>
        <a:p>
          <a:endParaRPr lang="ru-RU"/>
        </a:p>
      </dgm:t>
    </dgm:pt>
    <dgm:pt modelId="{7A238DB1-A388-4D57-9D7F-C999814A75E3}" type="sibTrans" cxnId="{D51A610A-4A7E-4FCE-8596-9561C18F52FB}">
      <dgm:prSet/>
      <dgm:spPr/>
      <dgm:t>
        <a:bodyPr/>
        <a:lstStyle/>
        <a:p>
          <a:endParaRPr lang="ru-RU"/>
        </a:p>
      </dgm:t>
    </dgm:pt>
    <dgm:pt modelId="{F3338C0B-10F8-4A21-B36B-FE40CF270728}">
      <dgm:prSet phldrT="[Текст]" custT="1"/>
      <dgm:spPr>
        <a:solidFill>
          <a:schemeClr val="bg1">
            <a:lumMod val="85000"/>
          </a:schemeClr>
        </a:solidFill>
        <a:ln>
          <a:solidFill>
            <a:schemeClr val="bg2">
              <a:lumMod val="25000"/>
            </a:schemeClr>
          </a:solidFill>
        </a:ln>
        <a:scene3d>
          <a:camera prst="orthographicFront"/>
          <a:lightRig rig="threePt" dir="t"/>
        </a:scene3d>
        <a:sp3d>
          <a:bevelT/>
        </a:sp3d>
      </dgm:spPr>
      <dgm:t>
        <a:bodyPr/>
        <a:lstStyle/>
        <a:p>
          <a:endParaRPr lang="ru-RU" sz="1200" dirty="0"/>
        </a:p>
      </dgm:t>
    </dgm:pt>
    <dgm:pt modelId="{7F87B8F7-E7AC-4C84-9563-01E8F54689E7}" type="parTrans" cxnId="{4DC48414-628D-4915-9D0E-83F8CEDF642F}">
      <dgm:prSet/>
      <dgm:spPr>
        <a:ln>
          <a:solidFill>
            <a:schemeClr val="tx1"/>
          </a:solidFill>
        </a:ln>
      </dgm:spPr>
      <dgm:t>
        <a:bodyPr/>
        <a:lstStyle/>
        <a:p>
          <a:endParaRPr lang="ru-RU" dirty="0"/>
        </a:p>
      </dgm:t>
    </dgm:pt>
    <dgm:pt modelId="{0690A5AF-CF4B-4ED9-ADD6-98A6D18C11F4}" type="sibTrans" cxnId="{4DC48414-628D-4915-9D0E-83F8CEDF642F}">
      <dgm:prSet/>
      <dgm:spPr/>
      <dgm:t>
        <a:bodyPr/>
        <a:lstStyle/>
        <a:p>
          <a:endParaRPr lang="ru-RU"/>
        </a:p>
      </dgm:t>
    </dgm:pt>
    <dgm:pt modelId="{72A55494-C2D1-4078-B4CE-B94A29AD6FE1}">
      <dgm:prSet phldrT="[Текст]" custT="1"/>
      <dgm:spPr>
        <a:solidFill>
          <a:schemeClr val="bg1">
            <a:lumMod val="85000"/>
          </a:schemeClr>
        </a:solidFill>
        <a:ln>
          <a:solidFill>
            <a:schemeClr val="bg2">
              <a:lumMod val="25000"/>
            </a:schemeClr>
          </a:solidFill>
        </a:ln>
        <a:scene3d>
          <a:camera prst="orthographicFront"/>
          <a:lightRig rig="threePt" dir="t"/>
        </a:scene3d>
        <a:sp3d>
          <a:bevelT/>
        </a:sp3d>
      </dgm:spPr>
      <dgm:t>
        <a:bodyPr/>
        <a:lstStyle/>
        <a:p>
          <a:endParaRPr lang="ru-RU" sz="1200" dirty="0"/>
        </a:p>
      </dgm:t>
    </dgm:pt>
    <dgm:pt modelId="{9DF00E24-045A-45E6-AC54-2F8E4EFB9BD4}" type="sibTrans" cxnId="{661943A4-7382-4331-82E2-1783F5F28BBD}">
      <dgm:prSet/>
      <dgm:spPr/>
      <dgm:t>
        <a:bodyPr/>
        <a:lstStyle/>
        <a:p>
          <a:endParaRPr lang="ru-RU"/>
        </a:p>
      </dgm:t>
    </dgm:pt>
    <dgm:pt modelId="{8F4BADEF-29F0-44C6-B5B8-1F5762361B1D}" type="parTrans" cxnId="{661943A4-7382-4331-82E2-1783F5F28BBD}">
      <dgm:prSet/>
      <dgm:spPr>
        <a:ln>
          <a:solidFill>
            <a:schemeClr val="tx1"/>
          </a:solidFill>
        </a:ln>
      </dgm:spPr>
      <dgm:t>
        <a:bodyPr/>
        <a:lstStyle/>
        <a:p>
          <a:endParaRPr lang="ru-RU" dirty="0"/>
        </a:p>
      </dgm:t>
    </dgm:pt>
    <dgm:pt modelId="{9ADA8C61-463B-48E0-9FAE-DF60B01E0C7A}" type="pres">
      <dgm:prSet presAssocID="{62F49E65-AC84-421D-B130-E426409088A0}" presName="diagram" presStyleCnt="0">
        <dgm:presLayoutVars>
          <dgm:chPref val="1"/>
          <dgm:dir/>
          <dgm:animOne val="branch"/>
          <dgm:animLvl val="lvl"/>
          <dgm:resizeHandles val="exact"/>
        </dgm:presLayoutVars>
      </dgm:prSet>
      <dgm:spPr/>
      <dgm:t>
        <a:bodyPr/>
        <a:lstStyle/>
        <a:p>
          <a:endParaRPr lang="ru-RU"/>
        </a:p>
      </dgm:t>
    </dgm:pt>
    <dgm:pt modelId="{4B0BBCD9-DD9F-49A0-8BB2-8FB2029C4FA6}" type="pres">
      <dgm:prSet presAssocID="{E60E0254-96D2-4F40-8CE0-EB50D9BF04D4}" presName="root1" presStyleCnt="0"/>
      <dgm:spPr/>
    </dgm:pt>
    <dgm:pt modelId="{EEEEEFA1-AB4B-40DC-A217-6FFAE190F076}" type="pres">
      <dgm:prSet presAssocID="{E60E0254-96D2-4F40-8CE0-EB50D9BF04D4}" presName="LevelOneTextNode" presStyleLbl="node0" presStyleIdx="0" presStyleCnt="1" custScaleX="173003" custScaleY="318706" custLinFactNeighborX="-116" custLinFactNeighborY="-11534">
        <dgm:presLayoutVars>
          <dgm:chPref val="3"/>
        </dgm:presLayoutVars>
      </dgm:prSet>
      <dgm:spPr/>
      <dgm:t>
        <a:bodyPr/>
        <a:lstStyle/>
        <a:p>
          <a:endParaRPr lang="ru-RU"/>
        </a:p>
      </dgm:t>
    </dgm:pt>
    <dgm:pt modelId="{79747E1F-911D-46A4-913F-61C9DD6C5057}" type="pres">
      <dgm:prSet presAssocID="{E60E0254-96D2-4F40-8CE0-EB50D9BF04D4}" presName="level2hierChild" presStyleCnt="0"/>
      <dgm:spPr/>
    </dgm:pt>
    <dgm:pt modelId="{1F88BC9A-B2E9-4FD4-9A37-6F21D81293EA}" type="pres">
      <dgm:prSet presAssocID="{8F4BADEF-29F0-44C6-B5B8-1F5762361B1D}" presName="conn2-1" presStyleLbl="parChTrans1D2" presStyleIdx="0" presStyleCnt="2"/>
      <dgm:spPr/>
      <dgm:t>
        <a:bodyPr/>
        <a:lstStyle/>
        <a:p>
          <a:endParaRPr lang="ru-RU"/>
        </a:p>
      </dgm:t>
    </dgm:pt>
    <dgm:pt modelId="{92F2C4AC-4CE2-49FD-A90B-B641A337BBAD}" type="pres">
      <dgm:prSet presAssocID="{8F4BADEF-29F0-44C6-B5B8-1F5762361B1D}" presName="connTx" presStyleLbl="parChTrans1D2" presStyleIdx="0" presStyleCnt="2"/>
      <dgm:spPr/>
      <dgm:t>
        <a:bodyPr/>
        <a:lstStyle/>
        <a:p>
          <a:endParaRPr lang="ru-RU"/>
        </a:p>
      </dgm:t>
    </dgm:pt>
    <dgm:pt modelId="{2207A85B-04D1-4810-9000-4A435B34B06C}" type="pres">
      <dgm:prSet presAssocID="{72A55494-C2D1-4078-B4CE-B94A29AD6FE1}" presName="root2" presStyleCnt="0"/>
      <dgm:spPr/>
    </dgm:pt>
    <dgm:pt modelId="{19CBFF97-086B-49F1-A3FE-F10F22399B5C}" type="pres">
      <dgm:prSet presAssocID="{72A55494-C2D1-4078-B4CE-B94A29AD6FE1}" presName="LevelTwoTextNode" presStyleLbl="node2" presStyleIdx="0" presStyleCnt="2" custScaleX="224866" custScaleY="173476" custLinFactNeighborX="56281" custLinFactNeighborY="-70234">
        <dgm:presLayoutVars>
          <dgm:chPref val="3"/>
        </dgm:presLayoutVars>
      </dgm:prSet>
      <dgm:spPr/>
      <dgm:t>
        <a:bodyPr/>
        <a:lstStyle/>
        <a:p>
          <a:endParaRPr lang="ru-RU"/>
        </a:p>
      </dgm:t>
    </dgm:pt>
    <dgm:pt modelId="{45E603E2-978C-4EB6-8A5C-288CFD9C9BC3}" type="pres">
      <dgm:prSet presAssocID="{72A55494-C2D1-4078-B4CE-B94A29AD6FE1}" presName="level3hierChild" presStyleCnt="0"/>
      <dgm:spPr/>
    </dgm:pt>
    <dgm:pt modelId="{BE728316-21A1-4F6D-AB42-034D350BEBC4}" type="pres">
      <dgm:prSet presAssocID="{7F87B8F7-E7AC-4C84-9563-01E8F54689E7}" presName="conn2-1" presStyleLbl="parChTrans1D2" presStyleIdx="1" presStyleCnt="2"/>
      <dgm:spPr/>
      <dgm:t>
        <a:bodyPr/>
        <a:lstStyle/>
        <a:p>
          <a:endParaRPr lang="ru-RU"/>
        </a:p>
      </dgm:t>
    </dgm:pt>
    <dgm:pt modelId="{E00C5118-7A7B-46FB-9D11-6BB035CD9329}" type="pres">
      <dgm:prSet presAssocID="{7F87B8F7-E7AC-4C84-9563-01E8F54689E7}" presName="connTx" presStyleLbl="parChTrans1D2" presStyleIdx="1" presStyleCnt="2"/>
      <dgm:spPr/>
      <dgm:t>
        <a:bodyPr/>
        <a:lstStyle/>
        <a:p>
          <a:endParaRPr lang="ru-RU"/>
        </a:p>
      </dgm:t>
    </dgm:pt>
    <dgm:pt modelId="{1E0DE1F5-A53F-4402-91D6-B4B691303FE0}" type="pres">
      <dgm:prSet presAssocID="{F3338C0B-10F8-4A21-B36B-FE40CF270728}" presName="root2" presStyleCnt="0"/>
      <dgm:spPr/>
    </dgm:pt>
    <dgm:pt modelId="{81B3A3C1-1A8D-4F65-9F4D-D7F809CDFF63}" type="pres">
      <dgm:prSet presAssocID="{F3338C0B-10F8-4A21-B36B-FE40CF270728}" presName="LevelTwoTextNode" presStyleLbl="node2" presStyleIdx="1" presStyleCnt="2" custScaleX="226818" custScaleY="166641" custLinFactNeighborX="9136" custLinFactNeighborY="-4111">
        <dgm:presLayoutVars>
          <dgm:chPref val="3"/>
        </dgm:presLayoutVars>
      </dgm:prSet>
      <dgm:spPr/>
      <dgm:t>
        <a:bodyPr/>
        <a:lstStyle/>
        <a:p>
          <a:endParaRPr lang="ru-RU"/>
        </a:p>
      </dgm:t>
    </dgm:pt>
    <dgm:pt modelId="{128BF150-B9E5-4A31-A1D1-E780096A6948}" type="pres">
      <dgm:prSet presAssocID="{F3338C0B-10F8-4A21-B36B-FE40CF270728}" presName="level3hierChild" presStyleCnt="0"/>
      <dgm:spPr/>
    </dgm:pt>
  </dgm:ptLst>
  <dgm:cxnLst>
    <dgm:cxn modelId="{A95D53AA-F651-4B0C-BBD7-75ACEA091C82}" type="presOf" srcId="{62F49E65-AC84-421D-B130-E426409088A0}" destId="{9ADA8C61-463B-48E0-9FAE-DF60B01E0C7A}" srcOrd="0" destOrd="0" presId="urn:microsoft.com/office/officeart/2005/8/layout/hierarchy2"/>
    <dgm:cxn modelId="{0F2F8300-9CA1-47E9-A63E-EE1EBB44195E}" type="presOf" srcId="{8F4BADEF-29F0-44C6-B5B8-1F5762361B1D}" destId="{1F88BC9A-B2E9-4FD4-9A37-6F21D81293EA}" srcOrd="0" destOrd="0" presId="urn:microsoft.com/office/officeart/2005/8/layout/hierarchy2"/>
    <dgm:cxn modelId="{4DC48414-628D-4915-9D0E-83F8CEDF642F}" srcId="{E60E0254-96D2-4F40-8CE0-EB50D9BF04D4}" destId="{F3338C0B-10F8-4A21-B36B-FE40CF270728}" srcOrd="1" destOrd="0" parTransId="{7F87B8F7-E7AC-4C84-9563-01E8F54689E7}" sibTransId="{0690A5AF-CF4B-4ED9-ADD6-98A6D18C11F4}"/>
    <dgm:cxn modelId="{688DB663-FE45-448B-B421-8EF53B3294D7}" type="presOf" srcId="{E60E0254-96D2-4F40-8CE0-EB50D9BF04D4}" destId="{EEEEEFA1-AB4B-40DC-A217-6FFAE190F076}" srcOrd="0" destOrd="0" presId="urn:microsoft.com/office/officeart/2005/8/layout/hierarchy2"/>
    <dgm:cxn modelId="{D51A610A-4A7E-4FCE-8596-9561C18F52FB}" srcId="{62F49E65-AC84-421D-B130-E426409088A0}" destId="{E60E0254-96D2-4F40-8CE0-EB50D9BF04D4}" srcOrd="0" destOrd="0" parTransId="{E9C92DCF-A134-4155-AE33-FD87057E624F}" sibTransId="{7A238DB1-A388-4D57-9D7F-C999814A75E3}"/>
    <dgm:cxn modelId="{480C1DA8-ACFA-42AA-932A-F8AF0548CCFD}" type="presOf" srcId="{F3338C0B-10F8-4A21-B36B-FE40CF270728}" destId="{81B3A3C1-1A8D-4F65-9F4D-D7F809CDFF63}" srcOrd="0" destOrd="0" presId="urn:microsoft.com/office/officeart/2005/8/layout/hierarchy2"/>
    <dgm:cxn modelId="{661943A4-7382-4331-82E2-1783F5F28BBD}" srcId="{E60E0254-96D2-4F40-8CE0-EB50D9BF04D4}" destId="{72A55494-C2D1-4078-B4CE-B94A29AD6FE1}" srcOrd="0" destOrd="0" parTransId="{8F4BADEF-29F0-44C6-B5B8-1F5762361B1D}" sibTransId="{9DF00E24-045A-45E6-AC54-2F8E4EFB9BD4}"/>
    <dgm:cxn modelId="{EC471784-B145-41AA-8B28-4D06F4B331A0}" type="presOf" srcId="{7F87B8F7-E7AC-4C84-9563-01E8F54689E7}" destId="{E00C5118-7A7B-46FB-9D11-6BB035CD9329}" srcOrd="1" destOrd="0" presId="urn:microsoft.com/office/officeart/2005/8/layout/hierarchy2"/>
    <dgm:cxn modelId="{81C2FD4C-5919-469D-A1CE-370CB1576F83}" type="presOf" srcId="{7F87B8F7-E7AC-4C84-9563-01E8F54689E7}" destId="{BE728316-21A1-4F6D-AB42-034D350BEBC4}" srcOrd="0" destOrd="0" presId="urn:microsoft.com/office/officeart/2005/8/layout/hierarchy2"/>
    <dgm:cxn modelId="{E05EF264-8DC7-4EF6-B0E0-0A2717538B36}" type="presOf" srcId="{8F4BADEF-29F0-44C6-B5B8-1F5762361B1D}" destId="{92F2C4AC-4CE2-49FD-A90B-B641A337BBAD}" srcOrd="1" destOrd="0" presId="urn:microsoft.com/office/officeart/2005/8/layout/hierarchy2"/>
    <dgm:cxn modelId="{9DF5B6CD-EDFD-40CF-ABD7-3874758D56B2}" type="presOf" srcId="{72A55494-C2D1-4078-B4CE-B94A29AD6FE1}" destId="{19CBFF97-086B-49F1-A3FE-F10F22399B5C}" srcOrd="0" destOrd="0" presId="urn:microsoft.com/office/officeart/2005/8/layout/hierarchy2"/>
    <dgm:cxn modelId="{3E12FF38-72FD-4685-BF47-40DB816BD532}" type="presParOf" srcId="{9ADA8C61-463B-48E0-9FAE-DF60B01E0C7A}" destId="{4B0BBCD9-DD9F-49A0-8BB2-8FB2029C4FA6}" srcOrd="0" destOrd="0" presId="urn:microsoft.com/office/officeart/2005/8/layout/hierarchy2"/>
    <dgm:cxn modelId="{3CD8ACA2-75DB-4E43-A27E-72D8026299EF}" type="presParOf" srcId="{4B0BBCD9-DD9F-49A0-8BB2-8FB2029C4FA6}" destId="{EEEEEFA1-AB4B-40DC-A217-6FFAE190F076}" srcOrd="0" destOrd="0" presId="urn:microsoft.com/office/officeart/2005/8/layout/hierarchy2"/>
    <dgm:cxn modelId="{789451B6-2239-42B5-8E84-E5F84011EFFF}" type="presParOf" srcId="{4B0BBCD9-DD9F-49A0-8BB2-8FB2029C4FA6}" destId="{79747E1F-911D-46A4-913F-61C9DD6C5057}" srcOrd="1" destOrd="0" presId="urn:microsoft.com/office/officeart/2005/8/layout/hierarchy2"/>
    <dgm:cxn modelId="{046FD777-C910-4AA9-A417-5DF921C31FD3}" type="presParOf" srcId="{79747E1F-911D-46A4-913F-61C9DD6C5057}" destId="{1F88BC9A-B2E9-4FD4-9A37-6F21D81293EA}" srcOrd="0" destOrd="0" presId="urn:microsoft.com/office/officeart/2005/8/layout/hierarchy2"/>
    <dgm:cxn modelId="{057AB6B0-BD9E-4F45-B38C-BE0E725ACE75}" type="presParOf" srcId="{1F88BC9A-B2E9-4FD4-9A37-6F21D81293EA}" destId="{92F2C4AC-4CE2-49FD-A90B-B641A337BBAD}" srcOrd="0" destOrd="0" presId="urn:microsoft.com/office/officeart/2005/8/layout/hierarchy2"/>
    <dgm:cxn modelId="{EBCFCF99-D937-4E59-AB37-04FA9B5FF06C}" type="presParOf" srcId="{79747E1F-911D-46A4-913F-61C9DD6C5057}" destId="{2207A85B-04D1-4810-9000-4A435B34B06C}" srcOrd="1" destOrd="0" presId="urn:microsoft.com/office/officeart/2005/8/layout/hierarchy2"/>
    <dgm:cxn modelId="{935F05C1-E462-499F-A8E7-E497E3A99461}" type="presParOf" srcId="{2207A85B-04D1-4810-9000-4A435B34B06C}" destId="{19CBFF97-086B-49F1-A3FE-F10F22399B5C}" srcOrd="0" destOrd="0" presId="urn:microsoft.com/office/officeart/2005/8/layout/hierarchy2"/>
    <dgm:cxn modelId="{0B1DF529-83DB-45B9-86EE-5A1DB439E10F}" type="presParOf" srcId="{2207A85B-04D1-4810-9000-4A435B34B06C}" destId="{45E603E2-978C-4EB6-8A5C-288CFD9C9BC3}" srcOrd="1" destOrd="0" presId="urn:microsoft.com/office/officeart/2005/8/layout/hierarchy2"/>
    <dgm:cxn modelId="{8BC4A9B8-AF3A-473E-B537-02C16EF47E6F}" type="presParOf" srcId="{79747E1F-911D-46A4-913F-61C9DD6C5057}" destId="{BE728316-21A1-4F6D-AB42-034D350BEBC4}" srcOrd="2" destOrd="0" presId="urn:microsoft.com/office/officeart/2005/8/layout/hierarchy2"/>
    <dgm:cxn modelId="{93428AF0-557B-444E-A56E-DEB625DDA7C0}" type="presParOf" srcId="{BE728316-21A1-4F6D-AB42-034D350BEBC4}" destId="{E00C5118-7A7B-46FB-9D11-6BB035CD9329}" srcOrd="0" destOrd="0" presId="urn:microsoft.com/office/officeart/2005/8/layout/hierarchy2"/>
    <dgm:cxn modelId="{7C699ED4-2CA6-424D-8671-5B5037B81C04}" type="presParOf" srcId="{79747E1F-911D-46A4-913F-61C9DD6C5057}" destId="{1E0DE1F5-A53F-4402-91D6-B4B691303FE0}" srcOrd="3" destOrd="0" presId="urn:microsoft.com/office/officeart/2005/8/layout/hierarchy2"/>
    <dgm:cxn modelId="{794645B4-4222-4C14-BAEE-FF983F63201B}" type="presParOf" srcId="{1E0DE1F5-A53F-4402-91D6-B4B691303FE0}" destId="{81B3A3C1-1A8D-4F65-9F4D-D7F809CDFF63}" srcOrd="0" destOrd="0" presId="urn:microsoft.com/office/officeart/2005/8/layout/hierarchy2"/>
    <dgm:cxn modelId="{6B7BA684-8D81-41C9-B89B-CF6F5F1A0673}" type="presParOf" srcId="{1E0DE1F5-A53F-4402-91D6-B4B691303FE0}" destId="{128BF150-B9E5-4A31-A1D1-E780096A6948}" srcOrd="1" destOrd="0" presId="urn:microsoft.com/office/officeart/2005/8/layout/hierarchy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0.15718</cdr:x>
      <cdr:y>0.22868</cdr:y>
    </cdr:from>
    <cdr:to>
      <cdr:x>0.35017</cdr:x>
      <cdr:y>0.31128</cdr:y>
    </cdr:to>
    <cdr:sp macro="" textlink="">
      <cdr:nvSpPr>
        <cdr:cNvPr id="2" name="Выгнутая вверх стрелка 1"/>
        <cdr:cNvSpPr/>
      </cdr:nvSpPr>
      <cdr:spPr>
        <a:xfrm xmlns:a="http://schemas.openxmlformats.org/drawingml/2006/main" rot="20863014">
          <a:off x="645154" y="872735"/>
          <a:ext cx="792088" cy="315227"/>
        </a:xfrm>
        <a:prstGeom xmlns:a="http://schemas.openxmlformats.org/drawingml/2006/main" prst="curvedDownArrow">
          <a:avLst>
            <a:gd name="adj1" fmla="val 25000"/>
            <a:gd name="adj2" fmla="val 50000"/>
            <a:gd name="adj3" fmla="val 32937"/>
          </a:avLst>
        </a:prstGeom>
        <a:solidFill xmlns:a="http://schemas.openxmlformats.org/drawingml/2006/main">
          <a:schemeClr val="accent2">
            <a:lumMod val="40000"/>
            <a:lumOff val="60000"/>
          </a:schemeClr>
        </a:solidFill>
        <a:ln xmlns:a="http://schemas.openxmlformats.org/drawingml/2006/main">
          <a:solidFill>
            <a:schemeClr val="accent2">
              <a:lumMod val="40000"/>
              <a:lumOff val="6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0.34979</cdr:x>
      <cdr:y>0.2105</cdr:y>
    </cdr:from>
    <cdr:to>
      <cdr:x>0.54278</cdr:x>
      <cdr:y>0.28834</cdr:y>
    </cdr:to>
    <cdr:sp macro="" textlink="">
      <cdr:nvSpPr>
        <cdr:cNvPr id="3" name="Выгнутая вверх стрелка 2"/>
        <cdr:cNvSpPr/>
      </cdr:nvSpPr>
      <cdr:spPr>
        <a:xfrm xmlns:a="http://schemas.openxmlformats.org/drawingml/2006/main" rot="21182404">
          <a:off x="1435715" y="803351"/>
          <a:ext cx="792088" cy="297077"/>
        </a:xfrm>
        <a:prstGeom xmlns:a="http://schemas.openxmlformats.org/drawingml/2006/main" prst="curvedDownArrow">
          <a:avLst>
            <a:gd name="adj1" fmla="val 25000"/>
            <a:gd name="adj2" fmla="val 50000"/>
            <a:gd name="adj3" fmla="val 32937"/>
          </a:avLst>
        </a:prstGeom>
        <a:solidFill xmlns:a="http://schemas.openxmlformats.org/drawingml/2006/main">
          <a:schemeClr val="accent2">
            <a:lumMod val="60000"/>
            <a:lumOff val="40000"/>
          </a:schemeClr>
        </a:solidFill>
        <a:ln xmlns:a="http://schemas.openxmlformats.org/drawingml/2006/main" w="25400" cap="flat" cmpd="sng" algn="ctr">
          <a:solidFill>
            <a:schemeClr val="accent2">
              <a:lumMod val="75000"/>
            </a:scheme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ru-RU"/>
        </a:p>
      </cdr:txBody>
    </cdr:sp>
  </cdr:relSizeAnchor>
  <cdr:relSizeAnchor xmlns:cdr="http://schemas.openxmlformats.org/drawingml/2006/chartDrawing">
    <cdr:from>
      <cdr:x>0.54238</cdr:x>
      <cdr:y>0.17038</cdr:y>
    </cdr:from>
    <cdr:to>
      <cdr:x>0.73537</cdr:x>
      <cdr:y>0.24822</cdr:y>
    </cdr:to>
    <cdr:sp macro="" textlink="">
      <cdr:nvSpPr>
        <cdr:cNvPr id="4" name="Выгнутая вверх стрелка 3"/>
        <cdr:cNvSpPr/>
      </cdr:nvSpPr>
      <cdr:spPr>
        <a:xfrm xmlns:a="http://schemas.openxmlformats.org/drawingml/2006/main" rot="20927229">
          <a:off x="2226189" y="650241"/>
          <a:ext cx="792088" cy="297077"/>
        </a:xfrm>
        <a:prstGeom xmlns:a="http://schemas.openxmlformats.org/drawingml/2006/main" prst="curvedDownArrow">
          <a:avLst>
            <a:gd name="adj1" fmla="val 25000"/>
            <a:gd name="adj2" fmla="val 50000"/>
            <a:gd name="adj3" fmla="val 32937"/>
          </a:avLst>
        </a:prstGeom>
        <a:solidFill xmlns:a="http://schemas.openxmlformats.org/drawingml/2006/main">
          <a:schemeClr val="accent2">
            <a:lumMod val="50000"/>
          </a:schemeClr>
        </a:solidFill>
        <a:ln xmlns:a="http://schemas.openxmlformats.org/drawingml/2006/main" w="25400" cap="flat" cmpd="sng" algn="ctr">
          <a:solidFill>
            <a:schemeClr val="accent2">
              <a:lumMod val="50000"/>
            </a:scheme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ru-RU"/>
        </a:p>
      </cdr:txBody>
    </cdr:sp>
  </cdr:relSizeAnchor>
  <cdr:relSizeAnchor xmlns:cdr="http://schemas.openxmlformats.org/drawingml/2006/chartDrawing">
    <cdr:from>
      <cdr:x>0.73017</cdr:x>
      <cdr:y>0.16981</cdr:y>
    </cdr:from>
    <cdr:to>
      <cdr:x>0.95295</cdr:x>
      <cdr:y>0.24528</cdr:y>
    </cdr:to>
    <cdr:sp macro="" textlink="">
      <cdr:nvSpPr>
        <cdr:cNvPr id="6" name="TextBox 5"/>
        <cdr:cNvSpPr txBox="1"/>
      </cdr:nvSpPr>
      <cdr:spPr>
        <a:xfrm xmlns:a="http://schemas.openxmlformats.org/drawingml/2006/main">
          <a:off x="2996952" y="648072"/>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0.62844</cdr:x>
      <cdr:y>0.09135</cdr:y>
    </cdr:from>
    <cdr:to>
      <cdr:x>0.76631</cdr:x>
      <cdr:y>0.16682</cdr:y>
    </cdr:to>
    <cdr:sp macro="" textlink="">
      <cdr:nvSpPr>
        <cdr:cNvPr id="7" name="TextBox 6"/>
        <cdr:cNvSpPr txBox="1"/>
      </cdr:nvSpPr>
      <cdr:spPr>
        <a:xfrm xmlns:a="http://schemas.openxmlformats.org/drawingml/2006/main" rot="21005142">
          <a:off x="2579392" y="263116"/>
          <a:ext cx="565881" cy="2173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800" b="1" dirty="0" smtClean="0"/>
            <a:t>+4709,9р.</a:t>
          </a:r>
          <a:endParaRPr lang="ru-RU" sz="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0.73017</cdr:x>
      <cdr:y>0.16981</cdr:y>
    </cdr:from>
    <cdr:to>
      <cdr:x>0.95295</cdr:x>
      <cdr:y>0.24528</cdr:y>
    </cdr:to>
    <cdr:sp macro="" textlink="">
      <cdr:nvSpPr>
        <cdr:cNvPr id="6" name="TextBox 5"/>
        <cdr:cNvSpPr txBox="1"/>
      </cdr:nvSpPr>
      <cdr:spPr>
        <a:xfrm xmlns:a="http://schemas.openxmlformats.org/drawingml/2006/main">
          <a:off x="2996952" y="648072"/>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0.64683</cdr:x>
      <cdr:y>0.09553</cdr:y>
    </cdr:from>
    <cdr:to>
      <cdr:x>0.86961</cdr:x>
      <cdr:y>0.17101</cdr:y>
    </cdr:to>
    <cdr:sp macro="" textlink="">
      <cdr:nvSpPr>
        <cdr:cNvPr id="7" name="TextBox 6"/>
        <cdr:cNvSpPr txBox="1"/>
      </cdr:nvSpPr>
      <cdr:spPr>
        <a:xfrm xmlns:a="http://schemas.openxmlformats.org/drawingml/2006/main" rot="21005142">
          <a:off x="2654880" y="364600"/>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dirty="0" smtClean="0"/>
            <a:t>.</a:t>
          </a:r>
          <a:endParaRPr lang="ru-RU"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0.23256</cdr:x>
      <cdr:y>0.07143</cdr:y>
    </cdr:from>
    <cdr:to>
      <cdr:x>0.52787</cdr:x>
      <cdr:y>0.52495</cdr:y>
    </cdr:to>
    <cdr:sp macro="" textlink="">
      <cdr:nvSpPr>
        <cdr:cNvPr id="2" name="TextBox 1"/>
        <cdr:cNvSpPr txBox="1"/>
      </cdr:nvSpPr>
      <cdr:spPr>
        <a:xfrm xmlns:a="http://schemas.openxmlformats.org/drawingml/2006/main">
          <a:off x="720080" y="1440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0.27907</cdr:x>
      <cdr:y>0.07143</cdr:y>
    </cdr:from>
    <cdr:to>
      <cdr:x>0.57439</cdr:x>
      <cdr:y>0.21429</cdr:y>
    </cdr:to>
    <cdr:sp macro="" textlink="">
      <cdr:nvSpPr>
        <cdr:cNvPr id="3" name="TextBox 2"/>
        <cdr:cNvSpPr txBox="1"/>
      </cdr:nvSpPr>
      <cdr:spPr>
        <a:xfrm xmlns:a="http://schemas.openxmlformats.org/drawingml/2006/main">
          <a:off x="864096" y="144016"/>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0.14286</cdr:x>
      <cdr:y>0</cdr:y>
    </cdr:from>
    <cdr:to>
      <cdr:x>0.64286</cdr:x>
      <cdr:y>0.19231</cdr:y>
    </cdr:to>
    <cdr:sp macro="" textlink="">
      <cdr:nvSpPr>
        <cdr:cNvPr id="3" name="Прямая со стрелкой 2"/>
        <cdr:cNvSpPr/>
      </cdr:nvSpPr>
      <cdr:spPr>
        <a:xfrm xmlns:a="http://schemas.openxmlformats.org/drawingml/2006/main" flipV="1">
          <a:off x="432048" y="0"/>
          <a:ext cx="1512168" cy="360040"/>
        </a:xfrm>
        <a:prstGeom xmlns:a="http://schemas.openxmlformats.org/drawingml/2006/main" prst="straightConnector1">
          <a:avLst/>
        </a:prstGeom>
        <a:ln xmlns:a="http://schemas.openxmlformats.org/drawingml/2006/main" w="12700">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5.xml><?xml version="1.0" encoding="utf-8"?>
<c:userShapes xmlns:c="http://schemas.openxmlformats.org/drawingml/2006/chart">
  <cdr:relSizeAnchor xmlns:cdr="http://schemas.openxmlformats.org/drawingml/2006/chartDrawing">
    <cdr:from>
      <cdr:x>0.17949</cdr:x>
      <cdr:y>0.03822</cdr:y>
    </cdr:from>
    <cdr:to>
      <cdr:x>0.64103</cdr:x>
      <cdr:y>0.11466</cdr:y>
    </cdr:to>
    <cdr:sp macro="" textlink="">
      <cdr:nvSpPr>
        <cdr:cNvPr id="3" name="Прямая со стрелкой 2"/>
        <cdr:cNvSpPr/>
      </cdr:nvSpPr>
      <cdr:spPr>
        <a:xfrm xmlns:a="http://schemas.openxmlformats.org/drawingml/2006/main" flipV="1">
          <a:off x="504056" y="72008"/>
          <a:ext cx="1296144" cy="144016"/>
        </a:xfrm>
        <a:prstGeom xmlns:a="http://schemas.openxmlformats.org/drawingml/2006/main" prst="straightConnector1">
          <a:avLst/>
        </a:prstGeom>
        <a:ln xmlns:a="http://schemas.openxmlformats.org/drawingml/2006/main" w="28575">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6.xml><?xml version="1.0" encoding="utf-8"?>
<c:userShapes xmlns:c="http://schemas.openxmlformats.org/drawingml/2006/chart">
  <cdr:relSizeAnchor xmlns:cdr="http://schemas.openxmlformats.org/drawingml/2006/chartDrawing">
    <cdr:from>
      <cdr:x>0.66152</cdr:x>
      <cdr:y>0.51923</cdr:y>
    </cdr:from>
    <cdr:to>
      <cdr:x>0.93558</cdr:x>
      <cdr:y>0.86538</cdr:y>
    </cdr:to>
    <cdr:sp macro="" textlink="">
      <cdr:nvSpPr>
        <cdr:cNvPr id="2" name="TextBox 1"/>
        <cdr:cNvSpPr txBox="1"/>
      </cdr:nvSpPr>
      <cdr:spPr>
        <a:xfrm xmlns:a="http://schemas.openxmlformats.org/drawingml/2006/main">
          <a:off x="2780930" y="1944213"/>
          <a:ext cx="1152126" cy="12961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700" dirty="0" smtClean="0">
            <a:latin typeface="Century Gothic" pitchFamily="34" charset="0"/>
          </a:endParaRPr>
        </a:p>
        <a:p xmlns:a="http://schemas.openxmlformats.org/drawingml/2006/main">
          <a:pPr algn="just"/>
          <a:r>
            <a:rPr lang="ru-RU" sz="700" dirty="0" smtClean="0">
              <a:latin typeface="Century Gothic" pitchFamily="34" charset="0"/>
            </a:rPr>
            <a:t>Исполнение </a:t>
          </a:r>
        </a:p>
        <a:p xmlns:a="http://schemas.openxmlformats.org/drawingml/2006/main">
          <a:pPr algn="just"/>
          <a:r>
            <a:rPr lang="ru-RU" sz="700" dirty="0" smtClean="0">
              <a:latin typeface="Century Gothic" pitchFamily="34" charset="0"/>
            </a:rPr>
            <a:t>районного бюджета</a:t>
          </a:r>
        </a:p>
        <a:p xmlns:a="http://schemas.openxmlformats.org/drawingml/2006/main">
          <a:pPr algn="just"/>
          <a:r>
            <a:rPr lang="ru-RU" sz="700" dirty="0" smtClean="0">
              <a:latin typeface="Century Gothic" pitchFamily="34" charset="0"/>
            </a:rPr>
            <a:t>по разделу «Образование»</a:t>
          </a:r>
        </a:p>
        <a:p xmlns:a="http://schemas.openxmlformats.org/drawingml/2006/main">
          <a:pPr algn="just"/>
          <a:r>
            <a:rPr lang="ru-RU" sz="700" dirty="0" smtClean="0">
              <a:latin typeface="Century Gothic" pitchFamily="34" charset="0"/>
            </a:rPr>
            <a:t>в 2022 году  больше, чем</a:t>
          </a:r>
        </a:p>
        <a:p xmlns:a="http://schemas.openxmlformats.org/drawingml/2006/main">
          <a:pPr algn="just"/>
          <a:r>
            <a:rPr lang="ru-RU" sz="700" dirty="0" smtClean="0">
              <a:latin typeface="Century Gothic" pitchFamily="34" charset="0"/>
            </a:rPr>
            <a:t>в 2021 году на 44,4 </a:t>
          </a:r>
        </a:p>
        <a:p xmlns:a="http://schemas.openxmlformats.org/drawingml/2006/main">
          <a:pPr algn="just"/>
          <a:r>
            <a:rPr lang="ru-RU" sz="700" dirty="0" smtClean="0">
              <a:latin typeface="Century Gothic" pitchFamily="34" charset="0"/>
            </a:rPr>
            <a:t>млн.рублей </a:t>
          </a:r>
          <a:endParaRPr lang="ru-RU" sz="700" dirty="0">
            <a:latin typeface="Century Gothic" pitchFamily="34"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0.20486</cdr:x>
      <cdr:y>0.31004</cdr:y>
    </cdr:from>
    <cdr:to>
      <cdr:x>0.40798</cdr:x>
      <cdr:y>0.40502</cdr:y>
    </cdr:to>
    <cdr:sp macro="" textlink="">
      <cdr:nvSpPr>
        <cdr:cNvPr id="2" name="Выгнутая вверх стрелка 1"/>
        <cdr:cNvSpPr/>
      </cdr:nvSpPr>
      <cdr:spPr>
        <a:xfrm xmlns:a="http://schemas.openxmlformats.org/drawingml/2006/main" rot="21051479">
          <a:off x="944094" y="714408"/>
          <a:ext cx="936104" cy="218858"/>
        </a:xfrm>
        <a:prstGeom xmlns:a="http://schemas.openxmlformats.org/drawingml/2006/main" prst="curvedDownArrow">
          <a:avLst/>
        </a:prstGeom>
        <a:solidFill xmlns:a="http://schemas.openxmlformats.org/drawingml/2006/main">
          <a:schemeClr val="accent3">
            <a:lumMod val="40000"/>
            <a:lumOff val="60000"/>
          </a:schemeClr>
        </a:solidFill>
        <a:ln xmlns:a="http://schemas.openxmlformats.org/drawingml/2006/main">
          <a:solidFill>
            <a:schemeClr val="accent3">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0.40881</cdr:x>
      <cdr:y>0.2527</cdr:y>
    </cdr:from>
    <cdr:to>
      <cdr:x>0.61194</cdr:x>
      <cdr:y>0.34768</cdr:y>
    </cdr:to>
    <cdr:sp macro="" textlink="">
      <cdr:nvSpPr>
        <cdr:cNvPr id="3" name="Выгнутая вверх стрелка 2"/>
        <cdr:cNvSpPr/>
      </cdr:nvSpPr>
      <cdr:spPr>
        <a:xfrm xmlns:a="http://schemas.openxmlformats.org/drawingml/2006/main" rot="21169560">
          <a:off x="1884014" y="582285"/>
          <a:ext cx="936104" cy="218858"/>
        </a:xfrm>
        <a:prstGeom xmlns:a="http://schemas.openxmlformats.org/drawingml/2006/main" prst="curvedDownArrow">
          <a:avLst/>
        </a:prstGeom>
        <a:solidFill xmlns:a="http://schemas.openxmlformats.org/drawingml/2006/main">
          <a:schemeClr val="accent3">
            <a:lumMod val="75000"/>
          </a:schemeClr>
        </a:solidFill>
        <a:ln xmlns:a="http://schemas.openxmlformats.org/drawingml/2006/main" w="25400" cap="flat" cmpd="sng" algn="ctr">
          <a:solidFill>
            <a:schemeClr val="accent3">
              <a:lumMod val="75000"/>
            </a:scheme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ru-RU"/>
        </a:p>
      </cdr:txBody>
    </cdr:sp>
  </cdr:relSizeAnchor>
  <cdr:relSizeAnchor xmlns:cdr="http://schemas.openxmlformats.org/drawingml/2006/chartDrawing">
    <cdr:from>
      <cdr:x>0.61155</cdr:x>
      <cdr:y>0.2125</cdr:y>
    </cdr:from>
    <cdr:to>
      <cdr:x>0.81467</cdr:x>
      <cdr:y>0.30747</cdr:y>
    </cdr:to>
    <cdr:sp macro="" textlink="">
      <cdr:nvSpPr>
        <cdr:cNvPr id="4" name="Выгнутая вверх стрелка 3"/>
        <cdr:cNvSpPr/>
      </cdr:nvSpPr>
      <cdr:spPr>
        <a:xfrm xmlns:a="http://schemas.openxmlformats.org/drawingml/2006/main" rot="21169560">
          <a:off x="2818314" y="489643"/>
          <a:ext cx="936104" cy="218858"/>
        </a:xfrm>
        <a:prstGeom xmlns:a="http://schemas.openxmlformats.org/drawingml/2006/main" prst="curvedDownArrow">
          <a:avLst/>
        </a:prstGeom>
        <a:solidFill xmlns:a="http://schemas.openxmlformats.org/drawingml/2006/main">
          <a:schemeClr val="accent3">
            <a:lumMod val="50000"/>
          </a:schemeClr>
        </a:solidFill>
        <a:ln xmlns:a="http://schemas.openxmlformats.org/drawingml/2006/main" w="25400" cap="flat" cmpd="sng" algn="ctr">
          <a:solidFill>
            <a:schemeClr val="accent3">
              <a:lumMod val="50000"/>
            </a:schemeClr>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ysClr val="window" lastClr="FFFFFF"/>
              </a:solidFill>
              <a:latin typeface="Calibri"/>
            </a:defRPr>
          </a:lvl1pPr>
          <a:lvl2pPr marL="457200" indent="0">
            <a:defRPr sz="1100">
              <a:solidFill>
                <a:sysClr val="window" lastClr="FFFFFF"/>
              </a:solidFill>
              <a:latin typeface="Calibri"/>
            </a:defRPr>
          </a:lvl2pPr>
          <a:lvl3pPr marL="914400" indent="0">
            <a:defRPr sz="1100">
              <a:solidFill>
                <a:sysClr val="window" lastClr="FFFFFF"/>
              </a:solidFill>
              <a:latin typeface="Calibri"/>
            </a:defRPr>
          </a:lvl3pPr>
          <a:lvl4pPr marL="1371600" indent="0">
            <a:defRPr sz="1100">
              <a:solidFill>
                <a:sysClr val="window" lastClr="FFFFFF"/>
              </a:solidFill>
              <a:latin typeface="Calibri"/>
            </a:defRPr>
          </a:lvl4pPr>
          <a:lvl5pPr marL="1828800" indent="0">
            <a:defRPr sz="1100">
              <a:solidFill>
                <a:sysClr val="window" lastClr="FFFFFF"/>
              </a:solidFill>
              <a:latin typeface="Calibri"/>
            </a:defRPr>
          </a:lvl5pPr>
          <a:lvl6pPr marL="2286000" indent="0">
            <a:defRPr sz="1100">
              <a:solidFill>
                <a:sysClr val="window" lastClr="FFFFFF"/>
              </a:solidFill>
              <a:latin typeface="Calibri"/>
            </a:defRPr>
          </a:lvl6pPr>
          <a:lvl7pPr marL="2743200" indent="0">
            <a:defRPr sz="1100">
              <a:solidFill>
                <a:sysClr val="window" lastClr="FFFFFF"/>
              </a:solidFill>
              <a:latin typeface="Calibri"/>
            </a:defRPr>
          </a:lvl7pPr>
          <a:lvl8pPr marL="3200400" indent="0">
            <a:defRPr sz="1100">
              <a:solidFill>
                <a:sysClr val="window" lastClr="FFFFFF"/>
              </a:solidFill>
              <a:latin typeface="Calibri"/>
            </a:defRPr>
          </a:lvl8pPr>
          <a:lvl9pPr marL="3657600" indent="0">
            <a:defRPr sz="1100">
              <a:solidFill>
                <a:sysClr val="window" lastClr="FFFFFF"/>
              </a:solidFill>
              <a:latin typeface="Calibri"/>
            </a:defRPr>
          </a:lvl9pPr>
        </a:lstStyle>
        <a:p xmlns:a="http://schemas.openxmlformats.org/drawingml/2006/main">
          <a:endParaRPr lang="ru-RU"/>
        </a:p>
      </cdr:txBody>
    </cdr:sp>
  </cdr:relSizeAnchor>
  <cdr:relSizeAnchor xmlns:cdr="http://schemas.openxmlformats.org/drawingml/2006/chartDrawing">
    <cdr:from>
      <cdr:x>0.7368</cdr:x>
      <cdr:y>0.09241</cdr:y>
    </cdr:from>
    <cdr:to>
      <cdr:x>0.93521</cdr:x>
      <cdr:y>0.18616</cdr:y>
    </cdr:to>
    <cdr:sp macro="" textlink="">
      <cdr:nvSpPr>
        <cdr:cNvPr id="5" name="TextBox 4"/>
        <cdr:cNvSpPr txBox="1"/>
      </cdr:nvSpPr>
      <cdr:spPr>
        <a:xfrm xmlns:a="http://schemas.openxmlformats.org/drawingml/2006/main" rot="21069978">
          <a:off x="3395539" y="212946"/>
          <a:ext cx="914400"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dirty="0" smtClean="0">
              <a:solidFill>
                <a:srgbClr val="FF0000"/>
              </a:solidFill>
            </a:rPr>
            <a:t>+45,9</a:t>
          </a:r>
          <a:endParaRPr lang="ru-RU" sz="1100" dirty="0">
            <a:solidFill>
              <a:srgbClr val="FF0000"/>
            </a:solidFill>
          </a:endParaRPr>
        </a:p>
      </cdr:txBody>
    </cdr:sp>
  </cdr:relSizeAnchor>
  <cdr:relSizeAnchor xmlns:cdr="http://schemas.openxmlformats.org/drawingml/2006/chartDrawing">
    <cdr:from>
      <cdr:x>0.57813</cdr:x>
      <cdr:y>0.21875</cdr:y>
    </cdr:from>
    <cdr:to>
      <cdr:x>0.73438</cdr:x>
      <cdr:y>0.40625</cdr:y>
    </cdr:to>
    <cdr:sp macro="" textlink="">
      <cdr:nvSpPr>
        <cdr:cNvPr id="6" name="TextBox 5"/>
        <cdr:cNvSpPr txBox="1"/>
      </cdr:nvSpPr>
      <cdr:spPr>
        <a:xfrm xmlns:a="http://schemas.openxmlformats.org/drawingml/2006/main">
          <a:off x="2664296" y="504056"/>
          <a:ext cx="720080"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0.51953</cdr:x>
      <cdr:y>0.14782</cdr:y>
    </cdr:from>
    <cdr:to>
      <cdr:x>0.71795</cdr:x>
      <cdr:y>0.30407</cdr:y>
    </cdr:to>
    <cdr:sp macro="" textlink="">
      <cdr:nvSpPr>
        <cdr:cNvPr id="7" name="TextBox 6"/>
        <cdr:cNvSpPr txBox="1"/>
      </cdr:nvSpPr>
      <cdr:spPr>
        <a:xfrm xmlns:a="http://schemas.openxmlformats.org/drawingml/2006/main" rot="21194315">
          <a:off x="2394279" y="340609"/>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dirty="0" smtClean="0">
              <a:solidFill>
                <a:srgbClr val="FF0000"/>
              </a:solidFill>
            </a:rPr>
            <a:t>+50,1</a:t>
          </a:r>
          <a:endParaRPr lang="ru-RU" sz="1100" dirty="0">
            <a:solidFill>
              <a:srgbClr val="FF0000"/>
            </a:solidFill>
          </a:endParaRPr>
        </a:p>
      </cdr:txBody>
    </cdr:sp>
  </cdr:relSizeAnchor>
  <cdr:relSizeAnchor xmlns:cdr="http://schemas.openxmlformats.org/drawingml/2006/chartDrawing">
    <cdr:from>
      <cdr:x>0.30439</cdr:x>
      <cdr:y>0.17932</cdr:y>
    </cdr:from>
    <cdr:to>
      <cdr:x>0.5028</cdr:x>
      <cdr:y>0.45115</cdr:y>
    </cdr:to>
    <cdr:sp macro="" textlink="">
      <cdr:nvSpPr>
        <cdr:cNvPr id="8" name="TextBox 7"/>
        <cdr:cNvSpPr txBox="1"/>
      </cdr:nvSpPr>
      <cdr:spPr>
        <a:xfrm xmlns:a="http://schemas.openxmlformats.org/drawingml/2006/main" rot="21181838">
          <a:off x="1402775" y="413202"/>
          <a:ext cx="914400" cy="6263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dirty="0" smtClean="0">
              <a:solidFill>
                <a:srgbClr val="FF0000"/>
              </a:solidFill>
            </a:rPr>
            <a:t>+66,9</a:t>
          </a:r>
          <a:endParaRPr lang="ru-RU" sz="1100"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2971800" cy="497363"/>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1"/>
            <a:ext cx="2971800" cy="497363"/>
          </a:xfrm>
          <a:prstGeom prst="rect">
            <a:avLst/>
          </a:prstGeom>
        </p:spPr>
        <p:txBody>
          <a:bodyPr vert="horz" lIns="91440" tIns="45720" rIns="91440" bIns="45720" rtlCol="0"/>
          <a:lstStyle>
            <a:lvl1pPr algn="r">
              <a:defRPr sz="1200"/>
            </a:lvl1pPr>
          </a:lstStyle>
          <a:p>
            <a:fld id="{6751B579-9648-47D7-9783-4C109C6E2259}" type="datetimeFigureOut">
              <a:rPr lang="ru-RU" smtClean="0"/>
              <a:pPr/>
              <a:t>01.06.2023</a:t>
            </a:fld>
            <a:endParaRPr lang="ru-RU" dirty="0"/>
          </a:p>
        </p:txBody>
      </p:sp>
      <p:sp>
        <p:nvSpPr>
          <p:cNvPr id="4" name="Образ слайда 3"/>
          <p:cNvSpPr>
            <a:spLocks noGrp="1" noRot="1" noChangeAspect="1"/>
          </p:cNvSpPr>
          <p:nvPr>
            <p:ph type="sldImg" idx="2"/>
          </p:nvPr>
        </p:nvSpPr>
        <p:spPr>
          <a:xfrm>
            <a:off x="2028825" y="744538"/>
            <a:ext cx="2800350" cy="3732212"/>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724956"/>
            <a:ext cx="5486400" cy="4476275"/>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1" y="9448186"/>
            <a:ext cx="2971800" cy="497363"/>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9448186"/>
            <a:ext cx="2971800" cy="497363"/>
          </a:xfrm>
          <a:prstGeom prst="rect">
            <a:avLst/>
          </a:prstGeom>
        </p:spPr>
        <p:txBody>
          <a:bodyPr vert="horz" lIns="91440" tIns="45720" rIns="91440" bIns="45720" rtlCol="0" anchor="b"/>
          <a:lstStyle>
            <a:lvl1pPr algn="r">
              <a:defRPr sz="1200"/>
            </a:lvl1pPr>
          </a:lstStyle>
          <a:p>
            <a:fld id="{DC4743AC-936B-4BBF-8EA6-76CD36B64DBE}" type="slidenum">
              <a:rPr lang="ru-RU" smtClean="0"/>
              <a:pPr/>
              <a:t>‹#›</a:t>
            </a:fld>
            <a:endParaRPr lang="ru-RU" dirty="0"/>
          </a:p>
        </p:txBody>
      </p:sp>
    </p:spTree>
    <p:extLst>
      <p:ext uri="{BB962C8B-B14F-4D97-AF65-F5344CB8AC3E}">
        <p14:creationId xmlns:p14="http://schemas.microsoft.com/office/powerpoint/2010/main" xmlns="" val="227427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4743AC-936B-4BBF-8EA6-76CD36B64DBE}" type="slidenum">
              <a:rPr lang="ru-RU" smtClean="0"/>
              <a:pPr/>
              <a:t>5</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4743AC-936B-4BBF-8EA6-76CD36B64DBE}" type="slidenum">
              <a:rPr lang="ru-RU" smtClean="0"/>
              <a:pPr/>
              <a:t>18</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4743AC-936B-4BBF-8EA6-76CD36B64DBE}" type="slidenum">
              <a:rPr lang="ru-RU" smtClean="0"/>
              <a:pPr/>
              <a:t>33</a:t>
            </a:fld>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4743AC-936B-4BBF-8EA6-76CD36B64DBE}" type="slidenum">
              <a:rPr lang="ru-RU" smtClean="0"/>
              <a:pPr/>
              <a:t>34</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4743AC-936B-4BBF-8EA6-76CD36B64DBE}" type="slidenum">
              <a:rPr lang="ru-RU" smtClean="0"/>
              <a:pPr/>
              <a:t>35</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4743AC-936B-4BBF-8EA6-76CD36B64DBE}" type="slidenum">
              <a:rPr lang="ru-RU" smtClean="0"/>
              <a:pPr/>
              <a:t>36</a:t>
            </a:fld>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4743AC-936B-4BBF-8EA6-76CD36B64DBE}" type="slidenum">
              <a:rPr lang="ru-RU" smtClean="0"/>
              <a:pPr/>
              <a:t>38</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4743AC-936B-4BBF-8EA6-76CD36B64DBE}" type="slidenum">
              <a:rPr lang="ru-RU" smtClean="0"/>
              <a:pPr/>
              <a:t>44</a:t>
            </a:fld>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9"/>
            <a:ext cx="5829300" cy="1960033"/>
          </a:xfrm>
        </p:spPr>
        <p:txBody>
          <a:bodyPr/>
          <a:lstStyle/>
          <a:p>
            <a:r>
              <a:rPr lang="ru-RU"/>
              <a:t>Образец заголовка</a:t>
            </a:r>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14E8EA4-EC5E-452D-8C32-2559C82E1849}" type="datetime1">
              <a:rPr lang="ru-RU" smtClean="0"/>
              <a:pPr/>
              <a:t>01.06.2023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2770673108"/>
      </p:ext>
    </p:extLst>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7B3B66-D714-4C2D-B104-931269E08448}" type="datetime1">
              <a:rPr lang="ru-RU" smtClean="0"/>
              <a:pPr/>
              <a:t>01.06.2023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1787193972"/>
      </p:ext>
    </p:extLst>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186"/>
            <a:ext cx="1543050" cy="780203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42900" y="366186"/>
            <a:ext cx="4514850" cy="780203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A8F229-3ECC-40DA-85CC-40284642186E}" type="datetime1">
              <a:rPr lang="ru-RU" smtClean="0"/>
              <a:pPr/>
              <a:t>01.06.2023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527959932"/>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44D3C1E-8863-45C7-BB72-63DA6FB0556E}" type="datetime1">
              <a:rPr lang="ru-RU" smtClean="0"/>
              <a:pPr/>
              <a:t>01.06.2023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382456879"/>
      </p:ext>
    </p:extLst>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4AD6067-09BB-4931-A521-03301463BD3C}" type="datetime1">
              <a:rPr lang="ru-RU" smtClean="0"/>
              <a:pPr/>
              <a:t>01.06.2023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3968019653"/>
      </p:ext>
    </p:extLst>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34290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348615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221E04B-CA68-4140-9CB9-6C3B089B1787}" type="datetime1">
              <a:rPr lang="ru-RU" smtClean="0"/>
              <a:pPr/>
              <a:t>01.06.2023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843009520"/>
      </p:ext>
    </p:extLst>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71055CC-0A22-4DDC-AC12-2AB48E82D2A0}" type="datetime1">
              <a:rPr lang="ru-RU" smtClean="0"/>
              <a:pPr/>
              <a:t>01.06.2023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596723071"/>
      </p:ext>
    </p:extLst>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6EAC5FE-C3BA-43A0-8274-7CE98FA6672D}" type="datetime1">
              <a:rPr lang="ru-RU" smtClean="0"/>
              <a:pPr/>
              <a:t>01.06.2023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2677374321"/>
      </p:ext>
    </p:extLst>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6A5E352-5771-4F02-A63F-9D8F0896C5C4}" type="datetime1">
              <a:rPr lang="ru-RU" smtClean="0"/>
              <a:pPr/>
              <a:t>01.06.2023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1210394"/>
      </p:ext>
    </p:extLst>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1" y="364067"/>
            <a:ext cx="2256235" cy="154940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42901" y="1913468"/>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F0C04FB-6607-4E57-91F5-CAB1030DCB0E}" type="datetime1">
              <a:rPr lang="ru-RU" smtClean="0"/>
              <a:pPr/>
              <a:t>01.06.2023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3984401081"/>
      </p:ext>
    </p:extLst>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1"/>
            <a:ext cx="41148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1EAE6C8-7B59-4249-8414-60D6D0658B2F}" type="datetime1">
              <a:rPr lang="ru-RU" smtClean="0"/>
              <a:pPr/>
              <a:t>01.06.2023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193515016"/>
      </p:ext>
    </p:extLst>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93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342900" y="2133602"/>
            <a:ext cx="61722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78574BC-6AE4-4FE8-B9CF-31BE2C17FFBD}" type="datetime1">
              <a:rPr lang="ru-RU" smtClean="0"/>
              <a:pPr/>
              <a:t>01.06.2023</a:t>
            </a:fld>
            <a:endParaRPr lang="ru-RU" dirty="0"/>
          </a:p>
        </p:txBody>
      </p:sp>
      <p:sp>
        <p:nvSpPr>
          <p:cNvPr id="5" name="Нижний колонтитул 4"/>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AE615853-E613-407B-A395-6D972D143756}" type="slidenum">
              <a:rPr lang="ru-RU" smtClean="0"/>
              <a:pPr/>
              <a:t>‹#›</a:t>
            </a:fld>
            <a:endParaRPr lang="ru-RU" dirty="0"/>
          </a:p>
        </p:txBody>
      </p:sp>
    </p:spTree>
    <p:extLst>
      <p:ext uri="{BB962C8B-B14F-4D97-AF65-F5344CB8AC3E}">
        <p14:creationId xmlns:p14="http://schemas.microsoft.com/office/powerpoint/2010/main" xmlns="" val="1424609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split orient="ver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chart" Target="../charts/chart14.xml"/><Relationship Id="rId4" Type="http://schemas.openxmlformats.org/officeDocument/2006/relationships/diagramLayout" Target="../diagrams/layout1.xml"/><Relationship Id="rId9" Type="http://schemas.openxmlformats.org/officeDocument/2006/relationships/chart" Target="../charts/char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5.xml"/><Relationship Id="rId1" Type="http://schemas.openxmlformats.org/officeDocument/2006/relationships/slideLayout" Target="../slideLayouts/slideLayout6.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15.xml.rels><?xml version="1.0" encoding="UTF-8" standalone="yes"?>
<Relationships xmlns="http://schemas.openxmlformats.org/package/2006/relationships"><Relationship Id="rId3" Type="http://schemas.openxmlformats.org/officeDocument/2006/relationships/hyperlink" Target="https://adminbalagansk.ru/index.php?main_id=5&amp;part_id=295&amp;lit_menu=1"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chart" Target="../charts/chart23.xml"/><Relationship Id="rId3" Type="http://schemas.openxmlformats.org/officeDocument/2006/relationships/image" Target="../media/image2.png"/><Relationship Id="rId7" Type="http://schemas.openxmlformats.org/officeDocument/2006/relationships/image" Target="../media/image41.png"/><Relationship Id="rId12"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hyperlink" Target="&#1055;&#1088;&#1080;&#1086;&#1088;&#1080;&#1090;&#1077;&#1090;&#1085;&#1099;&#1077;%20&#1080;%20&#1087;&#1077;&#1088;&#1074;&#1086;&#1086;&#1095;&#1077;&#1088;&#1077;&#1076;&#1085;&#1099;&#1077;,%20&#1072;%20&#1090;&#1072;&#1082;&#1078;&#1077;%20&#1089;&#1086;&#1094;&#1080;&#1072;&#1083;&#1100;&#1085;&#1086;-&#1079;&#1085;&#1072;&#1095;&#1080;&#1084;&#1099;&#1077;%20%20&#1085;&#1072;&#1087;&#1088;&#1072;&#1074;&#1083;&#1077;&#1085;&#1080;&#1103;%20&#1092;&#1080;&#1085;&#1072;&#1085;&#1089;&#1080;&#1088;&#1086;&#1074;&#1072;&#1085;&#1080;&#1103;%20%20&#1088;&#1072;&#1081;&#1086;&#1085;&#1085;&#1086;&#1075;&#1086;%20&#1073;&#1102;&#1076;&#1078;&#1077;&#1090;&#1072;%20%20&#1091;&#1090;&#1074;&#1077;&#1088;&#1078;&#1076;&#1077;&#1085;&#1099;%20&#1087;&#1086;&#1089;&#1090;&#1072;&#1085;&#1086;&#1074;&#1083;&#1077;&#1085;&#1080;&#1077;&#1084;%20&#1072;&#1076;&#1084;&#1080;&#1085;&#1080;&#1089;&#1090;&#1088;&#1072;&#1094;&#1080;&#1080;%20&#1041;&#1072;&#1083;&#1072;&#1075;&#1072;&#1085;&#1089;&#1082;&#1086;&#1075;&#1086;%20&#1088;&#1072;&#1081;&#1086;&#1085;&#1072;%20&#1086;&#1090;%2028.10.2021&#1075;%20&#8470;516%20(&#1074;%20&#1088;&#1077;&#1076;.%20&#1086;&#1090;%2016.12.2021&#1075;.%20&#8470;610)%20&#171;&#1054;&#1041;%20&#1059;&#1058;&#1042;&#1045;&#1056;&#1046;&#1044;&#1045;&#1053;&#1048;&#1048;%20&#1054;&#1057;&#1053;&#1054;&#1042;&#1053;&#1067;&#1061;%20&#1053;&#1040;&#1055;&#1056;&#1040;&#1042;" TargetMode="External"/><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hart" Target="../charts/chart24.xml"/><Relationship Id="rId7" Type="http://schemas.openxmlformats.org/officeDocument/2006/relationships/chart" Target="../charts/chart28.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chart" Target="../charts/chart27.xml"/><Relationship Id="rId5" Type="http://schemas.openxmlformats.org/officeDocument/2006/relationships/chart" Target="../charts/chart26.xml"/><Relationship Id="rId4" Type="http://schemas.openxmlformats.org/officeDocument/2006/relationships/chart" Target="../charts/chart2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chart" Target="../charts/chart36.xml"/><Relationship Id="rId3" Type="http://schemas.openxmlformats.org/officeDocument/2006/relationships/chart" Target="../charts/chart29.xml"/><Relationship Id="rId7" Type="http://schemas.openxmlformats.org/officeDocument/2006/relationships/chart" Target="../charts/chart33.xml"/><Relationship Id="rId12" Type="http://schemas.openxmlformats.org/officeDocument/2006/relationships/chart" Target="../charts/chart3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chart" Target="../charts/chart32.xml"/><Relationship Id="rId11" Type="http://schemas.openxmlformats.org/officeDocument/2006/relationships/image" Target="../media/image48.png"/><Relationship Id="rId5" Type="http://schemas.openxmlformats.org/officeDocument/2006/relationships/chart" Target="../charts/chart31.xml"/><Relationship Id="rId10" Type="http://schemas.openxmlformats.org/officeDocument/2006/relationships/image" Target="../media/image47.png"/><Relationship Id="rId4" Type="http://schemas.openxmlformats.org/officeDocument/2006/relationships/chart" Target="../charts/chart30.xml"/><Relationship Id="rId9" Type="http://schemas.openxmlformats.org/officeDocument/2006/relationships/chart" Target="../charts/chart34.xml"/><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chart" Target="../charts/chart37.xml"/><Relationship Id="rId7"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chart" Target="../charts/chart39.xml"/><Relationship Id="rId5" Type="http://schemas.openxmlformats.org/officeDocument/2006/relationships/image" Target="../media/image50.png"/><Relationship Id="rId4" Type="http://schemas.openxmlformats.org/officeDocument/2006/relationships/chart" Target="../charts/chart38.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chart" Target="../charts/chart42.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dminbalagansk.ru/index.php?main_id=35&amp;part_id=328&amp;type=rd&amp;year=2021"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hyperlink" Target="https://adminbalagansk.ru/index.php?main_id=51&amp;part_id=422"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adminbalagansk.ru/index.php?main_id=51&amp;part_id=518" TargetMode="External"/><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hyperlink" Target="https://adminbalagansk.ru/index.php?main_id=35&amp;part_id=328&amp;type=rd&amp;year=2021" TargetMode="External"/><Relationship Id="rId2" Type="http://schemas.openxmlformats.org/officeDocument/2006/relationships/hyperlink" Target="https://adminbalagansk.ru/index.php?main_id=35&amp;part_id=328&amp;type=post&amp;year=2021"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2.png"/><Relationship Id="rId9"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adminbalagansk.ru/index.php?main_id=9&amp;part_id=357" TargetMode="Externa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hart" Target="../charts/chart3.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chart" Target="../charts/chart6.xml"/><Relationship Id="rId11" Type="http://schemas.openxmlformats.org/officeDocument/2006/relationships/image" Target="../media/image25.png"/><Relationship Id="rId5" Type="http://schemas.openxmlformats.org/officeDocument/2006/relationships/chart" Target="../charts/chart5.xml"/><Relationship Id="rId10" Type="http://schemas.openxmlformats.org/officeDocument/2006/relationships/image" Target="../media/image24.png"/><Relationship Id="rId4" Type="http://schemas.openxmlformats.org/officeDocument/2006/relationships/chart" Target="../charts/chart4.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chart" Target="../charts/chart9.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2646" y="347531"/>
            <a:ext cx="6318702" cy="2436847"/>
          </a:xfrm>
        </p:spPr>
        <p:txBody>
          <a:bodyPr>
            <a:normAutofit/>
          </a:bodyPr>
          <a:lstStyle/>
          <a:p>
            <a:r>
              <a:rPr lang="ru-RU" dirty="0"/>
              <a:t/>
            </a:r>
            <a:br>
              <a:rPr lang="ru-RU" dirty="0"/>
            </a:br>
            <a:endParaRPr lang="ru-RU" dirty="0"/>
          </a:p>
        </p:txBody>
      </p:sp>
      <p:sp>
        <p:nvSpPr>
          <p:cNvPr id="4" name="Рамка 3"/>
          <p:cNvSpPr/>
          <p:nvPr/>
        </p:nvSpPr>
        <p:spPr>
          <a:xfrm>
            <a:off x="0" y="0"/>
            <a:ext cx="6858000" cy="9144000"/>
          </a:xfrm>
          <a:prstGeom prst="frame">
            <a:avLst>
              <a:gd name="adj1" fmla="val 788"/>
            </a:avLst>
          </a:prstGeom>
          <a:solidFill>
            <a:srgbClr val="C00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1" name="Рисунок 10" descr="1660256869_57-kartinkin-net-p-fon-dlya-prezentatsii-byudzhet-krasivo-61.jpg"/>
          <p:cNvPicPr>
            <a:picLocks noChangeAspect="1"/>
          </p:cNvPicPr>
          <p:nvPr/>
        </p:nvPicPr>
        <p:blipFill>
          <a:blip r:embed="rId2" cstate="print"/>
          <a:stretch>
            <a:fillRect/>
          </a:stretch>
        </p:blipFill>
        <p:spPr>
          <a:xfrm>
            <a:off x="0" y="0"/>
            <a:ext cx="6858000" cy="8964488"/>
          </a:xfrm>
          <a:prstGeom prst="rect">
            <a:avLst/>
          </a:prstGeom>
          <a:effectLst>
            <a:softEdge rad="317500"/>
          </a:effectLst>
        </p:spPr>
      </p:pic>
      <p:sp>
        <p:nvSpPr>
          <p:cNvPr id="3" name="Подзаголовок 2"/>
          <p:cNvSpPr>
            <a:spLocks noGrp="1"/>
          </p:cNvSpPr>
          <p:nvPr>
            <p:ph type="subTitle" idx="1"/>
          </p:nvPr>
        </p:nvSpPr>
        <p:spPr>
          <a:xfrm>
            <a:off x="188640" y="1979712"/>
            <a:ext cx="6336704" cy="3072341"/>
          </a:xfrm>
        </p:spPr>
        <p:txBody>
          <a:bodyPr>
            <a:noAutofit/>
          </a:bodyPr>
          <a:lstStyle/>
          <a:p>
            <a:pPr>
              <a:tabLst>
                <a:tab pos="1878013" algn="l"/>
              </a:tabLst>
            </a:pPr>
            <a:r>
              <a:rPr lang="ru-RU" sz="4000" b="1" i="1" dirty="0" smtClean="0">
                <a:solidFill>
                  <a:srgbClr val="FF0000"/>
                </a:solidFill>
              </a:rPr>
              <a:t>Исполнение </a:t>
            </a:r>
            <a:endParaRPr lang="ru-RU" sz="4000" b="1" i="1" dirty="0">
              <a:solidFill>
                <a:srgbClr val="FF0000"/>
              </a:solidFill>
            </a:endParaRPr>
          </a:p>
          <a:p>
            <a:pPr>
              <a:tabLst>
                <a:tab pos="1878013" algn="l"/>
              </a:tabLst>
            </a:pPr>
            <a:r>
              <a:rPr lang="ru-RU" sz="4000" b="1" i="1" dirty="0">
                <a:solidFill>
                  <a:srgbClr val="FF0000"/>
                </a:solidFill>
              </a:rPr>
              <a:t>бюджета </a:t>
            </a:r>
          </a:p>
          <a:p>
            <a:pPr>
              <a:tabLst>
                <a:tab pos="1878013" algn="l"/>
              </a:tabLst>
            </a:pPr>
            <a:r>
              <a:rPr lang="ru-RU" sz="4000" b="1" i="1" dirty="0">
                <a:solidFill>
                  <a:srgbClr val="FF0000"/>
                </a:solidFill>
              </a:rPr>
              <a:t>муниципального образования </a:t>
            </a:r>
            <a:endParaRPr lang="ru-RU" sz="4000" b="1" i="1" dirty="0" smtClean="0">
              <a:solidFill>
                <a:srgbClr val="FF0000"/>
              </a:solidFill>
            </a:endParaRPr>
          </a:p>
          <a:p>
            <a:pPr>
              <a:tabLst>
                <a:tab pos="1878013" algn="l"/>
              </a:tabLst>
            </a:pPr>
            <a:r>
              <a:rPr lang="ru-RU" sz="4000" b="1" i="1" dirty="0" smtClean="0">
                <a:solidFill>
                  <a:srgbClr val="FF0000"/>
                </a:solidFill>
              </a:rPr>
              <a:t>Балаганский </a:t>
            </a:r>
            <a:r>
              <a:rPr lang="ru-RU" sz="4000" b="1" i="1" dirty="0">
                <a:solidFill>
                  <a:srgbClr val="FF0000"/>
                </a:solidFill>
              </a:rPr>
              <a:t>район</a:t>
            </a:r>
          </a:p>
          <a:p>
            <a:pPr>
              <a:tabLst>
                <a:tab pos="1878013" algn="l"/>
              </a:tabLst>
            </a:pPr>
            <a:r>
              <a:rPr lang="ru-RU" sz="4000" b="1" i="1" dirty="0">
                <a:solidFill>
                  <a:srgbClr val="FF0000"/>
                </a:solidFill>
              </a:rPr>
              <a:t>за </a:t>
            </a:r>
            <a:endParaRPr lang="ru-RU" sz="4000" b="1" i="1" dirty="0" smtClean="0">
              <a:solidFill>
                <a:srgbClr val="FF0000"/>
              </a:solidFill>
            </a:endParaRPr>
          </a:p>
          <a:p>
            <a:pPr>
              <a:tabLst>
                <a:tab pos="1878013" algn="l"/>
              </a:tabLst>
            </a:pPr>
            <a:r>
              <a:rPr lang="ru-RU" sz="4000" b="1" i="1" dirty="0" smtClean="0">
                <a:solidFill>
                  <a:srgbClr val="FF0000"/>
                </a:solidFill>
              </a:rPr>
              <a:t>2022 </a:t>
            </a:r>
            <a:r>
              <a:rPr lang="ru-RU" sz="4000" b="1" i="1" dirty="0">
                <a:solidFill>
                  <a:srgbClr val="FF0000"/>
                </a:solidFill>
              </a:rPr>
              <a:t>год</a:t>
            </a:r>
            <a:endParaRPr lang="ru-RU" sz="4000" dirty="0">
              <a:solidFill>
                <a:srgbClr val="FF0000"/>
              </a:solidFill>
            </a:endParaRPr>
          </a:p>
        </p:txBody>
      </p:sp>
      <p:pic>
        <p:nvPicPr>
          <p:cNvPr id="6" name="Picture 2" descr="http://irkipedia.ru/sites/default/files/779.png"/>
          <p:cNvPicPr>
            <a:picLocks noChangeAspect="1" noChangeArrowheads="1"/>
          </p:cNvPicPr>
          <p:nvPr/>
        </p:nvPicPr>
        <p:blipFill>
          <a:blip r:embed="rId3" cstate="print"/>
          <a:srcRect/>
          <a:stretch>
            <a:fillRect/>
          </a:stretch>
        </p:blipFill>
        <p:spPr bwMode="auto">
          <a:xfrm>
            <a:off x="188640" y="179512"/>
            <a:ext cx="900100" cy="1200132"/>
          </a:xfrm>
          <a:prstGeom prst="rect">
            <a:avLst/>
          </a:prstGeom>
          <a:noFill/>
          <a:scene3d>
            <a:camera prst="orthographicFront"/>
            <a:lightRig rig="threePt" dir="t"/>
          </a:scene3d>
          <a:sp3d>
            <a:bevelT/>
          </a:sp3d>
        </p:spPr>
      </p:pic>
      <p:sp>
        <p:nvSpPr>
          <p:cNvPr id="7" name="Скругленный прямоугольник 6"/>
          <p:cNvSpPr/>
          <p:nvPr/>
        </p:nvSpPr>
        <p:spPr>
          <a:xfrm>
            <a:off x="1268760" y="179512"/>
            <a:ext cx="5148572" cy="576064"/>
          </a:xfrm>
          <a:prstGeom prst="round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Муниципальное образование Балаганский район</a:t>
            </a:r>
            <a:endParaRPr lang="ru-RU" dirty="0"/>
          </a:p>
        </p:txBody>
      </p:sp>
      <p:sp>
        <p:nvSpPr>
          <p:cNvPr id="9" name="Скругленный прямоугольник 8"/>
          <p:cNvSpPr/>
          <p:nvPr/>
        </p:nvSpPr>
        <p:spPr>
          <a:xfrm>
            <a:off x="3573016" y="7956376"/>
            <a:ext cx="280831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accent4">
                    <a:lumMod val="50000"/>
                  </a:schemeClr>
                </a:solidFill>
                <a:latin typeface="Century Gothic" pitchFamily="34" charset="0"/>
              </a:rPr>
              <a:t>Разработан на основе решения Думы Балаганского района от 29.05.2023г. №4/2-РД «Об исполнении бюджета муниципального образования Балаганский район за 2022 год»</a:t>
            </a:r>
            <a:endParaRPr lang="ru-RU" sz="1000" dirty="0">
              <a:solidFill>
                <a:schemeClr val="accent4">
                  <a:lumMod val="50000"/>
                </a:schemeClr>
              </a:solidFill>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accent4">
                    <a:lumMod val="50000"/>
                  </a:schemeClr>
                </a:solidFill>
                <a:latin typeface="Century Gothic" pitchFamily="34" charset="0"/>
              </a:rPr>
              <a:pPr/>
              <a:t>10</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
        <p:nvSpPr>
          <p:cNvPr id="4" name="Прямоугольник 3"/>
          <p:cNvSpPr/>
          <p:nvPr/>
        </p:nvSpPr>
        <p:spPr>
          <a:xfrm>
            <a:off x="692696" y="3347864"/>
            <a:ext cx="5256584" cy="2246769"/>
          </a:xfrm>
          <a:prstGeom prst="rect">
            <a:avLst/>
          </a:prstGeom>
          <a:noFill/>
        </p:spPr>
        <p:txBody>
          <a:bodyPr wrap="square">
            <a:spAutoFit/>
          </a:bodyPr>
          <a:lstStyle/>
          <a:p>
            <a:pPr marL="514350" indent="-514350" algn="ctr"/>
            <a:r>
              <a:rPr lang="en-US" sz="2800" b="1" i="1" dirty="0" smtClean="0">
                <a:solidFill>
                  <a:schemeClr val="accent4">
                    <a:lumMod val="50000"/>
                  </a:schemeClr>
                </a:solidFill>
                <a:latin typeface="Century Gothic" pitchFamily="34" charset="0"/>
                <a:cs typeface="Arial" pitchFamily="34" charset="0"/>
              </a:rPr>
              <a:t>II</a:t>
            </a:r>
            <a:r>
              <a:rPr lang="ru-RU" sz="2800" b="1" i="1" dirty="0" smtClean="0">
                <a:solidFill>
                  <a:schemeClr val="accent4">
                    <a:lumMod val="50000"/>
                  </a:schemeClr>
                </a:solidFill>
                <a:latin typeface="Century Gothic" pitchFamily="34" charset="0"/>
                <a:cs typeface="Arial" pitchFamily="34" charset="0"/>
              </a:rPr>
              <a:t>. Основные параметры бюджета</a:t>
            </a:r>
          </a:p>
          <a:p>
            <a:pPr marL="514350" indent="-514350" algn="ctr"/>
            <a:r>
              <a:rPr lang="ru-RU" sz="2800" b="1" i="1" dirty="0" smtClean="0">
                <a:solidFill>
                  <a:schemeClr val="accent4">
                    <a:lumMod val="50000"/>
                  </a:schemeClr>
                </a:solidFill>
                <a:latin typeface="Century Gothic" pitchFamily="34" charset="0"/>
                <a:cs typeface="Arial" pitchFamily="34" charset="0"/>
              </a:rPr>
              <a:t> муниципального образования Балаганский район</a:t>
            </a:r>
            <a:endParaRPr lang="ru-RU" sz="2800" dirty="0">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TextBox 5"/>
          <p:cNvSpPr txBox="1"/>
          <p:nvPr/>
        </p:nvSpPr>
        <p:spPr>
          <a:xfrm>
            <a:off x="548680" y="899592"/>
            <a:ext cx="6120680" cy="461665"/>
          </a:xfrm>
          <a:prstGeom prst="rect">
            <a:avLst/>
          </a:prstGeom>
          <a:noFill/>
        </p:spPr>
        <p:txBody>
          <a:bodyPr wrap="square" rtlCol="0">
            <a:spAutoFit/>
          </a:bodyPr>
          <a:lstStyle/>
          <a:p>
            <a:pPr algn="ctr"/>
            <a:r>
              <a:rPr lang="ru-RU" sz="1200" dirty="0" smtClean="0">
                <a:latin typeface="Century Gothic" pitchFamily="34" charset="0"/>
              </a:rPr>
              <a:t>Консолидированный бюджет муниципального образования Балаганский район</a:t>
            </a:r>
            <a:endParaRPr lang="ru-RU" sz="1200" dirty="0">
              <a:latin typeface="Century Gothic" pitchFamily="34" charset="0"/>
            </a:endParaRPr>
          </a:p>
        </p:txBody>
      </p:sp>
      <p:graphicFrame>
        <p:nvGraphicFramePr>
          <p:cNvPr id="7" name="Схема 6"/>
          <p:cNvGraphicFramePr/>
          <p:nvPr>
            <p:extLst>
              <p:ext uri="{D42A27DB-BD31-4B8C-83A1-F6EECF244321}">
                <p14:modId xmlns="" xmlns:p14="http://schemas.microsoft.com/office/powerpoint/2010/main" val="1406923146"/>
              </p:ext>
            </p:extLst>
          </p:nvPr>
        </p:nvGraphicFramePr>
        <p:xfrm>
          <a:off x="260648" y="1403648"/>
          <a:ext cx="3708000" cy="201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60648" y="1979712"/>
            <a:ext cx="1392464" cy="707886"/>
          </a:xfrm>
          <a:prstGeom prst="rect">
            <a:avLst/>
          </a:prstGeom>
          <a:noFill/>
        </p:spPr>
        <p:txBody>
          <a:bodyPr wrap="square" rtlCol="0">
            <a:spAutoFit/>
          </a:bodyPr>
          <a:lstStyle/>
          <a:p>
            <a:r>
              <a:rPr lang="ru-RU" sz="1000" dirty="0" smtClean="0"/>
              <a:t>Консолидированный </a:t>
            </a:r>
          </a:p>
          <a:p>
            <a:pPr algn="ctr"/>
            <a:r>
              <a:rPr lang="ru-RU" sz="1000" dirty="0" smtClean="0"/>
              <a:t>бюджет МО Балаганский</a:t>
            </a:r>
          </a:p>
          <a:p>
            <a:pPr algn="ctr"/>
            <a:r>
              <a:rPr lang="ru-RU" sz="1000" dirty="0" smtClean="0"/>
              <a:t> район</a:t>
            </a:r>
            <a:endParaRPr lang="ru-RU" sz="1000" dirty="0"/>
          </a:p>
        </p:txBody>
      </p:sp>
      <p:sp>
        <p:nvSpPr>
          <p:cNvPr id="9" name="TextBox 8"/>
          <p:cNvSpPr txBox="1"/>
          <p:nvPr/>
        </p:nvSpPr>
        <p:spPr>
          <a:xfrm>
            <a:off x="2420888" y="2483768"/>
            <a:ext cx="1088555" cy="600164"/>
          </a:xfrm>
          <a:prstGeom prst="rect">
            <a:avLst/>
          </a:prstGeom>
          <a:noFill/>
        </p:spPr>
        <p:txBody>
          <a:bodyPr wrap="square" rtlCol="0">
            <a:spAutoFit/>
          </a:bodyPr>
          <a:lstStyle/>
          <a:p>
            <a:pPr algn="ctr"/>
            <a:r>
              <a:rPr lang="ru-RU" sz="1100" dirty="0" smtClean="0"/>
              <a:t>Бюджеты </a:t>
            </a:r>
          </a:p>
          <a:p>
            <a:pPr algn="ctr"/>
            <a:r>
              <a:rPr lang="ru-RU" sz="1100" dirty="0" smtClean="0"/>
              <a:t>сельских</a:t>
            </a:r>
          </a:p>
          <a:p>
            <a:pPr algn="ctr"/>
            <a:r>
              <a:rPr lang="ru-RU" sz="1100" dirty="0" smtClean="0"/>
              <a:t> поселений</a:t>
            </a:r>
            <a:endParaRPr lang="ru-RU" sz="1100" dirty="0"/>
          </a:p>
        </p:txBody>
      </p:sp>
      <p:sp>
        <p:nvSpPr>
          <p:cNvPr id="10" name="TextBox 9"/>
          <p:cNvSpPr txBox="1"/>
          <p:nvPr/>
        </p:nvSpPr>
        <p:spPr>
          <a:xfrm>
            <a:off x="2132856" y="1403648"/>
            <a:ext cx="1789986" cy="769441"/>
          </a:xfrm>
          <a:prstGeom prst="rect">
            <a:avLst/>
          </a:prstGeom>
          <a:noFill/>
        </p:spPr>
        <p:txBody>
          <a:bodyPr wrap="square" rtlCol="0">
            <a:spAutoFit/>
          </a:bodyPr>
          <a:lstStyle/>
          <a:p>
            <a:pPr algn="ctr"/>
            <a:r>
              <a:rPr lang="ru-RU" sz="1100" dirty="0" smtClean="0"/>
              <a:t>Бюджет </a:t>
            </a:r>
          </a:p>
          <a:p>
            <a:pPr algn="ctr"/>
            <a:r>
              <a:rPr lang="ru-RU" sz="1100" dirty="0" smtClean="0"/>
              <a:t>муниципального </a:t>
            </a:r>
          </a:p>
          <a:p>
            <a:pPr algn="ctr"/>
            <a:r>
              <a:rPr lang="ru-RU" sz="1100" dirty="0" smtClean="0"/>
              <a:t>района (районный </a:t>
            </a:r>
          </a:p>
          <a:p>
            <a:pPr algn="ctr"/>
            <a:r>
              <a:rPr lang="ru-RU" sz="1100" dirty="0" smtClean="0"/>
              <a:t>бюджет)</a:t>
            </a:r>
            <a:endParaRPr lang="ru-RU" sz="1100" dirty="0"/>
          </a:p>
        </p:txBody>
      </p:sp>
      <p:sp>
        <p:nvSpPr>
          <p:cNvPr id="11" name="Прямоугольник 10"/>
          <p:cNvSpPr/>
          <p:nvPr/>
        </p:nvSpPr>
        <p:spPr>
          <a:xfrm>
            <a:off x="4149080" y="1259632"/>
            <a:ext cx="2520280" cy="1446550"/>
          </a:xfrm>
          <a:prstGeom prst="rect">
            <a:avLst/>
          </a:prstGeom>
        </p:spPr>
        <p:txBody>
          <a:bodyPr wrap="square">
            <a:spAutoFit/>
          </a:bodyPr>
          <a:lstStyle/>
          <a:p>
            <a:pPr algn="just"/>
            <a:r>
              <a:rPr lang="ru-RU" sz="800" dirty="0" smtClean="0">
                <a:solidFill>
                  <a:srgbClr val="002060"/>
                </a:solidFill>
                <a:latin typeface="Century Gothic" pitchFamily="34" charset="0"/>
              </a:rPr>
              <a:t>        Бюджет муниципального района  (бюджет муниципального образования Балаганский район, далее – районный бюджет) и свод бюджетов сельских поселений Балаганского района, входящих в состав муниципального района (без учета межбюджетных трансфертов между этими бюджетами), образуют консолидированный бюджет муниципального образования Балаганский район .</a:t>
            </a:r>
          </a:p>
          <a:p>
            <a:pPr algn="just"/>
            <a:r>
              <a:rPr lang="ru-RU" sz="800" dirty="0" smtClean="0">
                <a:solidFill>
                  <a:srgbClr val="002060"/>
                </a:solidFill>
                <a:latin typeface="Century Gothic" pitchFamily="34" charset="0"/>
              </a:rPr>
              <a:t>(ст.15 Бюджетного кодекса РФ)</a:t>
            </a:r>
          </a:p>
        </p:txBody>
      </p:sp>
      <p:sp>
        <p:nvSpPr>
          <p:cNvPr id="12" name="TextBox 11"/>
          <p:cNvSpPr txBox="1"/>
          <p:nvPr/>
        </p:nvSpPr>
        <p:spPr>
          <a:xfrm>
            <a:off x="332656" y="3275857"/>
            <a:ext cx="3816424" cy="830997"/>
          </a:xfrm>
          <a:prstGeom prst="rect">
            <a:avLst/>
          </a:prstGeom>
          <a:noFill/>
        </p:spPr>
        <p:txBody>
          <a:bodyPr wrap="square" rtlCol="0">
            <a:spAutoFit/>
          </a:bodyPr>
          <a:lstStyle/>
          <a:p>
            <a:pPr lvl="0"/>
            <a:r>
              <a:rPr lang="ru-RU" sz="1000" u="sng" dirty="0" smtClean="0">
                <a:latin typeface="Century Gothic" pitchFamily="34" charset="0"/>
              </a:rPr>
              <a:t>Сельские поселения </a:t>
            </a:r>
            <a:r>
              <a:rPr lang="ru-RU" sz="1000" dirty="0" smtClean="0">
                <a:latin typeface="Century Gothic" pitchFamily="34" charset="0"/>
              </a:rPr>
              <a:t>: Балаганское МО, Биритское МО, Заславское МО, Коноваловское МО, Кумарейское МО, Тарнопольское  МО, </a:t>
            </a:r>
            <a:r>
              <a:rPr lang="ru-RU" sz="1000" dirty="0" err="1" smtClean="0">
                <a:latin typeface="Century Gothic" pitchFamily="34" charset="0"/>
              </a:rPr>
              <a:t>Шарагайское</a:t>
            </a:r>
            <a:r>
              <a:rPr lang="ru-RU" sz="1000" dirty="0" smtClean="0">
                <a:latin typeface="Century Gothic" pitchFamily="34" charset="0"/>
              </a:rPr>
              <a:t> МО</a:t>
            </a:r>
          </a:p>
          <a:p>
            <a:endParaRPr lang="ru-RU" dirty="0"/>
          </a:p>
        </p:txBody>
      </p:sp>
      <p:sp>
        <p:nvSpPr>
          <p:cNvPr id="13" name="TextBox 12"/>
          <p:cNvSpPr txBox="1"/>
          <p:nvPr/>
        </p:nvSpPr>
        <p:spPr>
          <a:xfrm>
            <a:off x="4149080" y="2699792"/>
            <a:ext cx="2484000" cy="954107"/>
          </a:xfrm>
          <a:prstGeom prst="rect">
            <a:avLst/>
          </a:prstGeom>
          <a:noFill/>
        </p:spPr>
        <p:txBody>
          <a:bodyPr wrap="square" rtlCol="0">
            <a:spAutoFit/>
          </a:bodyPr>
          <a:lstStyle/>
          <a:p>
            <a:pPr algn="just"/>
            <a:r>
              <a:rPr lang="ru-RU" sz="800" dirty="0" smtClean="0">
                <a:latin typeface="Century Gothic" pitchFamily="34" charset="0"/>
              </a:rPr>
              <a:t>       Каждое муниципальное образование имеет собственный бюджет.</a:t>
            </a:r>
          </a:p>
          <a:p>
            <a:pPr algn="just"/>
            <a:r>
              <a:rPr lang="ru-RU" sz="800" dirty="0" smtClean="0">
                <a:latin typeface="Century Gothic" pitchFamily="34" charset="0"/>
              </a:rPr>
              <a:t>       Бюджет муниципального образования (местный бюджет) предназначен для исполнения расходных обязательств муниципального образования .</a:t>
            </a:r>
          </a:p>
          <a:p>
            <a:pPr algn="just"/>
            <a:r>
              <a:rPr lang="ru-RU" sz="800" dirty="0" smtClean="0">
                <a:latin typeface="Century Gothic" pitchFamily="34" charset="0"/>
              </a:rPr>
              <a:t>(ст.15 Бюджетного кодекса РФ)</a:t>
            </a:r>
            <a:endParaRPr lang="ru-RU" sz="800" dirty="0">
              <a:latin typeface="Century Gothic" pitchFamily="34" charset="0"/>
            </a:endParaRPr>
          </a:p>
        </p:txBody>
      </p:sp>
      <p:graphicFrame>
        <p:nvGraphicFramePr>
          <p:cNvPr id="16" name="Диаграмма 15"/>
          <p:cNvGraphicFramePr/>
          <p:nvPr/>
        </p:nvGraphicFramePr>
        <p:xfrm>
          <a:off x="4293096" y="3635896"/>
          <a:ext cx="2376264" cy="18722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Таблица 14"/>
          <p:cNvGraphicFramePr>
            <a:graphicFrameLocks noGrp="1"/>
          </p:cNvGraphicFramePr>
          <p:nvPr/>
        </p:nvGraphicFramePr>
        <p:xfrm>
          <a:off x="260648" y="3923928"/>
          <a:ext cx="4103999" cy="4823379"/>
        </p:xfrm>
        <a:graphic>
          <a:graphicData uri="http://schemas.openxmlformats.org/drawingml/2006/table">
            <a:tbl>
              <a:tblPr/>
              <a:tblGrid>
                <a:gridCol w="1530306"/>
                <a:gridCol w="626034"/>
                <a:gridCol w="626034"/>
                <a:gridCol w="659690"/>
                <a:gridCol w="661935"/>
              </a:tblGrid>
              <a:tr h="418209">
                <a:tc>
                  <a:txBody>
                    <a:bodyPr/>
                    <a:lstStyle/>
                    <a:p>
                      <a:pPr algn="ctr" rtl="0" fontAlgn="ctr"/>
                      <a:r>
                        <a:rPr lang="ru-RU" sz="800" b="0" i="0" u="none" strike="noStrike" dirty="0">
                          <a:solidFill>
                            <a:srgbClr val="000000"/>
                          </a:solidFill>
                          <a:latin typeface="Century Gothic"/>
                        </a:rPr>
                        <a:t>Наименование показателя</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a:rPr>
                        <a:t>План</a:t>
                      </a:r>
                    </a:p>
                    <a:p>
                      <a:pPr algn="ctr" rtl="0" fontAlgn="t"/>
                      <a:r>
                        <a:rPr lang="ru-RU" sz="800" b="0" i="0" u="none" strike="noStrike" dirty="0">
                          <a:solidFill>
                            <a:srgbClr val="000000"/>
                          </a:solidFill>
                          <a:latin typeface="Century Gothic"/>
                        </a:rPr>
                        <a:t>2022</a:t>
                      </a:r>
                    </a:p>
                    <a:p>
                      <a:pPr algn="ctr" rtl="0" fontAlgn="t"/>
                      <a:r>
                        <a:rPr lang="ru-RU" sz="800" b="0" i="0" u="none" strike="noStrike" dirty="0" smtClean="0">
                          <a:solidFill>
                            <a:srgbClr val="000000"/>
                          </a:solidFill>
                          <a:latin typeface="Century Gothic"/>
                        </a:rPr>
                        <a:t>года (т.р.)</a:t>
                      </a:r>
                      <a:endParaRPr lang="ru-RU" sz="800" b="0" i="0" u="none" strike="noStrike" dirty="0">
                        <a:solidFill>
                          <a:srgbClr val="000000"/>
                        </a:solidFill>
                        <a:latin typeface="Century Gothic"/>
                      </a:endParaRP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a:rPr>
                        <a:t>Факт </a:t>
                      </a:r>
                    </a:p>
                    <a:p>
                      <a:pPr algn="ctr" rtl="0" fontAlgn="t"/>
                      <a:r>
                        <a:rPr lang="ru-RU" sz="800" b="0" i="0" u="none" strike="noStrike" dirty="0">
                          <a:solidFill>
                            <a:srgbClr val="000000"/>
                          </a:solidFill>
                          <a:latin typeface="Century Gothic"/>
                        </a:rPr>
                        <a:t>2022</a:t>
                      </a:r>
                    </a:p>
                    <a:p>
                      <a:pPr algn="ctr" rtl="0" fontAlgn="t"/>
                      <a:r>
                        <a:rPr lang="ru-RU" sz="800" b="0" i="0" u="none" strike="noStrike" dirty="0" smtClean="0">
                          <a:solidFill>
                            <a:srgbClr val="000000"/>
                          </a:solidFill>
                          <a:latin typeface="Century Gothic"/>
                        </a:rPr>
                        <a:t>года (т.р.)</a:t>
                      </a:r>
                      <a:endParaRPr lang="ru-RU" sz="800" b="0" i="0" u="none" strike="noStrike" dirty="0">
                        <a:solidFill>
                          <a:srgbClr val="000000"/>
                        </a:solidFill>
                        <a:latin typeface="Century Gothic"/>
                      </a:endParaRP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t"/>
                      <a:r>
                        <a:rPr lang="ru-RU" sz="800" b="0" i="0" u="none" strike="noStrike" dirty="0" smtClean="0">
                          <a:solidFill>
                            <a:srgbClr val="000000"/>
                          </a:solidFill>
                          <a:latin typeface="Century Gothic"/>
                        </a:rPr>
                        <a:t>Отклонение (т.р.)</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t"/>
                      <a:r>
                        <a:rPr lang="ru-RU" sz="800" b="0" i="0" u="none" strike="noStrike" dirty="0" smtClean="0">
                          <a:solidFill>
                            <a:srgbClr val="000000"/>
                          </a:solidFill>
                          <a:latin typeface="Century Gothic"/>
                        </a:rPr>
                        <a:t>Исполнение</a:t>
                      </a:r>
                    </a:p>
                    <a:p>
                      <a:pPr algn="ctr" rtl="0" fontAlgn="t"/>
                      <a:r>
                        <a:rPr lang="ru-RU" sz="800" b="0" i="0" u="none" strike="noStrike" dirty="0" smtClean="0">
                          <a:solidFill>
                            <a:srgbClr val="000000"/>
                          </a:solidFill>
                          <a:latin typeface="Century Gothic"/>
                        </a:rPr>
                        <a:t>(%)</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280818">
                <a:tc>
                  <a:txBody>
                    <a:bodyPr/>
                    <a:lstStyle/>
                    <a:p>
                      <a:pPr algn="ctr" rtl="0" fontAlgn="t"/>
                      <a:r>
                        <a:rPr lang="ru-RU" sz="800" b="0" i="0" u="none" strike="noStrike">
                          <a:solidFill>
                            <a:srgbClr val="000000"/>
                          </a:solidFill>
                          <a:latin typeface="Century Gothic"/>
                        </a:rPr>
                        <a:t>1</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t"/>
                      <a:r>
                        <a:rPr lang="ru-RU" sz="800" b="0" i="0" u="none" strike="noStrike">
                          <a:solidFill>
                            <a:srgbClr val="000000"/>
                          </a:solidFill>
                          <a:latin typeface="Century Gothic"/>
                        </a:rPr>
                        <a:t>2</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a:rPr>
                        <a:t>3</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a:rPr>
                        <a:t>4 = </a:t>
                      </a:r>
                      <a:r>
                        <a:rPr lang="ru-RU" sz="800" b="0" i="0" u="none" strike="noStrike" dirty="0" smtClean="0">
                          <a:solidFill>
                            <a:srgbClr val="000000"/>
                          </a:solidFill>
                          <a:latin typeface="Century Gothic"/>
                        </a:rPr>
                        <a:t>гр.3 </a:t>
                      </a:r>
                      <a:r>
                        <a:rPr lang="ru-RU" sz="800" b="0" i="0" u="none" strike="noStrike" dirty="0">
                          <a:solidFill>
                            <a:srgbClr val="000000"/>
                          </a:solidFill>
                          <a:latin typeface="Century Gothic"/>
                        </a:rPr>
                        <a:t>– </a:t>
                      </a:r>
                      <a:r>
                        <a:rPr lang="ru-RU" sz="800" b="0" i="0" u="none" strike="noStrike" dirty="0" smtClean="0">
                          <a:solidFill>
                            <a:srgbClr val="000000"/>
                          </a:solidFill>
                          <a:latin typeface="Century Gothic"/>
                        </a:rPr>
                        <a:t>гр.2</a:t>
                      </a:r>
                      <a:endParaRPr lang="ru-RU" sz="800" b="0" i="0" u="none" strike="noStrike" dirty="0">
                        <a:solidFill>
                          <a:srgbClr val="000000"/>
                        </a:solidFill>
                        <a:latin typeface="Century Gothic"/>
                      </a:endParaRP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t"/>
                      <a:r>
                        <a:rPr lang="ru-RU" sz="800" b="0" i="0" u="none" strike="noStrike" dirty="0" smtClean="0">
                          <a:solidFill>
                            <a:srgbClr val="000000"/>
                          </a:solidFill>
                          <a:latin typeface="Century Gothic"/>
                        </a:rPr>
                        <a:t>5=гр.3/гр.2*</a:t>
                      </a:r>
                    </a:p>
                    <a:p>
                      <a:pPr algn="ctr" rtl="0" fontAlgn="t"/>
                      <a:r>
                        <a:rPr lang="ru-RU" sz="800" b="0" i="0" u="none" strike="noStrike" dirty="0" smtClean="0">
                          <a:solidFill>
                            <a:srgbClr val="000000"/>
                          </a:solidFill>
                          <a:latin typeface="Century Gothic"/>
                        </a:rPr>
                        <a:t>100</a:t>
                      </a:r>
                      <a:endParaRPr lang="ru-RU" sz="800" b="0" i="0" u="none" strike="noStrike" dirty="0">
                        <a:solidFill>
                          <a:srgbClr val="000000"/>
                        </a:solidFill>
                        <a:latin typeface="Century Gothic"/>
                      </a:endParaRP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156363">
                <a:tc>
                  <a:txBody>
                    <a:bodyPr/>
                    <a:lstStyle/>
                    <a:p>
                      <a:pPr algn="l" rtl="0" fontAlgn="t"/>
                      <a:r>
                        <a:rPr lang="ru-RU" sz="800" b="1" i="0" u="none" strike="noStrike">
                          <a:solidFill>
                            <a:srgbClr val="000000"/>
                          </a:solidFill>
                          <a:latin typeface="Century Gothic"/>
                        </a:rPr>
                        <a:t>Доходы, всего </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1" i="0" u="none" strike="noStrike" dirty="0">
                          <a:solidFill>
                            <a:srgbClr val="000000"/>
                          </a:solidFill>
                          <a:latin typeface="Century Gothic"/>
                        </a:rPr>
                        <a:t>1 002 </a:t>
                      </a:r>
                      <a:r>
                        <a:rPr lang="ru-RU" sz="800" b="1" i="0" u="none" strike="noStrike" dirty="0" smtClean="0">
                          <a:solidFill>
                            <a:srgbClr val="000000"/>
                          </a:solidFill>
                          <a:latin typeface="Century Gothic"/>
                        </a:rPr>
                        <a:t>822,7</a:t>
                      </a:r>
                      <a:endParaRPr lang="ru-RU" sz="800" b="1"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1" i="0" u="none" strike="noStrike" dirty="0">
                          <a:solidFill>
                            <a:srgbClr val="000000"/>
                          </a:solidFill>
                          <a:latin typeface="Century Gothic"/>
                        </a:rPr>
                        <a:t>945 </a:t>
                      </a:r>
                      <a:r>
                        <a:rPr lang="ru-RU" sz="800" b="1" i="0" u="none" strike="noStrike" dirty="0" smtClean="0">
                          <a:solidFill>
                            <a:srgbClr val="000000"/>
                          </a:solidFill>
                          <a:latin typeface="Century Gothic"/>
                        </a:rPr>
                        <a:t>689,1</a:t>
                      </a:r>
                      <a:endParaRPr lang="ru-RU" sz="800" b="1"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1" i="0" u="none" strike="noStrike" dirty="0">
                          <a:solidFill>
                            <a:srgbClr val="000000"/>
                          </a:solidFill>
                          <a:latin typeface="Century Gothic"/>
                        </a:rPr>
                        <a:t>-57 </a:t>
                      </a:r>
                      <a:r>
                        <a:rPr lang="ru-RU" sz="800" b="1" i="0" u="none" strike="noStrike" dirty="0" smtClean="0">
                          <a:solidFill>
                            <a:srgbClr val="000000"/>
                          </a:solidFill>
                          <a:latin typeface="Century Gothic"/>
                        </a:rPr>
                        <a:t>133,6</a:t>
                      </a:r>
                      <a:endParaRPr lang="ru-RU" sz="800" b="1"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94,3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156363">
                <a:tc>
                  <a:txBody>
                    <a:bodyPr/>
                    <a:lstStyle/>
                    <a:p>
                      <a:pPr algn="l" rtl="0" fontAlgn="t"/>
                      <a:r>
                        <a:rPr lang="ru-RU" sz="800" b="0" i="1" u="none" strike="noStrike">
                          <a:solidFill>
                            <a:srgbClr val="000000"/>
                          </a:solidFill>
                          <a:latin typeface="Century Gothic"/>
                        </a:rPr>
                        <a:t>в том числе:</a:t>
                      </a:r>
                      <a:r>
                        <a:rPr lang="ru-RU" sz="800" b="0" i="0" u="none" strike="noStrike">
                          <a:solidFill>
                            <a:srgbClr val="000000"/>
                          </a:solidFill>
                          <a:latin typeface="Century Gothic"/>
                        </a:rPr>
                        <a:t> </a:t>
                      </a:r>
                      <a:r>
                        <a:rPr lang="ru-RU" sz="800" b="0" i="1" u="none" strike="noStrike">
                          <a:solidFill>
                            <a:srgbClr val="000000"/>
                          </a:solidFill>
                          <a:latin typeface="Century Gothic"/>
                        </a:rPr>
                        <a:t> </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1" i="0" u="none" strike="noStrike">
                          <a:solidFill>
                            <a:srgbClr val="000000"/>
                          </a:solidFill>
                          <a:latin typeface="Century Gothic"/>
                        </a:rPr>
                        <a:t>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1" i="0" u="none" strike="noStrike" dirty="0">
                          <a:solidFill>
                            <a:srgbClr val="000000"/>
                          </a:solidFill>
                          <a:latin typeface="Century Gothic"/>
                        </a:rPr>
                        <a:t>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endParaRPr lang="ru-RU" sz="800" b="0" i="0" u="none" strike="noStrike" dirty="0">
                        <a:solidFill>
                          <a:srgbClr val="000000"/>
                        </a:solidFill>
                        <a:latin typeface="Century Gothic"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280818">
                <a:tc>
                  <a:txBody>
                    <a:bodyPr/>
                    <a:lstStyle/>
                    <a:p>
                      <a:pPr algn="l" rtl="0" fontAlgn="t"/>
                      <a:r>
                        <a:rPr lang="ru-RU" sz="800" b="0" i="0" u="none" strike="noStrike" dirty="0">
                          <a:solidFill>
                            <a:srgbClr val="000000"/>
                          </a:solidFill>
                          <a:latin typeface="Century Gothic"/>
                        </a:rPr>
                        <a:t>1.Налоговые и неналоговые </a:t>
                      </a:r>
                      <a:r>
                        <a:rPr lang="ru-RU" sz="800" b="0" i="0" u="none" strike="noStrike" dirty="0" smtClean="0">
                          <a:solidFill>
                            <a:srgbClr val="000000"/>
                          </a:solidFill>
                          <a:latin typeface="Century Gothic"/>
                        </a:rPr>
                        <a:t> доходы</a:t>
                      </a:r>
                      <a:endParaRPr lang="ru-RU" sz="800" b="0" i="0" u="none" strike="noStrike" dirty="0">
                        <a:solidFill>
                          <a:srgbClr val="000000"/>
                        </a:solidFill>
                        <a:latin typeface="Century Gothic"/>
                      </a:endParaRP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81724,5</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83934,4</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2 </a:t>
                      </a:r>
                      <a:r>
                        <a:rPr lang="ru-RU" sz="800" b="0" i="0" u="none" strike="noStrike" dirty="0" smtClean="0">
                          <a:solidFill>
                            <a:srgbClr val="000000"/>
                          </a:solidFill>
                          <a:latin typeface="Century Gothic"/>
                        </a:rPr>
                        <a:t>209,9</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102,7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281446">
                <a:tc>
                  <a:txBody>
                    <a:bodyPr/>
                    <a:lstStyle/>
                    <a:p>
                      <a:pPr algn="l" rtl="0" fontAlgn="t"/>
                      <a:r>
                        <a:rPr lang="ru-RU" sz="800" b="0" i="0" u="none" strike="noStrike" dirty="0">
                          <a:solidFill>
                            <a:srgbClr val="000000"/>
                          </a:solidFill>
                          <a:latin typeface="Century Gothic"/>
                        </a:rPr>
                        <a:t>2.Безвозмездные поступления, всего </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921098,2</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861754,7</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-59343,5</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93,6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156363">
                <a:tc>
                  <a:txBody>
                    <a:bodyPr/>
                    <a:lstStyle/>
                    <a:p>
                      <a:pPr algn="l" rtl="0" fontAlgn="t"/>
                      <a:r>
                        <a:rPr lang="ru-RU" sz="800" b="0" i="1" u="none" strike="noStrike">
                          <a:solidFill>
                            <a:srgbClr val="000000"/>
                          </a:solidFill>
                          <a:latin typeface="Century Gothic"/>
                        </a:rPr>
                        <a:t>в том числе:</a:t>
                      </a:r>
                      <a:r>
                        <a:rPr lang="ru-RU" sz="800" b="0" i="0" u="none" strike="noStrike">
                          <a:solidFill>
                            <a:srgbClr val="000000"/>
                          </a:solidFill>
                          <a:latin typeface="Century Gothic"/>
                        </a:rPr>
                        <a:t> </a:t>
                      </a:r>
                      <a:r>
                        <a:rPr lang="ru-RU" sz="800" b="0" i="1" u="none" strike="noStrike">
                          <a:solidFill>
                            <a:srgbClr val="000000"/>
                          </a:solidFill>
                          <a:latin typeface="Century Gothic"/>
                        </a:rPr>
                        <a:t> </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endParaRPr lang="ru-RU" sz="800" b="0" i="0" u="none" strike="noStrike" dirty="0">
                        <a:solidFill>
                          <a:srgbClr val="000000"/>
                        </a:solidFill>
                        <a:latin typeface="Century Gothic"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418209">
                <a:tc>
                  <a:txBody>
                    <a:bodyPr/>
                    <a:lstStyle/>
                    <a:p>
                      <a:pPr algn="l" rtl="0" fontAlgn="t"/>
                      <a:r>
                        <a:rPr lang="ru-RU" sz="800" b="0" i="0" u="none" strike="noStrike" dirty="0">
                          <a:solidFill>
                            <a:srgbClr val="000000"/>
                          </a:solidFill>
                          <a:latin typeface="Century Gothic"/>
                        </a:rPr>
                        <a:t>2.1. безвозмездные поступления из областного бюджета, всего</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849585,5</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790723,8</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-58861,7</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93,1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156363">
                <a:tc>
                  <a:txBody>
                    <a:bodyPr/>
                    <a:lstStyle/>
                    <a:p>
                      <a:pPr algn="l" rtl="0" fontAlgn="t"/>
                      <a:r>
                        <a:rPr lang="ru-RU" sz="800" b="0" i="1" u="none" strike="noStrike">
                          <a:solidFill>
                            <a:srgbClr val="000000"/>
                          </a:solidFill>
                          <a:latin typeface="Century Gothic"/>
                        </a:rPr>
                        <a:t>в том числе:  </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endParaRPr lang="ru-RU" sz="800" b="0" i="0" u="none" strike="noStrike" dirty="0">
                        <a:solidFill>
                          <a:srgbClr val="000000"/>
                        </a:solidFill>
                        <a:latin typeface="Century Gothic" pitchFamily="34" charset="0"/>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156363">
                <a:tc>
                  <a:txBody>
                    <a:bodyPr/>
                    <a:lstStyle/>
                    <a:p>
                      <a:pPr algn="l" rtl="0" fontAlgn="t"/>
                      <a:r>
                        <a:rPr lang="ru-RU" sz="800" b="0" i="0" u="none" strike="noStrike">
                          <a:solidFill>
                            <a:srgbClr val="000000"/>
                          </a:solidFill>
                          <a:latin typeface="Century Gothic"/>
                        </a:rPr>
                        <a:t>2.1.1.дотации</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177979,6</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177979,6</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smtClean="0">
                          <a:solidFill>
                            <a:srgbClr val="000000"/>
                          </a:solidFill>
                          <a:latin typeface="Century Gothic"/>
                        </a:rPr>
                        <a:t>0</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100,0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156363">
                <a:tc>
                  <a:txBody>
                    <a:bodyPr/>
                    <a:lstStyle/>
                    <a:p>
                      <a:pPr algn="l" rtl="0" fontAlgn="t"/>
                      <a:r>
                        <a:rPr lang="ru-RU" sz="800" b="0" i="0" u="none" strike="noStrike" dirty="0">
                          <a:solidFill>
                            <a:srgbClr val="000000"/>
                          </a:solidFill>
                          <a:latin typeface="Century Gothic"/>
                        </a:rPr>
                        <a:t>2.1.2.субсидии</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285666,1</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226993,1</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-58 </a:t>
                      </a:r>
                      <a:r>
                        <a:rPr lang="ru-RU" sz="800" b="0" i="0" u="none" strike="noStrike" dirty="0" smtClean="0">
                          <a:solidFill>
                            <a:srgbClr val="000000"/>
                          </a:solidFill>
                          <a:latin typeface="Century Gothic"/>
                        </a:rPr>
                        <a:t>673,0</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79,5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156363">
                <a:tc>
                  <a:txBody>
                    <a:bodyPr/>
                    <a:lstStyle/>
                    <a:p>
                      <a:pPr algn="l" rtl="0" fontAlgn="t"/>
                      <a:r>
                        <a:rPr lang="ru-RU" sz="800" b="0" i="0" u="none" strike="noStrike">
                          <a:solidFill>
                            <a:srgbClr val="000000"/>
                          </a:solidFill>
                          <a:latin typeface="Century Gothic"/>
                        </a:rPr>
                        <a:t>2.1.3.субвенции</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370975,5</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370896,5</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a:t>
                      </a:r>
                      <a:r>
                        <a:rPr lang="ru-RU" sz="800" b="0" i="0" u="none" strike="noStrike" dirty="0" smtClean="0">
                          <a:solidFill>
                            <a:srgbClr val="000000"/>
                          </a:solidFill>
                          <a:latin typeface="Century Gothic"/>
                        </a:rPr>
                        <a:t>79,0</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100,0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281446">
                <a:tc>
                  <a:txBody>
                    <a:bodyPr/>
                    <a:lstStyle/>
                    <a:p>
                      <a:pPr algn="l" rtl="0" fontAlgn="t"/>
                      <a:r>
                        <a:rPr lang="ru-RU" sz="800" b="0" i="0" u="none" strike="noStrike">
                          <a:solidFill>
                            <a:srgbClr val="000000"/>
                          </a:solidFill>
                          <a:latin typeface="Century Gothic"/>
                        </a:rPr>
                        <a:t>2.1.4. иные межбюджетные трансферты</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14964,3</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14854,6</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a:t>
                      </a:r>
                      <a:r>
                        <a:rPr lang="ru-RU" sz="800" b="0" i="0" u="none" strike="noStrike" dirty="0" smtClean="0">
                          <a:solidFill>
                            <a:srgbClr val="000000"/>
                          </a:solidFill>
                          <a:latin typeface="Century Gothic"/>
                        </a:rPr>
                        <a:t>109,7</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99,3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422187">
                <a:tc>
                  <a:txBody>
                    <a:bodyPr/>
                    <a:lstStyle/>
                    <a:p>
                      <a:pPr algn="l" rtl="0" fontAlgn="t"/>
                      <a:r>
                        <a:rPr lang="ru-RU" sz="800" b="0" i="0" u="none" strike="noStrike">
                          <a:solidFill>
                            <a:srgbClr val="000000"/>
                          </a:solidFill>
                          <a:latin typeface="Century Gothic"/>
                        </a:rPr>
                        <a:t>2.2. МБТ по переданным полномочиям в соотвествтт с заключенными соглашениями</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70860,0</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70847,5</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a:t>
                      </a:r>
                      <a:r>
                        <a:rPr lang="ru-RU" sz="800" b="0" i="0" u="none" strike="noStrike" dirty="0" smtClean="0">
                          <a:solidFill>
                            <a:srgbClr val="000000"/>
                          </a:solidFill>
                          <a:latin typeface="Century Gothic"/>
                        </a:rPr>
                        <a:t>12,5</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100,0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281446">
                <a:tc>
                  <a:txBody>
                    <a:bodyPr/>
                    <a:lstStyle/>
                    <a:p>
                      <a:pPr algn="l" rtl="0" fontAlgn="t"/>
                      <a:r>
                        <a:rPr lang="ru-RU" sz="800" b="0" i="0" u="none" strike="noStrike">
                          <a:solidFill>
                            <a:srgbClr val="000000"/>
                          </a:solidFill>
                          <a:latin typeface="Century Gothic"/>
                        </a:rPr>
                        <a:t>2.3.прочие безвозмездные поступления </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865,0</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740,0</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a:t>
                      </a:r>
                      <a:r>
                        <a:rPr lang="ru-RU" sz="800" b="0" i="0" u="none" strike="noStrike" dirty="0" smtClean="0">
                          <a:solidFill>
                            <a:srgbClr val="000000"/>
                          </a:solidFill>
                          <a:latin typeface="Century Gothic"/>
                        </a:rPr>
                        <a:t>125,0</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85,5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555600">
                <a:tc>
                  <a:txBody>
                    <a:bodyPr/>
                    <a:lstStyle/>
                    <a:p>
                      <a:pPr algn="l" rtl="0" fontAlgn="t"/>
                      <a:r>
                        <a:rPr lang="ru-RU" sz="800" b="0" i="0" u="none" strike="noStrike">
                          <a:solidFill>
                            <a:srgbClr val="000000"/>
                          </a:solidFill>
                          <a:latin typeface="Century Gothic"/>
                        </a:rPr>
                        <a:t>2.4.возврат остатков субсидий, субвенций и иных МБТ, имеющих целевое назначение, прошлых лет </a:t>
                      </a:r>
                    </a:p>
                  </a:txBody>
                  <a:tcPr marL="5357" marR="5357" marT="5357"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-212,3</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a:solidFill>
                            <a:srgbClr val="000000"/>
                          </a:solidFill>
                          <a:latin typeface="Century Gothic"/>
                        </a:rPr>
                        <a:t>-556,6</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a:t>
                      </a:r>
                      <a:r>
                        <a:rPr lang="ru-RU" sz="800" b="0" i="0" u="none" strike="noStrike" dirty="0" smtClean="0">
                          <a:solidFill>
                            <a:srgbClr val="000000"/>
                          </a:solidFill>
                          <a:latin typeface="Century Gothic"/>
                        </a:rPr>
                        <a:t>344,3</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262,2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156363">
                <a:tc>
                  <a:txBody>
                    <a:bodyPr/>
                    <a:lstStyle/>
                    <a:p>
                      <a:pPr algn="l" rtl="0" fontAlgn="ctr"/>
                      <a:r>
                        <a:rPr lang="ru-RU" sz="800" b="1" i="0" u="none" strike="noStrike">
                          <a:solidFill>
                            <a:srgbClr val="000000"/>
                          </a:solidFill>
                          <a:latin typeface="Century Gothic"/>
                        </a:rPr>
                        <a:t>Расходы, всего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1" i="0" u="none" strike="noStrike" dirty="0">
                          <a:solidFill>
                            <a:srgbClr val="000000"/>
                          </a:solidFill>
                          <a:latin typeface="Century Gothic"/>
                        </a:rPr>
                        <a:t>1 022 </a:t>
                      </a:r>
                      <a:r>
                        <a:rPr lang="ru-RU" sz="800" b="1" i="0" u="none" strike="noStrike" dirty="0" smtClean="0">
                          <a:solidFill>
                            <a:srgbClr val="000000"/>
                          </a:solidFill>
                          <a:latin typeface="Century Gothic"/>
                        </a:rPr>
                        <a:t>010,3</a:t>
                      </a:r>
                      <a:endParaRPr lang="ru-RU" sz="800" b="1"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1" i="0" u="none" strike="noStrike">
                          <a:solidFill>
                            <a:srgbClr val="000000"/>
                          </a:solidFill>
                          <a:latin typeface="Century Gothic"/>
                        </a:rPr>
                        <a:t>935005,1</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1" i="0" u="none" strike="noStrike" dirty="0">
                          <a:solidFill>
                            <a:srgbClr val="000000"/>
                          </a:solidFill>
                          <a:latin typeface="Century Gothic"/>
                        </a:rPr>
                        <a:t>-87 </a:t>
                      </a:r>
                      <a:r>
                        <a:rPr lang="ru-RU" sz="800" b="1" i="0" u="none" strike="noStrike" dirty="0" smtClean="0">
                          <a:solidFill>
                            <a:srgbClr val="000000"/>
                          </a:solidFill>
                          <a:latin typeface="Century Gothic"/>
                        </a:rPr>
                        <a:t>005,2</a:t>
                      </a:r>
                      <a:endParaRPr lang="ru-RU" sz="800" b="1"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91,5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r h="281446">
                <a:tc>
                  <a:txBody>
                    <a:bodyPr/>
                    <a:lstStyle/>
                    <a:p>
                      <a:pPr algn="l" rtl="0" fontAlgn="ctr"/>
                      <a:r>
                        <a:rPr lang="ru-RU" sz="800" b="0" i="0" u="none" strike="noStrike" dirty="0">
                          <a:solidFill>
                            <a:srgbClr val="000000"/>
                          </a:solidFill>
                          <a:latin typeface="Century Gothic"/>
                        </a:rPr>
                        <a:t>Дефицит (-), профицит (+)бюджета  </a:t>
                      </a: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-19 </a:t>
                      </a:r>
                      <a:r>
                        <a:rPr lang="ru-RU" sz="800" b="0" i="0" u="none" strike="noStrike" dirty="0" smtClean="0">
                          <a:solidFill>
                            <a:srgbClr val="000000"/>
                          </a:solidFill>
                          <a:latin typeface="Century Gothic"/>
                        </a:rPr>
                        <a:t>187,6</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10 </a:t>
                      </a:r>
                      <a:r>
                        <a:rPr lang="ru-RU" sz="800" b="0" i="0" u="none" strike="noStrike" dirty="0" smtClean="0">
                          <a:solidFill>
                            <a:srgbClr val="000000"/>
                          </a:solidFill>
                          <a:latin typeface="Century Gothic"/>
                        </a:rPr>
                        <a:t>684,0</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a:rPr>
                        <a:t>29 </a:t>
                      </a:r>
                      <a:r>
                        <a:rPr lang="ru-RU" sz="800" b="0" i="0" u="none" strike="noStrike" dirty="0" smtClean="0">
                          <a:solidFill>
                            <a:srgbClr val="000000"/>
                          </a:solidFill>
                          <a:latin typeface="Century Gothic"/>
                        </a:rPr>
                        <a:t>871,6</a:t>
                      </a:r>
                      <a:endParaRPr lang="ru-RU" sz="800" b="0" i="0" u="none" strike="noStrike" dirty="0">
                        <a:solidFill>
                          <a:srgbClr val="000000"/>
                        </a:solidFill>
                        <a:latin typeface="Century Gothic"/>
                      </a:endParaRPr>
                    </a:p>
                  </a:txBody>
                  <a:tcPr marL="5357" marR="5357" marT="535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c>
                  <a:txBody>
                    <a:bodyPr/>
                    <a:lstStyle/>
                    <a:p>
                      <a:pPr algn="ctr" fontAlgn="b"/>
                      <a:r>
                        <a:rPr lang="ru-RU" sz="800" b="0" i="0" u="none" strike="noStrike" dirty="0">
                          <a:solidFill>
                            <a:srgbClr val="000000"/>
                          </a:solidFill>
                          <a:latin typeface="Century Gothic" pitchFamily="34" charset="0"/>
                        </a:rPr>
                        <a:t>-55,7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EF4EC"/>
                    </a:solidFill>
                  </a:tcPr>
                </a:tc>
              </a:tr>
            </a:tbl>
          </a:graphicData>
        </a:graphic>
      </p:graphicFrame>
      <p:graphicFrame>
        <p:nvGraphicFramePr>
          <p:cNvPr id="18" name="Диаграмма 17"/>
          <p:cNvGraphicFramePr/>
          <p:nvPr/>
        </p:nvGraphicFramePr>
        <p:xfrm>
          <a:off x="4149080" y="5436096"/>
          <a:ext cx="2376264" cy="183671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Диаграмма 16"/>
          <p:cNvGraphicFramePr/>
          <p:nvPr/>
        </p:nvGraphicFramePr>
        <p:xfrm>
          <a:off x="4365104" y="7164288"/>
          <a:ext cx="2304256" cy="1800200"/>
        </p:xfrm>
        <a:graphic>
          <a:graphicData uri="http://schemas.openxmlformats.org/drawingml/2006/chart">
            <c:chart xmlns:c="http://schemas.openxmlformats.org/drawingml/2006/chart" xmlns:r="http://schemas.openxmlformats.org/officeDocument/2006/relationships" r:id="rId10"/>
          </a:graphicData>
        </a:graphic>
      </p:graphicFrame>
      <p:sp>
        <p:nvSpPr>
          <p:cNvPr id="2" name="Номер слайда 1"/>
          <p:cNvSpPr>
            <a:spLocks noGrp="1"/>
          </p:cNvSpPr>
          <p:nvPr>
            <p:ph type="sldNum" sz="quarter" idx="12"/>
          </p:nvPr>
        </p:nvSpPr>
        <p:spPr>
          <a:xfrm>
            <a:off x="6381328" y="8657167"/>
            <a:ext cx="476672" cy="486833"/>
          </a:xfrm>
        </p:spPr>
        <p:txBody>
          <a:bodyPr/>
          <a:lstStyle/>
          <a:p>
            <a:fld id="{AE615853-E613-407B-A395-6D972D143756}" type="slidenum">
              <a:rPr lang="ru-RU" sz="1100" smtClean="0">
                <a:solidFill>
                  <a:schemeClr val="tx1"/>
                </a:solidFill>
              </a:rPr>
              <a:pPr/>
              <a:t>11</a:t>
            </a:fld>
            <a:endParaRPr lang="ru-RU" sz="1100" dirty="0">
              <a:solidFill>
                <a:schemeClr val="tx1"/>
              </a:solidFill>
            </a:endParaRPr>
          </a:p>
        </p:txBody>
      </p:sp>
    </p:spTree>
  </p:cSld>
  <p:clrMapOvr>
    <a:masterClrMapping/>
  </p:clrMapOvr>
  <p:transition spd="med">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309320" y="8676456"/>
            <a:ext cx="349796" cy="342817"/>
          </a:xfrm>
        </p:spPr>
        <p:txBody>
          <a:bodyPr/>
          <a:lstStyle/>
          <a:p>
            <a:fld id="{AE615853-E613-407B-A395-6D972D143756}" type="slidenum">
              <a:rPr lang="ru-RU" sz="1000" smtClean="0">
                <a:solidFill>
                  <a:schemeClr val="tx1"/>
                </a:solidFill>
                <a:latin typeface="Century Gothic" pitchFamily="34" charset="0"/>
              </a:rPr>
              <a:pPr/>
              <a:t>12</a:t>
            </a:fld>
            <a:endParaRPr lang="ru-RU" sz="1000" dirty="0">
              <a:solidFill>
                <a:schemeClr val="tx1"/>
              </a:solidFill>
              <a:latin typeface="Century Gothic" pitchFamily="34" charset="0"/>
            </a:endParaRPr>
          </a:p>
        </p:txBody>
      </p:sp>
      <p:sp>
        <p:nvSpPr>
          <p:cNvPr id="5" name="Прямоугольник 4"/>
          <p:cNvSpPr/>
          <p:nvPr/>
        </p:nvSpPr>
        <p:spPr>
          <a:xfrm>
            <a:off x="260648" y="1043608"/>
            <a:ext cx="6336704" cy="273630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78232" tIns="159777" rIns="78232" bIns="78232" numCol="1" spcCol="1270" anchor="t" anchorCtr="0">
            <a:noAutofit/>
          </a:bodyPr>
          <a:lstStyle/>
          <a:p>
            <a:pPr indent="450850" algn="just"/>
            <a:r>
              <a:rPr lang="ru-RU" sz="1100" dirty="0" smtClean="0">
                <a:solidFill>
                  <a:srgbClr val="002060"/>
                </a:solidFill>
                <a:latin typeface="Century Gothic" pitchFamily="34" charset="0"/>
              </a:rPr>
              <a:t>Бюджет муниципального образования Балаганский район на 2022 год принят решением Думы Балаганского района от 21.12.2021г. №11/1-РД «О бюджете муниципального образования Балаганский район на 2022 год и на плановый период 2023 и 2024 годов».</a:t>
            </a:r>
          </a:p>
          <a:p>
            <a:pPr indent="450850" algn="just"/>
            <a:r>
              <a:rPr lang="ru-RU" sz="1100" dirty="0" smtClean="0">
                <a:solidFill>
                  <a:srgbClr val="002060"/>
                </a:solidFill>
                <a:latin typeface="Century Gothic" pitchFamily="34" charset="0"/>
              </a:rPr>
              <a:t>Основные характеристики районного бюджета на 2022 год утверждены в следующих объемах:</a:t>
            </a:r>
          </a:p>
          <a:p>
            <a:pPr indent="450850" algn="just"/>
            <a:r>
              <a:rPr lang="ru-RU" sz="1100" dirty="0" smtClean="0">
                <a:solidFill>
                  <a:srgbClr val="002060"/>
                </a:solidFill>
                <a:latin typeface="Century Gothic" pitchFamily="34" charset="0"/>
              </a:rPr>
              <a:t>-доходы в сумме 562 млн. 816 тыс. руб. (в 2021 году 537 млн. 224 тыс. руб.), в том числе налоговые и неналоговые доходы 51 млн. 618 тыс. руб. (в 2021 году 44 млн. 037 тыс. руб.), темп роста доходов 2022г. к 2021г. составил 104,8%;</a:t>
            </a:r>
          </a:p>
          <a:p>
            <a:pPr indent="450850" algn="just"/>
            <a:r>
              <a:rPr lang="ru-RU" sz="1100" dirty="0" smtClean="0">
                <a:solidFill>
                  <a:srgbClr val="002060"/>
                </a:solidFill>
                <a:latin typeface="Century Gothic" pitchFamily="34" charset="0"/>
              </a:rPr>
              <a:t>-расходы в сумме 566 млн. 687 тыс. руб. (в 2021г. 540 млн. 526 тыс. руб.), темп роста расходов 2022г. к 2021г. составил 104,8%;</a:t>
            </a:r>
          </a:p>
          <a:p>
            <a:pPr indent="450850" algn="just"/>
            <a:r>
              <a:rPr lang="ru-RU" sz="1100" dirty="0" smtClean="0">
                <a:solidFill>
                  <a:srgbClr val="002060"/>
                </a:solidFill>
                <a:latin typeface="Century Gothic" pitchFamily="34" charset="0"/>
              </a:rPr>
              <a:t>-дефицит бюджета в сумме 3 млн. 871 тыс. руб. или 7,5% общего годового объема доходов районного бюджета без учета утвержденного объема безвозмездных поступлений и поступлений налоговых доходов по дополнительным нормативам отчислений.</a:t>
            </a:r>
          </a:p>
          <a:p>
            <a:pPr marL="0" lvl="1" indent="274638" algn="just" defTabSz="488950">
              <a:lnSpc>
                <a:spcPct val="90000"/>
              </a:lnSpc>
              <a:spcBef>
                <a:spcPct val="0"/>
              </a:spcBef>
              <a:spcAft>
                <a:spcPct val="15000"/>
              </a:spcAft>
            </a:pPr>
            <a:endParaRPr lang="ru-RU" sz="1050" b="1" i="1" kern="1200" dirty="0">
              <a:solidFill>
                <a:schemeClr val="tx1"/>
              </a:solidFill>
            </a:endParaRPr>
          </a:p>
        </p:txBody>
      </p:sp>
      <p:sp>
        <p:nvSpPr>
          <p:cNvPr id="17" name="Скругленный прямоугольник 16"/>
          <p:cNvSpPr/>
          <p:nvPr/>
        </p:nvSpPr>
        <p:spPr>
          <a:xfrm>
            <a:off x="1124744"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8"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19" name="Скругленный прямоугольник 18"/>
          <p:cNvSpPr/>
          <p:nvPr/>
        </p:nvSpPr>
        <p:spPr>
          <a:xfrm>
            <a:off x="3401616" y="3851920"/>
            <a:ext cx="3456384" cy="2088232"/>
          </a:xfrm>
          <a:prstGeom prst="roundRect">
            <a:avLst/>
          </a:prstGeom>
          <a:solidFill>
            <a:srgbClr val="FEF4EC"/>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ru-RU" sz="1100" dirty="0" smtClean="0">
              <a:solidFill>
                <a:srgbClr val="002060"/>
              </a:solidFill>
              <a:latin typeface="Century Gothic" pitchFamily="34" charset="0"/>
            </a:endParaRPr>
          </a:p>
          <a:p>
            <a:pPr algn="just"/>
            <a:r>
              <a:rPr lang="ru-RU" sz="1100" dirty="0" smtClean="0">
                <a:solidFill>
                  <a:schemeClr val="bg2">
                    <a:lumMod val="10000"/>
                  </a:schemeClr>
                </a:solidFill>
                <a:latin typeface="Century Gothic" pitchFamily="34" charset="0"/>
              </a:rPr>
              <a:t>В течение отчетного периода корректировка районного бюджета решением Думы Балаганского района производилась семь раз в связи с уточнением прогнозной оценки поступлений доходов, включая безвозмездные поступления из областного бюджета, а также в целях увеличения бюджетных ассигнований по приоритетным направлениям расходов районного бюджета.</a:t>
            </a:r>
          </a:p>
          <a:p>
            <a:pPr algn="ctr"/>
            <a:endParaRPr lang="ru-RU" dirty="0">
              <a:solidFill>
                <a:schemeClr val="bg2">
                  <a:lumMod val="10000"/>
                </a:schemeClr>
              </a:solidFill>
            </a:endParaRPr>
          </a:p>
        </p:txBody>
      </p:sp>
      <p:sp>
        <p:nvSpPr>
          <p:cNvPr id="25" name="Прямоугольник с одним вырезанным углом 24"/>
          <p:cNvSpPr/>
          <p:nvPr/>
        </p:nvSpPr>
        <p:spPr>
          <a:xfrm>
            <a:off x="260648" y="6012160"/>
            <a:ext cx="6408712" cy="2520280"/>
          </a:xfrm>
          <a:prstGeom prst="snip1Rect">
            <a:avLst/>
          </a:prstGeom>
          <a:solidFill>
            <a:srgbClr val="FEFEE2"/>
          </a:solidFill>
          <a:ln>
            <a:solidFill>
              <a:srgbClr val="FEF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850" algn="just"/>
            <a:r>
              <a:rPr lang="ru-RU" sz="1100" dirty="0" smtClean="0">
                <a:solidFill>
                  <a:schemeClr val="tx1"/>
                </a:solidFill>
                <a:latin typeface="Century Gothic" pitchFamily="34" charset="0"/>
              </a:rPr>
              <a:t>Последние изменения в районный бюджет внесены 23.12.2022 года и утверждены решением Думы Балаганского района №9/1-Р/Д. </a:t>
            </a:r>
          </a:p>
          <a:p>
            <a:pPr indent="450850" algn="just"/>
            <a:r>
              <a:rPr lang="ru-RU" sz="1100" dirty="0" smtClean="0">
                <a:solidFill>
                  <a:schemeClr val="tx1"/>
                </a:solidFill>
                <a:latin typeface="Century Gothic" pitchFamily="34" charset="0"/>
              </a:rPr>
              <a:t>Окончательные параметры районного бюджета составили:</a:t>
            </a:r>
          </a:p>
          <a:p>
            <a:pPr indent="450850" algn="just"/>
            <a:r>
              <a:rPr lang="ru-RU" sz="1100" dirty="0" smtClean="0">
                <a:solidFill>
                  <a:schemeClr val="tx1"/>
                </a:solidFill>
                <a:latin typeface="Century Gothic" pitchFamily="34" charset="0"/>
              </a:rPr>
              <a:t>-по доходам в сумме 757 млн. 756 тыс. руб. (в 2021г. 656 млн. 124 тыс. руб.), в том числе по налоговым и неналоговым доходам 54 млн. 088 тыс. руб. (в 2021г. 49 млн. 827 тыс. руб.);</a:t>
            </a:r>
          </a:p>
          <a:p>
            <a:pPr indent="450850" algn="just"/>
            <a:r>
              <a:rPr lang="ru-RU" sz="1100" dirty="0" smtClean="0">
                <a:solidFill>
                  <a:schemeClr val="tx1"/>
                </a:solidFill>
                <a:latin typeface="Century Gothic" pitchFamily="34" charset="0"/>
              </a:rPr>
              <a:t>-по расходам в сумме 762 млн. 662 тыс. руб. (в 2021г. 666 млн. 471 тыс. руб.).</a:t>
            </a:r>
          </a:p>
          <a:p>
            <a:pPr indent="450850" algn="just"/>
            <a:r>
              <a:rPr lang="ru-RU" sz="1100" dirty="0" smtClean="0">
                <a:solidFill>
                  <a:schemeClr val="tx1"/>
                </a:solidFill>
                <a:latin typeface="Century Gothic" pitchFamily="34" charset="0"/>
              </a:rPr>
              <a:t>Рост планируемых поступлений по доходам 2022г. к 2021г. составил 101 млн. 635 тыс. руб., в том числе по налоговым и неналоговым доходам в сумме 4 млн. 261 тыс. руб.</a:t>
            </a:r>
          </a:p>
          <a:p>
            <a:pPr indent="450850" algn="just"/>
            <a:r>
              <a:rPr lang="ru-RU" sz="1100" dirty="0" smtClean="0">
                <a:solidFill>
                  <a:schemeClr val="tx1"/>
                </a:solidFill>
                <a:latin typeface="Century Gothic" pitchFamily="34" charset="0"/>
              </a:rPr>
              <a:t>Темп роста поступлений доходов 2022г. к 2021г. составил 115,5%, в том числе по налоговым и неналоговым доходам 108,6%.</a:t>
            </a:r>
          </a:p>
          <a:p>
            <a:pPr algn="just"/>
            <a:endParaRPr lang="ru-RU" sz="1100" dirty="0">
              <a:solidFill>
                <a:schemeClr val="bg2">
                  <a:lumMod val="10000"/>
                </a:schemeClr>
              </a:solidFill>
              <a:latin typeface="Century Gothic" pitchFamily="34" charset="0"/>
            </a:endParaRPr>
          </a:p>
        </p:txBody>
      </p:sp>
      <p:pic>
        <p:nvPicPr>
          <p:cNvPr id="16391" name="Picture 7"/>
          <p:cNvPicPr>
            <a:picLocks noChangeAspect="1" noChangeArrowheads="1"/>
          </p:cNvPicPr>
          <p:nvPr/>
        </p:nvPicPr>
        <p:blipFill>
          <a:blip r:embed="rId3" cstate="print"/>
          <a:srcRect/>
          <a:stretch>
            <a:fillRect/>
          </a:stretch>
        </p:blipFill>
        <p:spPr bwMode="auto">
          <a:xfrm>
            <a:off x="422120" y="3779912"/>
            <a:ext cx="2862864" cy="2304256"/>
          </a:xfrm>
          <a:prstGeom prst="rect">
            <a:avLst/>
          </a:prstGeom>
          <a:noFill/>
          <a:ln w="9525">
            <a:noFill/>
            <a:miter lim="800000"/>
            <a:headEnd/>
            <a:tailEnd/>
          </a:ln>
          <a:scene3d>
            <a:camera prst="orthographicFront"/>
            <a:lightRig rig="threePt" dir="t"/>
          </a:scene3d>
          <a:sp3d>
            <a:bevelT/>
          </a:sp3d>
        </p:spPr>
      </p:pic>
      <p:sp>
        <p:nvSpPr>
          <p:cNvPr id="9" name="TextBox 8"/>
          <p:cNvSpPr txBox="1"/>
          <p:nvPr/>
        </p:nvSpPr>
        <p:spPr>
          <a:xfrm>
            <a:off x="980728" y="827584"/>
            <a:ext cx="5662127" cy="261610"/>
          </a:xfrm>
          <a:prstGeom prst="rect">
            <a:avLst/>
          </a:prstGeom>
          <a:noFill/>
        </p:spPr>
        <p:txBody>
          <a:bodyPr wrap="none" rtlCol="0">
            <a:spAutoFit/>
          </a:bodyPr>
          <a:lstStyle/>
          <a:p>
            <a:r>
              <a:rPr lang="ru-RU" sz="1100" b="1" dirty="0" smtClean="0">
                <a:solidFill>
                  <a:srgbClr val="C00000"/>
                </a:solidFill>
                <a:latin typeface="Century Gothic" pitchFamily="34" charset="0"/>
              </a:rPr>
              <a:t>Формирование бюджета муниципального образования Балаганский район</a:t>
            </a:r>
            <a:endParaRPr lang="ru-RU" sz="1100" b="1" dirty="0">
              <a:solidFill>
                <a:srgbClr val="C00000"/>
              </a:solidFill>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Диаграмма 9"/>
          <p:cNvGraphicFramePr/>
          <p:nvPr>
            <p:extLst>
              <p:ext uri="{D42A27DB-BD31-4B8C-83A1-F6EECF244321}">
                <p14:modId xmlns:p14="http://schemas.microsoft.com/office/powerpoint/2010/main" xmlns="" val="249518480"/>
              </p:ext>
            </p:extLst>
          </p:nvPr>
        </p:nvGraphicFramePr>
        <p:xfrm>
          <a:off x="188640" y="971600"/>
          <a:ext cx="2952328" cy="2520280"/>
        </p:xfrm>
        <a:graphic>
          <a:graphicData uri="http://schemas.openxmlformats.org/drawingml/2006/chart">
            <c:chart xmlns:c="http://schemas.openxmlformats.org/drawingml/2006/chart" xmlns:r="http://schemas.openxmlformats.org/officeDocument/2006/relationships" r:id="rId2"/>
          </a:graphicData>
        </a:graphic>
      </p:graphicFrame>
      <p:sp>
        <p:nvSpPr>
          <p:cNvPr id="7" name="Номер слайда 6"/>
          <p:cNvSpPr>
            <a:spLocks noGrp="1"/>
          </p:cNvSpPr>
          <p:nvPr>
            <p:ph type="sldNum" sz="quarter" idx="12"/>
          </p:nvPr>
        </p:nvSpPr>
        <p:spPr>
          <a:xfrm>
            <a:off x="6525344" y="8820472"/>
            <a:ext cx="332656" cy="323528"/>
          </a:xfrm>
        </p:spPr>
        <p:txBody>
          <a:bodyPr/>
          <a:lstStyle/>
          <a:p>
            <a:fld id="{AE615853-E613-407B-A395-6D972D143756}" type="slidenum">
              <a:rPr lang="ru-RU" sz="1000" smtClean="0">
                <a:solidFill>
                  <a:schemeClr val="tx1"/>
                </a:solidFill>
                <a:latin typeface="Century Gothic" pitchFamily="34" charset="0"/>
              </a:rPr>
              <a:pPr/>
              <a:t>13</a:t>
            </a:fld>
            <a:endParaRPr lang="ru-RU" sz="1000" dirty="0">
              <a:solidFill>
                <a:schemeClr val="tx1"/>
              </a:solidFill>
              <a:latin typeface="Century Gothic" pitchFamily="34" charset="0"/>
            </a:endParaRPr>
          </a:p>
        </p:txBody>
      </p:sp>
      <p:sp>
        <p:nvSpPr>
          <p:cNvPr id="11" name="Заголовок 10"/>
          <p:cNvSpPr>
            <a:spLocks noGrp="1"/>
          </p:cNvSpPr>
          <p:nvPr>
            <p:ph type="title"/>
          </p:nvPr>
        </p:nvSpPr>
        <p:spPr>
          <a:xfrm>
            <a:off x="1412776" y="366184"/>
            <a:ext cx="5102324" cy="101360"/>
          </a:xfrm>
        </p:spPr>
        <p:txBody>
          <a:bodyPr>
            <a:normAutofit fontScale="90000"/>
          </a:bodyPr>
          <a:lstStyle/>
          <a:p>
            <a:endParaRPr lang="ru-RU" dirty="0"/>
          </a:p>
        </p:txBody>
      </p:sp>
      <p:sp>
        <p:nvSpPr>
          <p:cNvPr id="17" name="Скругленный прямоугольник 16"/>
          <p:cNvSpPr/>
          <p:nvPr/>
        </p:nvSpPr>
        <p:spPr>
          <a:xfrm>
            <a:off x="1052736" y="179512"/>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8" name="Picture 2" descr="http://irkipedia.ru/sites/default/files/779.png"/>
          <p:cNvPicPr>
            <a:picLocks noChangeAspect="1" noChangeArrowheads="1"/>
          </p:cNvPicPr>
          <p:nvPr/>
        </p:nvPicPr>
        <p:blipFill>
          <a:blip r:embed="rId3" cstate="print"/>
          <a:srcRect/>
          <a:stretch>
            <a:fillRect/>
          </a:stretch>
        </p:blipFill>
        <p:spPr bwMode="auto">
          <a:xfrm>
            <a:off x="332656" y="107504"/>
            <a:ext cx="612068" cy="792088"/>
          </a:xfrm>
          <a:prstGeom prst="rect">
            <a:avLst/>
          </a:prstGeom>
          <a:noFill/>
          <a:scene3d>
            <a:camera prst="orthographicFront"/>
            <a:lightRig rig="threePt" dir="t"/>
          </a:scene3d>
          <a:sp3d>
            <a:bevelT/>
          </a:sp3d>
        </p:spPr>
      </p:pic>
      <p:graphicFrame>
        <p:nvGraphicFramePr>
          <p:cNvPr id="19" name="Таблица 18"/>
          <p:cNvGraphicFramePr>
            <a:graphicFrameLocks noGrp="1"/>
          </p:cNvGraphicFramePr>
          <p:nvPr/>
        </p:nvGraphicFramePr>
        <p:xfrm>
          <a:off x="116632" y="3563888"/>
          <a:ext cx="3419999" cy="2648162"/>
        </p:xfrm>
        <a:graphic>
          <a:graphicData uri="http://schemas.openxmlformats.org/drawingml/2006/table">
            <a:tbl>
              <a:tblPr/>
              <a:tblGrid>
                <a:gridCol w="1318280"/>
                <a:gridCol w="406789"/>
                <a:gridCol w="439427"/>
                <a:gridCol w="502200"/>
                <a:gridCol w="753303"/>
              </a:tblGrid>
              <a:tr h="109672">
                <a:tc rowSpan="3">
                  <a:txBody>
                    <a:bodyPr/>
                    <a:lstStyle/>
                    <a:p>
                      <a:pPr algn="ctr" rtl="0" fontAlgn="ctr"/>
                      <a:r>
                        <a:rPr lang="ru-RU" sz="700" b="0" i="0" u="none" strike="noStrike" dirty="0">
                          <a:solidFill>
                            <a:srgbClr val="000000"/>
                          </a:solidFill>
                          <a:latin typeface="Century Gothic" pitchFamily="34" charset="0"/>
                        </a:rPr>
                        <a:t>Наименование показателя</a:t>
                      </a: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pitchFamily="34" charset="0"/>
                        </a:rPr>
                        <a:t>Факт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solidFill>
                      <a:srgbClr val="FEF4EC"/>
                    </a:solidFill>
                  </a:tcPr>
                </a:tc>
                <a:tc>
                  <a:txBody>
                    <a:bodyPr/>
                    <a:lstStyle/>
                    <a:p>
                      <a:pPr algn="ctr" rtl="0" fontAlgn="t"/>
                      <a:r>
                        <a:rPr lang="ru-RU" sz="700" b="0" i="0" u="none" strike="noStrike" dirty="0" smtClean="0">
                          <a:solidFill>
                            <a:srgbClr val="000000"/>
                          </a:solidFill>
                          <a:latin typeface="Century Gothic" pitchFamily="34" charset="0"/>
                        </a:rPr>
                        <a:t>План </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pitchFamily="34" charset="0"/>
                        </a:rPr>
                        <a:t>Факт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solidFill>
                      <a:srgbClr val="FEF4EC"/>
                    </a:solidFill>
                  </a:tcPr>
                </a:tc>
                <a:tc rowSpan="3">
                  <a:txBody>
                    <a:bodyPr/>
                    <a:lstStyle/>
                    <a:p>
                      <a:pPr algn="ctr" rtl="0" fontAlgn="t"/>
                      <a:r>
                        <a:rPr lang="ru-RU" sz="700" b="0" i="0" u="none" strike="noStrike" dirty="0" smtClean="0">
                          <a:solidFill>
                            <a:srgbClr val="000000"/>
                          </a:solidFill>
                          <a:latin typeface="Century Gothic" pitchFamily="34" charset="0"/>
                        </a:rPr>
                        <a:t>Отклонение</a:t>
                      </a:r>
                      <a:r>
                        <a:rPr lang="ru-RU" sz="700" b="0" i="0" u="none" strike="noStrike" baseline="0" dirty="0" smtClean="0">
                          <a:solidFill>
                            <a:srgbClr val="000000"/>
                          </a:solidFill>
                          <a:latin typeface="Century Gothic" pitchFamily="34" charset="0"/>
                        </a:rPr>
                        <a:t> </a:t>
                      </a:r>
                    </a:p>
                    <a:p>
                      <a:pPr algn="ctr" rtl="0" fontAlgn="t"/>
                      <a:r>
                        <a:rPr lang="ru-RU" sz="700" b="0" i="0" u="none" strike="noStrike" baseline="0" dirty="0" smtClean="0">
                          <a:solidFill>
                            <a:srgbClr val="000000"/>
                          </a:solidFill>
                          <a:latin typeface="Century Gothic" pitchFamily="34" charset="0"/>
                        </a:rPr>
                        <a:t>«</a:t>
                      </a:r>
                      <a:r>
                        <a:rPr lang="ru-RU" sz="700" b="0" i="0" u="none" strike="noStrike" dirty="0" smtClean="0">
                          <a:solidFill>
                            <a:srgbClr val="000000"/>
                          </a:solidFill>
                          <a:latin typeface="Century Gothic" pitchFamily="34" charset="0"/>
                        </a:rPr>
                        <a:t>+» рост;</a:t>
                      </a:r>
                    </a:p>
                    <a:p>
                      <a:pPr algn="ctr" rtl="0" fontAlgn="t"/>
                      <a:r>
                        <a:rPr lang="ru-RU" sz="700" b="0" i="0" u="none" strike="noStrike" dirty="0" smtClean="0">
                          <a:solidFill>
                            <a:srgbClr val="000000"/>
                          </a:solidFill>
                          <a:latin typeface="Century Gothic" pitchFamily="34" charset="0"/>
                        </a:rPr>
                        <a:t>«-» снижение</a:t>
                      </a:r>
                      <a:endParaRPr lang="ru-RU" sz="700" b="0" i="0" u="none" strike="noStrike" dirty="0">
                        <a:solidFill>
                          <a:srgbClr val="000000"/>
                        </a:solidFill>
                        <a:latin typeface="Century Gothic" pitchFamily="34" charset="0"/>
                      </a:endParaRP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09672">
                <a:tc vMerge="1">
                  <a:txBody>
                    <a:bodyPr/>
                    <a:lstStyle/>
                    <a:p>
                      <a:endParaRPr lang="ru-RU"/>
                    </a:p>
                  </a:txBody>
                  <a:tcPr/>
                </a:tc>
                <a:tc>
                  <a:txBody>
                    <a:bodyPr/>
                    <a:lstStyle/>
                    <a:p>
                      <a:pPr algn="ctr" rtl="0" fontAlgn="t"/>
                      <a:r>
                        <a:rPr lang="ru-RU" sz="700" b="0" i="0" u="none" strike="noStrike" dirty="0">
                          <a:solidFill>
                            <a:srgbClr val="000000"/>
                          </a:solidFill>
                          <a:latin typeface="Century Gothic" pitchFamily="34" charset="0"/>
                        </a:rPr>
                        <a:t>2021</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algn="ctr" rtl="0" fontAlgn="t"/>
                      <a:r>
                        <a:rPr lang="ru-RU" sz="700" b="0" i="0" u="none" strike="noStrike" dirty="0">
                          <a:solidFill>
                            <a:srgbClr val="000000"/>
                          </a:solidFill>
                          <a:latin typeface="Century Gothic" pitchFamily="34" charset="0"/>
                        </a:rPr>
                        <a:t>2022</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algn="ctr" rtl="0" fontAlgn="t"/>
                      <a:r>
                        <a:rPr lang="ru-RU" sz="700" b="0" i="0" u="none" strike="noStrike" dirty="0">
                          <a:solidFill>
                            <a:srgbClr val="000000"/>
                          </a:solidFill>
                          <a:latin typeface="Century Gothic" pitchFamily="34" charset="0"/>
                        </a:rPr>
                        <a:t>2022</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EF4EC"/>
                    </a:solidFill>
                  </a:tcPr>
                </a:tc>
                <a:tc vMerge="1">
                  <a:txBody>
                    <a:bodyPr/>
                    <a:lstStyle/>
                    <a:p>
                      <a:endParaRPr lang="ru-RU"/>
                    </a:p>
                  </a:txBody>
                  <a:tcPr/>
                </a:tc>
              </a:tr>
              <a:tr h="109672">
                <a:tc vMerge="1">
                  <a:txBody>
                    <a:bodyPr/>
                    <a:lstStyle/>
                    <a:p>
                      <a:endParaRPr lang="ru-RU"/>
                    </a:p>
                  </a:txBody>
                  <a:tcPr/>
                </a:tc>
                <a:tc>
                  <a:txBody>
                    <a:bodyPr/>
                    <a:lstStyle/>
                    <a:p>
                      <a:pPr algn="ctr" rtl="0" fontAlgn="t"/>
                      <a:r>
                        <a:rPr lang="ru-RU" sz="700" b="0" i="0" u="none" strike="noStrike" dirty="0">
                          <a:solidFill>
                            <a:srgbClr val="000000"/>
                          </a:solidFill>
                          <a:latin typeface="Century Gothic" pitchFamily="34" charset="0"/>
                        </a:rPr>
                        <a:t>года</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pitchFamily="34" charset="0"/>
                        </a:rPr>
                        <a:t>года</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pitchFamily="34" charset="0"/>
                        </a:rPr>
                        <a:t>года</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vMerge="1">
                  <a:txBody>
                    <a:bodyPr/>
                    <a:lstStyle/>
                    <a:p>
                      <a:endParaRPr lang="ru-RU"/>
                    </a:p>
                  </a:txBody>
                  <a:tcPr/>
                </a:tc>
              </a:tr>
              <a:tr h="109672">
                <a:tc>
                  <a:txBody>
                    <a:bodyPr/>
                    <a:lstStyle/>
                    <a:p>
                      <a:pPr algn="ctr" rtl="0" fontAlgn="t"/>
                      <a:r>
                        <a:rPr lang="ru-RU" sz="700" b="0" i="0" u="none" strike="noStrike" dirty="0">
                          <a:solidFill>
                            <a:srgbClr val="000000"/>
                          </a:solidFill>
                          <a:latin typeface="Century Gothic" pitchFamily="34" charset="0"/>
                        </a:rPr>
                        <a:t>1</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pitchFamily="34" charset="0"/>
                        </a:rPr>
                        <a:t>2</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smtClean="0">
                          <a:solidFill>
                            <a:srgbClr val="000000"/>
                          </a:solidFill>
                          <a:latin typeface="Century Gothic" pitchFamily="34" charset="0"/>
                        </a:rPr>
                        <a:t>3</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pitchFamily="34" charset="0"/>
                        </a:rPr>
                        <a:t>4</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pitchFamily="34" charset="0"/>
                        </a:rPr>
                        <a:t>5</a:t>
                      </a:r>
                      <a:r>
                        <a:rPr lang="ru-RU" sz="700" b="0" i="0" u="none" strike="noStrike" dirty="0" smtClean="0">
                          <a:solidFill>
                            <a:srgbClr val="000000"/>
                          </a:solidFill>
                          <a:latin typeface="Century Gothic" pitchFamily="34" charset="0"/>
                        </a:rPr>
                        <a:t> </a:t>
                      </a:r>
                      <a:r>
                        <a:rPr lang="ru-RU" sz="700" b="0" i="0" u="none" strike="noStrike" dirty="0">
                          <a:solidFill>
                            <a:srgbClr val="000000"/>
                          </a:solidFill>
                          <a:latin typeface="Century Gothic" pitchFamily="34" charset="0"/>
                        </a:rPr>
                        <a:t>= </a:t>
                      </a:r>
                      <a:r>
                        <a:rPr lang="ru-RU" sz="700" b="0" i="0" u="none" strike="noStrike" dirty="0" smtClean="0">
                          <a:solidFill>
                            <a:srgbClr val="000000"/>
                          </a:solidFill>
                          <a:latin typeface="Century Gothic" pitchFamily="34" charset="0"/>
                        </a:rPr>
                        <a:t>гр.4 </a:t>
                      </a:r>
                      <a:r>
                        <a:rPr lang="ru-RU" sz="700" b="0" i="0" u="none" strike="noStrike" dirty="0">
                          <a:solidFill>
                            <a:srgbClr val="000000"/>
                          </a:solidFill>
                          <a:latin typeface="Century Gothic" pitchFamily="34" charset="0"/>
                        </a:rPr>
                        <a:t>– </a:t>
                      </a:r>
                      <a:r>
                        <a:rPr lang="ru-RU" sz="700" b="0" i="0" u="none" strike="noStrike" dirty="0" smtClean="0">
                          <a:solidFill>
                            <a:srgbClr val="000000"/>
                          </a:solidFill>
                          <a:latin typeface="Century Gothic" pitchFamily="34" charset="0"/>
                        </a:rPr>
                        <a:t>гр.2</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09672">
                <a:tc>
                  <a:txBody>
                    <a:bodyPr/>
                    <a:lstStyle/>
                    <a:p>
                      <a:pPr marL="0" indent="180975" algn="l" rtl="0" fontAlgn="t"/>
                      <a:r>
                        <a:rPr lang="ru-RU" sz="700" b="1" i="0" u="none" strike="noStrike" dirty="0">
                          <a:solidFill>
                            <a:srgbClr val="000000"/>
                          </a:solidFill>
                          <a:latin typeface="Century Gothic" pitchFamily="34" charset="0"/>
                        </a:rPr>
                        <a:t>Доходы, всего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dirty="0">
                          <a:solidFill>
                            <a:srgbClr val="000000"/>
                          </a:solidFill>
                          <a:latin typeface="Century Gothic" pitchFamily="34" charset="0"/>
                        </a:rPr>
                        <a:t>642 </a:t>
                      </a:r>
                      <a:r>
                        <a:rPr lang="ru-RU" sz="700" b="1" i="0" u="none" strike="noStrike" dirty="0" smtClean="0">
                          <a:solidFill>
                            <a:srgbClr val="000000"/>
                          </a:solidFill>
                          <a:latin typeface="Century Gothic" pitchFamily="34" charset="0"/>
                        </a:rPr>
                        <a:t>857,5</a:t>
                      </a:r>
                      <a:endParaRPr lang="ru-RU" sz="700" b="1" i="0" u="none" strike="noStrike" dirty="0">
                        <a:solidFill>
                          <a:srgbClr val="000000"/>
                        </a:solidFill>
                        <a:latin typeface="Century Gothic" pitchFamily="34" charset="0"/>
                      </a:endParaRP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dirty="0" smtClean="0">
                          <a:solidFill>
                            <a:srgbClr val="000000"/>
                          </a:solidFill>
                          <a:latin typeface="Century Gothic" pitchFamily="34" charset="0"/>
                        </a:rPr>
                        <a:t>757755,8</a:t>
                      </a:r>
                      <a:endParaRPr lang="ru-RU" sz="700" b="1" i="0" u="none" strike="noStrike" dirty="0">
                        <a:solidFill>
                          <a:srgbClr val="000000"/>
                        </a:solidFill>
                        <a:latin typeface="Century Gothic" pitchFamily="34" charset="0"/>
                      </a:endParaRP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dirty="0">
                          <a:solidFill>
                            <a:srgbClr val="000000"/>
                          </a:solidFill>
                          <a:latin typeface="Century Gothic" pitchFamily="34" charset="0"/>
                        </a:rPr>
                        <a:t>699 </a:t>
                      </a:r>
                      <a:r>
                        <a:rPr lang="ru-RU" sz="700" b="1" i="0" u="none" strike="noStrike" dirty="0" smtClean="0">
                          <a:solidFill>
                            <a:srgbClr val="000000"/>
                          </a:solidFill>
                          <a:latin typeface="Century Gothic" pitchFamily="34" charset="0"/>
                        </a:rPr>
                        <a:t>898,1</a:t>
                      </a:r>
                      <a:endParaRPr lang="ru-RU" sz="700" b="1" i="0" u="none" strike="noStrike" dirty="0">
                        <a:solidFill>
                          <a:srgbClr val="000000"/>
                        </a:solidFill>
                        <a:latin typeface="Century Gothic" pitchFamily="34" charset="0"/>
                      </a:endParaRP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dirty="0">
                          <a:solidFill>
                            <a:srgbClr val="000000"/>
                          </a:solidFill>
                          <a:latin typeface="Century Gothic"/>
                        </a:rPr>
                        <a:t>57 </a:t>
                      </a:r>
                      <a:r>
                        <a:rPr lang="ru-RU" sz="700" b="1" i="0" u="none" strike="noStrike" dirty="0" smtClean="0">
                          <a:solidFill>
                            <a:srgbClr val="000000"/>
                          </a:solidFill>
                          <a:latin typeface="Century Gothic"/>
                        </a:rPr>
                        <a:t>040,6</a:t>
                      </a:r>
                      <a:endParaRPr lang="ru-RU" sz="700" b="1"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09672">
                <a:tc>
                  <a:txBody>
                    <a:bodyPr/>
                    <a:lstStyle/>
                    <a:p>
                      <a:pPr algn="l" rtl="0" fontAlgn="t"/>
                      <a:r>
                        <a:rPr lang="ru-RU" sz="700" b="0" i="1" u="none" strike="noStrike" dirty="0">
                          <a:solidFill>
                            <a:srgbClr val="000000"/>
                          </a:solidFill>
                          <a:latin typeface="Century Gothic" pitchFamily="34" charset="0"/>
                        </a:rPr>
                        <a:t>в том числе:</a:t>
                      </a:r>
                      <a:r>
                        <a:rPr lang="ru-RU" sz="700" b="0" i="0" u="none" strike="noStrike" dirty="0">
                          <a:solidFill>
                            <a:srgbClr val="000000"/>
                          </a:solidFill>
                          <a:latin typeface="Century Gothic" pitchFamily="34" charset="0"/>
                        </a:rPr>
                        <a:t> </a:t>
                      </a:r>
                      <a:endParaRPr lang="ru-RU" sz="700" b="0" i="1"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1" i="0" u="none" strike="noStrike" dirty="0">
                          <a:solidFill>
                            <a:srgbClr val="000000"/>
                          </a:solidFill>
                          <a:latin typeface="Century Gothic" pitchFamily="34" charset="0"/>
                        </a:rPr>
                        <a:t> </a:t>
                      </a: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endParaRPr lang="ru-RU" sz="700" b="1" i="0" u="none" strike="noStrike" dirty="0">
                        <a:solidFill>
                          <a:srgbClr val="000000"/>
                        </a:solidFill>
                        <a:latin typeface="Century Gothic" pitchFamily="34" charset="0"/>
                      </a:endParaRP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1" i="0" u="none" strike="noStrike" dirty="0">
                          <a:solidFill>
                            <a:srgbClr val="000000"/>
                          </a:solidFill>
                          <a:latin typeface="Century Gothic" pitchFamily="34" charset="0"/>
                        </a:rPr>
                        <a:t> </a:t>
                      </a: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endParaRPr lang="ru-RU" sz="700" b="0"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14885">
                <a:tc>
                  <a:txBody>
                    <a:bodyPr/>
                    <a:lstStyle/>
                    <a:p>
                      <a:pPr marL="0" indent="180975" algn="l" rtl="0" fontAlgn="t"/>
                      <a:r>
                        <a:rPr lang="ru-RU" sz="700" b="0" i="0" u="none" strike="noStrike" dirty="0">
                          <a:solidFill>
                            <a:srgbClr val="000000"/>
                          </a:solidFill>
                          <a:latin typeface="Century Gothic" pitchFamily="34" charset="0"/>
                        </a:rPr>
                        <a:t>1.Налоговые и неналоговые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48824,2</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smtClean="0">
                          <a:solidFill>
                            <a:srgbClr val="000000"/>
                          </a:solidFill>
                          <a:latin typeface="Century Gothic" pitchFamily="34" charset="0"/>
                        </a:rPr>
                        <a:t>54088,4</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55191,4</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a:rPr>
                        <a:t>6 </a:t>
                      </a:r>
                      <a:r>
                        <a:rPr lang="ru-RU" sz="700" b="0" i="0" u="none" strike="noStrike" dirty="0" smtClean="0">
                          <a:solidFill>
                            <a:srgbClr val="000000"/>
                          </a:solidFill>
                          <a:latin typeface="Century Gothic"/>
                        </a:rPr>
                        <a:t>367,2</a:t>
                      </a:r>
                      <a:endParaRPr lang="ru-RU" sz="700" b="0"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14885">
                <a:tc>
                  <a:txBody>
                    <a:bodyPr/>
                    <a:lstStyle/>
                    <a:p>
                      <a:pPr marL="0" indent="180975" algn="l" rtl="0" fontAlgn="t"/>
                      <a:r>
                        <a:rPr lang="ru-RU" sz="700" b="0" i="0" u="none" strike="noStrike" dirty="0">
                          <a:solidFill>
                            <a:srgbClr val="000000"/>
                          </a:solidFill>
                          <a:latin typeface="Century Gothic" pitchFamily="34" charset="0"/>
                        </a:rPr>
                        <a:t>2.Безвозмездные поступления, всего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594033,3</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smtClean="0">
                          <a:solidFill>
                            <a:srgbClr val="000000"/>
                          </a:solidFill>
                          <a:latin typeface="Century Gothic" pitchFamily="34" charset="0"/>
                        </a:rPr>
                        <a:t>703667,4</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644706,7</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a:rPr>
                        <a:t>50 </a:t>
                      </a:r>
                      <a:r>
                        <a:rPr lang="ru-RU" sz="700" b="0" i="0" u="none" strike="noStrike" dirty="0" smtClean="0">
                          <a:solidFill>
                            <a:srgbClr val="000000"/>
                          </a:solidFill>
                          <a:latin typeface="Century Gothic"/>
                        </a:rPr>
                        <a:t>673,4</a:t>
                      </a:r>
                      <a:endParaRPr lang="ru-RU" sz="700" b="0"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09672">
                <a:tc>
                  <a:txBody>
                    <a:bodyPr/>
                    <a:lstStyle/>
                    <a:p>
                      <a:pPr algn="l" rtl="0" fontAlgn="t"/>
                      <a:r>
                        <a:rPr lang="ru-RU" sz="700" b="0" i="1" u="none" strike="noStrike" dirty="0">
                          <a:solidFill>
                            <a:srgbClr val="000000"/>
                          </a:solidFill>
                          <a:latin typeface="Century Gothic" pitchFamily="34" charset="0"/>
                        </a:rPr>
                        <a:t>в том числе:</a:t>
                      </a:r>
                      <a:r>
                        <a:rPr lang="ru-RU" sz="700" b="0" i="0" u="none" strike="noStrike" dirty="0">
                          <a:solidFill>
                            <a:srgbClr val="000000"/>
                          </a:solidFill>
                          <a:latin typeface="Century Gothic" pitchFamily="34" charset="0"/>
                        </a:rPr>
                        <a:t> </a:t>
                      </a:r>
                      <a:endParaRPr lang="ru-RU" sz="700" b="0" i="1"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endParaRPr lang="ru-RU" sz="700" b="0"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14885">
                <a:tc>
                  <a:txBody>
                    <a:bodyPr/>
                    <a:lstStyle/>
                    <a:p>
                      <a:pPr marL="0" indent="180975" algn="l" rtl="0" fontAlgn="t"/>
                      <a:r>
                        <a:rPr lang="ru-RU" sz="700" b="0" i="0" u="none" strike="noStrike" dirty="0">
                          <a:solidFill>
                            <a:srgbClr val="000000"/>
                          </a:solidFill>
                          <a:latin typeface="Century Gothic" pitchFamily="34" charset="0"/>
                        </a:rPr>
                        <a:t>2.1.из областного бюджета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591532,3</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smtClean="0">
                          <a:solidFill>
                            <a:srgbClr val="000000"/>
                          </a:solidFill>
                          <a:latin typeface="Century Gothic" pitchFamily="34" charset="0"/>
                        </a:rPr>
                        <a:t>701829,0</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643345,1</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a:rPr>
                        <a:t>51 </a:t>
                      </a:r>
                      <a:r>
                        <a:rPr lang="ru-RU" sz="700" b="0" i="0" u="none" strike="noStrike" dirty="0" smtClean="0">
                          <a:solidFill>
                            <a:srgbClr val="000000"/>
                          </a:solidFill>
                          <a:latin typeface="Century Gothic"/>
                        </a:rPr>
                        <a:t>812,8</a:t>
                      </a:r>
                      <a:endParaRPr lang="ru-RU" sz="700" b="0"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14885">
                <a:tc>
                  <a:txBody>
                    <a:bodyPr/>
                    <a:lstStyle/>
                    <a:p>
                      <a:pPr marL="0" indent="180975" algn="l" rtl="0" fontAlgn="t"/>
                      <a:r>
                        <a:rPr lang="ru-RU" sz="700" b="0" i="0" u="none" strike="noStrike" dirty="0">
                          <a:solidFill>
                            <a:srgbClr val="000000"/>
                          </a:solidFill>
                          <a:latin typeface="Century Gothic" pitchFamily="34" charset="0"/>
                        </a:rPr>
                        <a:t>2.2.из бюджетов поселений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1299,9</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smtClean="0">
                          <a:solidFill>
                            <a:srgbClr val="000000"/>
                          </a:solidFill>
                          <a:latin typeface="Century Gothic" pitchFamily="34" charset="0"/>
                        </a:rPr>
                        <a:t>1605,7</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1593,2</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a:rPr>
                        <a:t>293,30</a:t>
                      </a: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14885">
                <a:tc>
                  <a:txBody>
                    <a:bodyPr/>
                    <a:lstStyle/>
                    <a:p>
                      <a:pPr marL="0" indent="180975" algn="l" rtl="0" fontAlgn="t"/>
                      <a:r>
                        <a:rPr lang="ru-RU" sz="700" b="0" i="0" u="none" strike="noStrike" dirty="0">
                          <a:solidFill>
                            <a:srgbClr val="000000"/>
                          </a:solidFill>
                          <a:latin typeface="Century Gothic" pitchFamily="34" charset="0"/>
                        </a:rPr>
                        <a:t>2.3.прочие безвозмездные поступления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1245,0</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smtClean="0">
                          <a:solidFill>
                            <a:srgbClr val="000000"/>
                          </a:solidFill>
                          <a:latin typeface="Century Gothic" pitchFamily="34" charset="0"/>
                        </a:rPr>
                        <a:t>445,0</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325,0</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a:rPr>
                        <a:t>-</a:t>
                      </a:r>
                      <a:r>
                        <a:rPr lang="ru-RU" sz="700" b="0" i="0" u="none" strike="noStrike" dirty="0" smtClean="0">
                          <a:solidFill>
                            <a:srgbClr val="000000"/>
                          </a:solidFill>
                          <a:latin typeface="Century Gothic"/>
                        </a:rPr>
                        <a:t>920,0</a:t>
                      </a:r>
                      <a:endParaRPr lang="ru-RU" sz="700" b="0"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425310">
                <a:tc>
                  <a:txBody>
                    <a:bodyPr/>
                    <a:lstStyle/>
                    <a:p>
                      <a:pPr marL="0" indent="180975" algn="l" rtl="0" fontAlgn="t"/>
                      <a:r>
                        <a:rPr lang="ru-RU" sz="700" b="0" i="0" u="none" strike="noStrike" dirty="0">
                          <a:solidFill>
                            <a:srgbClr val="000000"/>
                          </a:solidFill>
                          <a:latin typeface="Century Gothic" pitchFamily="34" charset="0"/>
                        </a:rPr>
                        <a:t>2.4.возврат остатков субсидий, субвенций и иных МБТ, имеющих целевое назначение, прошлых лет </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-43,9</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smtClean="0">
                          <a:solidFill>
                            <a:srgbClr val="000000"/>
                          </a:solidFill>
                          <a:latin typeface="Century Gothic" pitchFamily="34" charset="0"/>
                        </a:rPr>
                        <a:t>-212,3</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0" i="0" u="none" strike="noStrike" dirty="0">
                          <a:solidFill>
                            <a:srgbClr val="000000"/>
                          </a:solidFill>
                          <a:latin typeface="Century Gothic" pitchFamily="34" charset="0"/>
                        </a:rPr>
                        <a:t>-556,6</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a:rPr>
                        <a:t>-</a:t>
                      </a:r>
                      <a:r>
                        <a:rPr lang="ru-RU" sz="700" b="0" i="0" u="none" strike="noStrike" dirty="0" smtClean="0">
                          <a:solidFill>
                            <a:srgbClr val="000000"/>
                          </a:solidFill>
                          <a:latin typeface="Century Gothic"/>
                        </a:rPr>
                        <a:t>512,7</a:t>
                      </a:r>
                      <a:endParaRPr lang="ru-RU" sz="700" b="0"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09672">
                <a:tc>
                  <a:txBody>
                    <a:bodyPr/>
                    <a:lstStyle/>
                    <a:p>
                      <a:pPr marL="0" indent="180975" algn="l" rtl="0" fontAlgn="ctr"/>
                      <a:r>
                        <a:rPr lang="ru-RU" sz="700" b="1" i="0" u="none" strike="noStrike" dirty="0">
                          <a:solidFill>
                            <a:srgbClr val="000000"/>
                          </a:solidFill>
                          <a:latin typeface="Century Gothic" pitchFamily="34" charset="0"/>
                        </a:rPr>
                        <a:t>Расходы, всего </a:t>
                      </a: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dirty="0">
                          <a:solidFill>
                            <a:srgbClr val="000000"/>
                          </a:solidFill>
                          <a:latin typeface="Century Gothic" pitchFamily="34" charset="0"/>
                        </a:rPr>
                        <a:t>646 </a:t>
                      </a:r>
                      <a:r>
                        <a:rPr lang="ru-RU" sz="700" b="1" i="0" u="none" strike="noStrike" dirty="0" smtClean="0">
                          <a:solidFill>
                            <a:srgbClr val="000000"/>
                          </a:solidFill>
                          <a:latin typeface="Century Gothic" pitchFamily="34" charset="0"/>
                        </a:rPr>
                        <a:t>239,0</a:t>
                      </a:r>
                      <a:endParaRPr lang="ru-RU" sz="700" b="1"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1" i="0" u="none" strike="noStrike" dirty="0" smtClean="0">
                          <a:solidFill>
                            <a:srgbClr val="000000"/>
                          </a:solidFill>
                          <a:latin typeface="Century Gothic" pitchFamily="34" charset="0"/>
                        </a:rPr>
                        <a:t>762662,5</a:t>
                      </a:r>
                      <a:endParaRPr lang="ru-RU" sz="700" b="1"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700" b="1" i="0" u="none" strike="noStrike" dirty="0">
                          <a:solidFill>
                            <a:srgbClr val="000000"/>
                          </a:solidFill>
                          <a:latin typeface="Century Gothic" pitchFamily="34" charset="0"/>
                        </a:rPr>
                        <a:t>692556,3</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dirty="0">
                          <a:solidFill>
                            <a:srgbClr val="000000"/>
                          </a:solidFill>
                          <a:latin typeface="Century Gothic"/>
                        </a:rPr>
                        <a:t>46 </a:t>
                      </a:r>
                      <a:r>
                        <a:rPr lang="ru-RU" sz="700" b="1" i="0" u="none" strike="noStrike" dirty="0" smtClean="0">
                          <a:solidFill>
                            <a:srgbClr val="000000"/>
                          </a:solidFill>
                          <a:latin typeface="Century Gothic"/>
                        </a:rPr>
                        <a:t>317,3</a:t>
                      </a:r>
                      <a:endParaRPr lang="ru-RU" sz="700" b="1"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14885">
                <a:tc>
                  <a:txBody>
                    <a:bodyPr/>
                    <a:lstStyle/>
                    <a:p>
                      <a:pPr marL="0" indent="180975" algn="l" rtl="0" fontAlgn="ctr"/>
                      <a:r>
                        <a:rPr lang="ru-RU" sz="700" b="0" i="0" u="none" strike="noStrike" dirty="0">
                          <a:solidFill>
                            <a:srgbClr val="000000"/>
                          </a:solidFill>
                          <a:latin typeface="Century Gothic" pitchFamily="34" charset="0"/>
                        </a:rPr>
                        <a:t>Дефицит (-), профицит </a:t>
                      </a:r>
                      <a:r>
                        <a:rPr lang="ru-RU" sz="700" b="0" i="0" u="none" strike="noStrike" dirty="0" smtClean="0">
                          <a:solidFill>
                            <a:srgbClr val="000000"/>
                          </a:solidFill>
                          <a:latin typeface="Century Gothic" pitchFamily="34" charset="0"/>
                        </a:rPr>
                        <a:t>(+)бюджета </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pitchFamily="34" charset="0"/>
                        </a:rPr>
                        <a:t>-3 </a:t>
                      </a:r>
                      <a:r>
                        <a:rPr lang="ru-RU" sz="700" b="0" i="0" u="none" strike="noStrike" dirty="0" smtClean="0">
                          <a:solidFill>
                            <a:srgbClr val="000000"/>
                          </a:solidFill>
                          <a:latin typeface="Century Gothic" pitchFamily="34" charset="0"/>
                        </a:rPr>
                        <a:t>381,5</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smtClean="0">
                          <a:solidFill>
                            <a:srgbClr val="000000"/>
                          </a:solidFill>
                          <a:latin typeface="Century Gothic" pitchFamily="34" charset="0"/>
                        </a:rPr>
                        <a:t>-4906,7</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pitchFamily="34" charset="0"/>
                        </a:rPr>
                        <a:t>7 </a:t>
                      </a:r>
                      <a:r>
                        <a:rPr lang="ru-RU" sz="700" b="0" i="0" u="none" strike="noStrike" dirty="0" smtClean="0">
                          <a:solidFill>
                            <a:srgbClr val="000000"/>
                          </a:solidFill>
                          <a:latin typeface="Century Gothic" pitchFamily="34" charset="0"/>
                        </a:rPr>
                        <a:t>341,8</a:t>
                      </a:r>
                      <a:endParaRPr lang="ru-RU" sz="7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a:rPr>
                        <a:t>10 </a:t>
                      </a:r>
                      <a:r>
                        <a:rPr lang="ru-RU" sz="700" b="0" i="0" u="none" strike="noStrike" dirty="0" smtClean="0">
                          <a:solidFill>
                            <a:srgbClr val="000000"/>
                          </a:solidFill>
                          <a:latin typeface="Century Gothic"/>
                        </a:rPr>
                        <a:t>723,3</a:t>
                      </a:r>
                      <a:endParaRPr lang="ru-RU" sz="700" b="0"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bl>
          </a:graphicData>
        </a:graphic>
      </p:graphicFrame>
      <p:sp>
        <p:nvSpPr>
          <p:cNvPr id="20" name="TextBox 19"/>
          <p:cNvSpPr txBox="1"/>
          <p:nvPr/>
        </p:nvSpPr>
        <p:spPr>
          <a:xfrm>
            <a:off x="2204864" y="683568"/>
            <a:ext cx="3331361" cy="261610"/>
          </a:xfrm>
          <a:prstGeom prst="rect">
            <a:avLst/>
          </a:prstGeom>
          <a:noFill/>
        </p:spPr>
        <p:txBody>
          <a:bodyPr wrap="none" rtlCol="0">
            <a:spAutoFit/>
          </a:bodyPr>
          <a:lstStyle/>
          <a:p>
            <a:r>
              <a:rPr lang="ru-RU" sz="1100" b="1" dirty="0" smtClean="0">
                <a:solidFill>
                  <a:srgbClr val="C00000"/>
                </a:solidFill>
                <a:latin typeface="Century Gothic" pitchFamily="34" charset="0"/>
              </a:rPr>
              <a:t>Основные параметры районного бюджета</a:t>
            </a:r>
            <a:endParaRPr lang="ru-RU" sz="1100" b="1" dirty="0">
              <a:solidFill>
                <a:srgbClr val="C00000"/>
              </a:solidFill>
              <a:latin typeface="Century Gothic" pitchFamily="34" charset="0"/>
            </a:endParaRPr>
          </a:p>
        </p:txBody>
      </p:sp>
      <p:sp>
        <p:nvSpPr>
          <p:cNvPr id="27" name="TextBox 26"/>
          <p:cNvSpPr txBox="1"/>
          <p:nvPr/>
        </p:nvSpPr>
        <p:spPr>
          <a:xfrm>
            <a:off x="3501008" y="899592"/>
            <a:ext cx="3348994" cy="215444"/>
          </a:xfrm>
          <a:prstGeom prst="rect">
            <a:avLst/>
          </a:prstGeom>
          <a:solidFill>
            <a:schemeClr val="bg1"/>
          </a:solidFill>
        </p:spPr>
        <p:txBody>
          <a:bodyPr wrap="none" rtlCol="0">
            <a:spAutoFit/>
          </a:bodyPr>
          <a:lstStyle/>
          <a:p>
            <a:r>
              <a:rPr lang="ru-RU" sz="800" dirty="0" smtClean="0">
                <a:solidFill>
                  <a:srgbClr val="C00000"/>
                </a:solidFill>
                <a:latin typeface="Century Gothic" pitchFamily="34" charset="0"/>
              </a:rPr>
              <a:t>Структура доходной части районного бюджета (тыс.рублей)</a:t>
            </a:r>
            <a:endParaRPr lang="ru-RU" sz="800" dirty="0">
              <a:solidFill>
                <a:srgbClr val="C00000"/>
              </a:solidFill>
              <a:latin typeface="Century Gothic" pitchFamily="34" charset="0"/>
            </a:endParaRPr>
          </a:p>
        </p:txBody>
      </p:sp>
      <p:graphicFrame>
        <p:nvGraphicFramePr>
          <p:cNvPr id="28" name="Диаграмма 27"/>
          <p:cNvGraphicFramePr/>
          <p:nvPr/>
        </p:nvGraphicFramePr>
        <p:xfrm>
          <a:off x="3501008" y="1403648"/>
          <a:ext cx="3096344" cy="2016224"/>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Прямая со стрелкой 24"/>
          <p:cNvCxnSpPr/>
          <p:nvPr/>
        </p:nvCxnSpPr>
        <p:spPr>
          <a:xfrm flipV="1">
            <a:off x="4005064" y="1403648"/>
            <a:ext cx="1296144" cy="28803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20822151">
            <a:off x="3979512" y="1329125"/>
            <a:ext cx="1561646" cy="200055"/>
          </a:xfrm>
          <a:prstGeom prst="rect">
            <a:avLst/>
          </a:prstGeom>
          <a:noFill/>
        </p:spPr>
        <p:txBody>
          <a:bodyPr wrap="none" rtlCol="0">
            <a:spAutoFit/>
          </a:bodyPr>
          <a:lstStyle/>
          <a:p>
            <a:r>
              <a:rPr lang="ru-RU" sz="700" dirty="0" smtClean="0">
                <a:latin typeface="Century Gothic" pitchFamily="34" charset="0"/>
              </a:rPr>
              <a:t>Рост доходов+57040,6 тыс.руб.</a:t>
            </a:r>
            <a:endParaRPr lang="ru-RU" sz="700" dirty="0">
              <a:latin typeface="Century Gothic" pitchFamily="34" charset="0"/>
            </a:endParaRPr>
          </a:p>
        </p:txBody>
      </p:sp>
      <p:graphicFrame>
        <p:nvGraphicFramePr>
          <p:cNvPr id="31" name="Диаграмма 30"/>
          <p:cNvGraphicFramePr/>
          <p:nvPr/>
        </p:nvGraphicFramePr>
        <p:xfrm>
          <a:off x="3501008" y="4211960"/>
          <a:ext cx="3024336" cy="1872208"/>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p:cNvSpPr txBox="1"/>
          <p:nvPr/>
        </p:nvSpPr>
        <p:spPr>
          <a:xfrm>
            <a:off x="3573016" y="3779912"/>
            <a:ext cx="3051720" cy="307777"/>
          </a:xfrm>
          <a:prstGeom prst="rect">
            <a:avLst/>
          </a:prstGeom>
          <a:solidFill>
            <a:schemeClr val="bg1"/>
          </a:solidFill>
        </p:spPr>
        <p:txBody>
          <a:bodyPr wrap="square" rtlCol="0">
            <a:spAutoFit/>
          </a:bodyPr>
          <a:lstStyle/>
          <a:p>
            <a:pPr algn="ctr"/>
            <a:r>
              <a:rPr lang="ru-RU" sz="700" dirty="0" smtClean="0">
                <a:solidFill>
                  <a:srgbClr val="C00000"/>
                </a:solidFill>
                <a:latin typeface="Century Gothic" pitchFamily="34" charset="0"/>
              </a:rPr>
              <a:t>Сравнительная характеристика поступлений налоговых и неналоговых доходов  в районный бюджет в  2021 и  2022 годах</a:t>
            </a:r>
            <a:endParaRPr lang="ru-RU" sz="700" dirty="0">
              <a:solidFill>
                <a:srgbClr val="C00000"/>
              </a:solidFill>
              <a:latin typeface="Century Gothic" pitchFamily="34" charset="0"/>
            </a:endParaRPr>
          </a:p>
        </p:txBody>
      </p:sp>
      <p:sp>
        <p:nvSpPr>
          <p:cNvPr id="33" name="Прямоугольник 32"/>
          <p:cNvSpPr/>
          <p:nvPr/>
        </p:nvSpPr>
        <p:spPr>
          <a:xfrm>
            <a:off x="3573016" y="3563888"/>
            <a:ext cx="3096344" cy="216024"/>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800" dirty="0">
                <a:solidFill>
                  <a:schemeClr val="tx1"/>
                </a:solidFill>
                <a:latin typeface="Century Gothic" pitchFamily="34" charset="0"/>
              </a:rPr>
              <a:t>Исполнение доходной части бюджета </a:t>
            </a:r>
            <a:r>
              <a:rPr lang="ru-RU" sz="800" dirty="0" smtClean="0">
                <a:solidFill>
                  <a:schemeClr val="tx1"/>
                </a:solidFill>
                <a:latin typeface="Century Gothic" pitchFamily="34" charset="0"/>
              </a:rPr>
              <a:t>по налоговым и неналоговым доходам </a:t>
            </a:r>
            <a:r>
              <a:rPr lang="ru-RU" sz="800" dirty="0">
                <a:solidFill>
                  <a:schemeClr val="tx1"/>
                </a:solidFill>
                <a:latin typeface="Century Gothic" pitchFamily="34" charset="0"/>
              </a:rPr>
              <a:t>(тыс.рублей</a:t>
            </a:r>
            <a:r>
              <a:rPr lang="ru-RU" sz="800" dirty="0">
                <a:solidFill>
                  <a:schemeClr val="tx1"/>
                </a:solidFill>
              </a:rPr>
              <a:t>)</a:t>
            </a:r>
          </a:p>
        </p:txBody>
      </p:sp>
      <p:sp>
        <p:nvSpPr>
          <p:cNvPr id="34" name="TextBox 33"/>
          <p:cNvSpPr txBox="1"/>
          <p:nvPr/>
        </p:nvSpPr>
        <p:spPr>
          <a:xfrm rot="20890337">
            <a:off x="4009515" y="4148764"/>
            <a:ext cx="1511952" cy="200055"/>
          </a:xfrm>
          <a:prstGeom prst="rect">
            <a:avLst/>
          </a:prstGeom>
          <a:noFill/>
        </p:spPr>
        <p:txBody>
          <a:bodyPr wrap="none" rtlCol="0">
            <a:spAutoFit/>
          </a:bodyPr>
          <a:lstStyle/>
          <a:p>
            <a:r>
              <a:rPr lang="ru-RU" sz="700" dirty="0" smtClean="0">
                <a:latin typeface="Century Gothic" pitchFamily="34" charset="0"/>
              </a:rPr>
              <a:t>Рост доходов+6367,2 тыс.руб.</a:t>
            </a:r>
            <a:endParaRPr lang="ru-RU" sz="700" dirty="0">
              <a:latin typeface="Century Gothic" pitchFamily="34" charset="0"/>
            </a:endParaRPr>
          </a:p>
        </p:txBody>
      </p:sp>
      <p:graphicFrame>
        <p:nvGraphicFramePr>
          <p:cNvPr id="36" name="Диаграмма 35"/>
          <p:cNvGraphicFramePr/>
          <p:nvPr>
            <p:extLst>
              <p:ext uri="{D42A27DB-BD31-4B8C-83A1-F6EECF244321}">
                <p14:modId xmlns:p14="http://schemas.microsoft.com/office/powerpoint/2010/main" xmlns="" val="249518480"/>
              </p:ext>
            </p:extLst>
          </p:nvPr>
        </p:nvGraphicFramePr>
        <p:xfrm>
          <a:off x="116632" y="6228184"/>
          <a:ext cx="2996952" cy="29158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5" name="Таблица 34"/>
          <p:cNvGraphicFramePr>
            <a:graphicFrameLocks noGrp="1"/>
          </p:cNvGraphicFramePr>
          <p:nvPr/>
        </p:nvGraphicFramePr>
        <p:xfrm>
          <a:off x="2780930" y="6156176"/>
          <a:ext cx="3960439" cy="2903499"/>
        </p:xfrm>
        <a:graphic>
          <a:graphicData uri="http://schemas.openxmlformats.org/drawingml/2006/table">
            <a:tbl>
              <a:tblPr/>
              <a:tblGrid>
                <a:gridCol w="1649576"/>
                <a:gridCol w="550669"/>
                <a:gridCol w="513390"/>
                <a:gridCol w="513390"/>
                <a:gridCol w="733414"/>
              </a:tblGrid>
              <a:tr h="432048">
                <a:tc>
                  <a:txBody>
                    <a:bodyPr/>
                    <a:lstStyle/>
                    <a:p>
                      <a:pPr algn="ctr" rtl="0" fontAlgn="ctr"/>
                      <a:r>
                        <a:rPr lang="ru-RU" sz="700" b="0" i="0" u="none" strike="noStrike" dirty="0">
                          <a:solidFill>
                            <a:srgbClr val="000000"/>
                          </a:solidFill>
                          <a:latin typeface="Century Gothic"/>
                        </a:rPr>
                        <a:t>Наименование показателя</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rgbClr val="000000"/>
                          </a:solidFill>
                          <a:latin typeface="Calibri"/>
                        </a:rPr>
                        <a:t> </a:t>
                      </a:r>
                      <a:r>
                        <a:rPr lang="ru-RU" sz="700" b="0" i="0" u="none" strike="noStrike" dirty="0" smtClean="0">
                          <a:solidFill>
                            <a:srgbClr val="000000"/>
                          </a:solidFill>
                          <a:latin typeface="Century Gothic"/>
                        </a:rPr>
                        <a:t>Факт                              </a:t>
                      </a:r>
                      <a:r>
                        <a:rPr lang="ru-RU" sz="700" b="0" i="0" u="none" strike="noStrike" dirty="0">
                          <a:solidFill>
                            <a:srgbClr val="000000"/>
                          </a:solidFill>
                          <a:latin typeface="Century Gothic"/>
                        </a:rPr>
                        <a:t>2021</a:t>
                      </a:r>
                    </a:p>
                    <a:p>
                      <a:pPr algn="ctr" rtl="0" fontAlgn="t"/>
                      <a:r>
                        <a:rPr lang="ru-RU" sz="700" b="0" i="0" u="none" strike="noStrike" dirty="0">
                          <a:solidFill>
                            <a:srgbClr val="000000"/>
                          </a:solidFill>
                          <a:latin typeface="Century Gothic"/>
                        </a:rPr>
                        <a:t>года</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smtClean="0">
                          <a:solidFill>
                            <a:srgbClr val="000000"/>
                          </a:solidFill>
                          <a:latin typeface="Century Gothic"/>
                        </a:rPr>
                        <a:t>План</a:t>
                      </a:r>
                    </a:p>
                    <a:p>
                      <a:pPr algn="ctr" rtl="0" fontAlgn="t"/>
                      <a:r>
                        <a:rPr lang="ru-RU" sz="700" b="0" i="0" u="none" strike="noStrike" dirty="0" smtClean="0">
                          <a:solidFill>
                            <a:srgbClr val="000000"/>
                          </a:solidFill>
                          <a:latin typeface="Century Gothic"/>
                        </a:rPr>
                        <a:t> 2022 </a:t>
                      </a:r>
                    </a:p>
                    <a:p>
                      <a:pPr algn="ctr" rtl="0" fontAlgn="t"/>
                      <a:r>
                        <a:rPr lang="ru-RU" sz="700" b="0" i="0" u="none" strike="noStrike" dirty="0" smtClean="0">
                          <a:solidFill>
                            <a:srgbClr val="000000"/>
                          </a:solidFill>
                          <a:latin typeface="Century Gothic"/>
                        </a:rPr>
                        <a:t>года</a:t>
                      </a:r>
                      <a:endParaRPr lang="ru-RU" sz="700" b="0" i="0" u="none" strike="noStrike" dirty="0">
                        <a:solidFill>
                          <a:srgbClr val="000000"/>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rgbClr val="000000"/>
                          </a:solidFill>
                          <a:latin typeface="Calibri"/>
                        </a:rPr>
                        <a:t> </a:t>
                      </a:r>
                      <a:r>
                        <a:rPr lang="ru-RU" sz="700" b="0" i="0" u="none" strike="noStrike" dirty="0" smtClean="0">
                          <a:solidFill>
                            <a:srgbClr val="000000"/>
                          </a:solidFill>
                          <a:latin typeface="Century Gothic"/>
                        </a:rPr>
                        <a:t>Факт                                  </a:t>
                      </a:r>
                      <a:r>
                        <a:rPr lang="ru-RU" sz="700" b="0" i="0" u="none" strike="noStrike" dirty="0">
                          <a:solidFill>
                            <a:srgbClr val="000000"/>
                          </a:solidFill>
                          <a:latin typeface="Century Gothic"/>
                        </a:rPr>
                        <a:t>2022</a:t>
                      </a:r>
                    </a:p>
                    <a:p>
                      <a:pPr algn="ctr" rtl="0" fontAlgn="t"/>
                      <a:r>
                        <a:rPr lang="ru-RU" sz="700" b="0" i="0" u="none" strike="noStrike" dirty="0">
                          <a:solidFill>
                            <a:srgbClr val="000000"/>
                          </a:solidFill>
                          <a:latin typeface="Century Gothic"/>
                        </a:rPr>
                        <a:t>года</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0" i="0" u="none" strike="noStrike" dirty="0">
                          <a:solidFill>
                            <a:srgbClr val="000000"/>
                          </a:solidFill>
                          <a:latin typeface="Century Gothic"/>
                        </a:rPr>
                        <a:t>Отклонение           </a:t>
                      </a:r>
                      <a:r>
                        <a:rPr lang="ru-RU" sz="700" b="0" i="0" u="none" strike="noStrike" dirty="0" smtClean="0">
                          <a:solidFill>
                            <a:srgbClr val="000000"/>
                          </a:solidFill>
                          <a:latin typeface="Century Gothic"/>
                        </a:rPr>
                        <a:t>«+»  </a:t>
                      </a:r>
                      <a:r>
                        <a:rPr lang="ru-RU" sz="700" b="0" i="0" u="none" strike="noStrike" dirty="0">
                          <a:solidFill>
                            <a:srgbClr val="000000"/>
                          </a:solidFill>
                          <a:latin typeface="Century Gothic"/>
                        </a:rPr>
                        <a:t>увеличение;      </a:t>
                      </a:r>
                      <a:r>
                        <a:rPr lang="ru-RU" sz="700" b="0" i="0" u="none" strike="noStrike" dirty="0" smtClean="0">
                          <a:solidFill>
                            <a:srgbClr val="000000"/>
                          </a:solidFill>
                          <a:latin typeface="Century Gothic"/>
                        </a:rPr>
                        <a:t>«-» </a:t>
                      </a:r>
                      <a:r>
                        <a:rPr lang="ru-RU" sz="700" b="0" i="0" u="none" strike="noStrike" dirty="0">
                          <a:solidFill>
                            <a:srgbClr val="000000"/>
                          </a:solidFill>
                          <a:latin typeface="Century Gothic"/>
                        </a:rPr>
                        <a:t>снижение</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31663">
                <a:tc>
                  <a:txBody>
                    <a:bodyPr/>
                    <a:lstStyle/>
                    <a:p>
                      <a:pPr algn="ctr" rtl="0" fontAlgn="t"/>
                      <a:r>
                        <a:rPr lang="ru-RU" sz="700" b="0" i="0" u="none" strike="noStrike" dirty="0">
                          <a:solidFill>
                            <a:srgbClr val="000000"/>
                          </a:solidFill>
                          <a:latin typeface="Century Gothic"/>
                        </a:rPr>
                        <a:t>1</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a:solidFill>
                            <a:srgbClr val="000000"/>
                          </a:solidFill>
                          <a:latin typeface="Century Gothic"/>
                        </a:rPr>
                        <a:t>2</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smtClean="0">
                          <a:solidFill>
                            <a:srgbClr val="000000"/>
                          </a:solidFill>
                          <a:latin typeface="Century Gothic"/>
                        </a:rPr>
                        <a:t>3</a:t>
                      </a:r>
                      <a:endParaRPr lang="ru-RU" sz="700" b="0" i="0" u="none" strike="noStrike" dirty="0">
                        <a:solidFill>
                          <a:srgbClr val="000000"/>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a:rPr>
                        <a:t>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700" b="0" i="0" u="none" strike="noStrike" dirty="0">
                          <a:solidFill>
                            <a:srgbClr val="000000"/>
                          </a:solidFill>
                          <a:latin typeface="Century Gothic"/>
                        </a:rPr>
                        <a:t>5</a:t>
                      </a:r>
                      <a:r>
                        <a:rPr lang="ru-RU" sz="700" b="0" i="0" u="none" strike="noStrike" dirty="0" smtClean="0">
                          <a:solidFill>
                            <a:srgbClr val="000000"/>
                          </a:solidFill>
                          <a:latin typeface="Century Gothic"/>
                        </a:rPr>
                        <a:t> </a:t>
                      </a:r>
                      <a:r>
                        <a:rPr lang="ru-RU" sz="700" b="0" i="0" u="none" strike="noStrike" dirty="0">
                          <a:solidFill>
                            <a:srgbClr val="000000"/>
                          </a:solidFill>
                          <a:latin typeface="Century Gothic"/>
                        </a:rPr>
                        <a:t>= </a:t>
                      </a:r>
                      <a:r>
                        <a:rPr lang="ru-RU" sz="700" b="0" i="0" u="none" strike="noStrike" dirty="0" smtClean="0">
                          <a:solidFill>
                            <a:srgbClr val="000000"/>
                          </a:solidFill>
                          <a:latin typeface="Century Gothic"/>
                        </a:rPr>
                        <a:t>гр.4 </a:t>
                      </a:r>
                      <a:r>
                        <a:rPr lang="ru-RU" sz="700" b="0" i="0" u="none" strike="noStrike" dirty="0">
                          <a:solidFill>
                            <a:srgbClr val="000000"/>
                          </a:solidFill>
                          <a:latin typeface="Century Gothic"/>
                        </a:rPr>
                        <a:t>– </a:t>
                      </a:r>
                      <a:r>
                        <a:rPr lang="ru-RU" sz="700" b="0" i="0" u="none" strike="noStrike" dirty="0" smtClean="0">
                          <a:solidFill>
                            <a:srgbClr val="000000"/>
                          </a:solidFill>
                          <a:latin typeface="Century Gothic"/>
                        </a:rPr>
                        <a:t>гр.2</a:t>
                      </a:r>
                      <a:endParaRPr lang="ru-RU" sz="700" b="0" i="0" u="none" strike="noStrike" dirty="0">
                        <a:solidFill>
                          <a:srgbClr val="000000"/>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25080">
                <a:tc>
                  <a:txBody>
                    <a:bodyPr/>
                    <a:lstStyle/>
                    <a:p>
                      <a:pPr marL="0" indent="87313" algn="l" rtl="0" fontAlgn="t"/>
                      <a:r>
                        <a:rPr lang="ru-RU" sz="700" b="1" i="0" u="none" strike="noStrike" dirty="0">
                          <a:solidFill>
                            <a:srgbClr val="000000"/>
                          </a:solidFill>
                          <a:latin typeface="Century Gothic"/>
                        </a:rPr>
                        <a:t>Налоговые и неналоговые, всего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1" i="0" u="none" strike="noStrike" dirty="0">
                          <a:solidFill>
                            <a:srgbClr val="000000"/>
                          </a:solidFill>
                          <a:latin typeface="Century Gothic"/>
                        </a:rPr>
                        <a:t>48824,2</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1" i="0" u="none" strike="noStrike" dirty="0" smtClean="0">
                          <a:solidFill>
                            <a:srgbClr val="000000"/>
                          </a:solidFill>
                          <a:latin typeface="Century Gothic"/>
                        </a:rPr>
                        <a:t>54088,4</a:t>
                      </a:r>
                      <a:endParaRPr lang="ru-RU" sz="700" b="1" i="0" u="none" strike="noStrike" dirty="0">
                        <a:solidFill>
                          <a:srgbClr val="000000"/>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1" i="0" u="none" strike="noStrike">
                          <a:solidFill>
                            <a:srgbClr val="000000"/>
                          </a:solidFill>
                          <a:latin typeface="Century Gothic"/>
                        </a:rPr>
                        <a:t>55191,4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1" i="0" u="none" strike="noStrike">
                          <a:solidFill>
                            <a:srgbClr val="000000"/>
                          </a:solidFill>
                          <a:latin typeface="Century Gothic"/>
                        </a:rPr>
                        <a:t>6367,2</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31663">
                <a:tc>
                  <a:txBody>
                    <a:bodyPr/>
                    <a:lstStyle/>
                    <a:p>
                      <a:pPr algn="l" rtl="0" fontAlgn="t"/>
                      <a:r>
                        <a:rPr lang="ru-RU" sz="700" b="0" i="1" u="none" strike="noStrike" dirty="0">
                          <a:solidFill>
                            <a:schemeClr val="tx1"/>
                          </a:solidFill>
                          <a:latin typeface="Century Gothic"/>
                        </a:rPr>
                        <a:t>в том числе:</a:t>
                      </a:r>
                      <a:r>
                        <a:rPr lang="ru-RU" sz="700" b="0" i="0" u="none" strike="noStrike" dirty="0">
                          <a:solidFill>
                            <a:schemeClr val="tx1"/>
                          </a:solidFill>
                          <a:latin typeface="Century Gothic"/>
                        </a:rPr>
                        <a:t> </a:t>
                      </a:r>
                      <a:r>
                        <a:rPr lang="ru-RU" sz="700" b="0" i="1" u="none" strike="noStrike" dirty="0">
                          <a:solidFill>
                            <a:schemeClr val="tx1"/>
                          </a:solidFill>
                          <a:latin typeface="Century Gothic"/>
                        </a:rPr>
                        <a:t>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dirty="0">
                          <a:solidFill>
                            <a:schemeClr val="tx1"/>
                          </a:solidFill>
                          <a:latin typeface="Century Gothic"/>
                        </a:rPr>
                        <a:t> </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endParaRPr lang="ru-RU" sz="700" b="1" i="0" u="none" strike="noStrike" dirty="0">
                        <a:solidFill>
                          <a:schemeClr val="tx1"/>
                        </a:solidFill>
                        <a:latin typeface="Century Gothic"/>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dirty="0">
                          <a:solidFill>
                            <a:schemeClr val="tx1"/>
                          </a:solidFill>
                          <a:latin typeface="Century Gothic"/>
                        </a:rPr>
                        <a:t> </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700" b="1" i="0" u="none" strike="noStrike">
                          <a:solidFill>
                            <a:schemeClr val="tx1"/>
                          </a:solidFill>
                          <a:latin typeface="Century Gothic"/>
                        </a:rPr>
                        <a:t> </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44829">
                <a:tc>
                  <a:txBody>
                    <a:bodyPr/>
                    <a:lstStyle/>
                    <a:p>
                      <a:pPr algn="l" rtl="0" fontAlgn="t"/>
                      <a:r>
                        <a:rPr lang="ru-RU" sz="700" b="0" i="0" u="none" strike="noStrike" dirty="0">
                          <a:solidFill>
                            <a:schemeClr val="tx1"/>
                          </a:solidFill>
                          <a:latin typeface="Century Gothic"/>
                        </a:rPr>
                        <a:t>Налог на доходы физических лиц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33560,7</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35878,8</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37177,6</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a:solidFill>
                            <a:schemeClr val="tx1"/>
                          </a:solidFill>
                          <a:latin typeface="Century Gothic"/>
                        </a:rPr>
                        <a:t>3616,9</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57996">
                <a:tc>
                  <a:txBody>
                    <a:bodyPr/>
                    <a:lstStyle/>
                    <a:p>
                      <a:pPr algn="l" rtl="0" fontAlgn="t"/>
                      <a:r>
                        <a:rPr lang="ru-RU" sz="700" b="0" i="0" u="none" strike="noStrike" dirty="0">
                          <a:solidFill>
                            <a:schemeClr val="tx1"/>
                          </a:solidFill>
                          <a:latin typeface="Century Gothic"/>
                        </a:rPr>
                        <a:t>Налоги на совокупный доход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6058,5</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6745,3</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6634,9</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576,4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51413">
                <a:tc>
                  <a:txBody>
                    <a:bodyPr/>
                    <a:lstStyle/>
                    <a:p>
                      <a:pPr algn="l" rtl="0" fontAlgn="t"/>
                      <a:r>
                        <a:rPr lang="ru-RU" sz="700" b="0" i="0" u="none" strike="noStrike" dirty="0">
                          <a:solidFill>
                            <a:schemeClr val="tx1"/>
                          </a:solidFill>
                          <a:latin typeface="Century Gothic"/>
                        </a:rPr>
                        <a:t>Государственная пошлина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a:solidFill>
                            <a:schemeClr val="tx1"/>
                          </a:solidFill>
                          <a:latin typeface="Century Gothic"/>
                        </a:rPr>
                        <a:t>1096,0</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1306,0</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a:solidFill>
                            <a:schemeClr val="tx1"/>
                          </a:solidFill>
                          <a:latin typeface="Century Gothic"/>
                        </a:rPr>
                        <a:t>1338,4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242,4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315991">
                <a:tc>
                  <a:txBody>
                    <a:bodyPr/>
                    <a:lstStyle/>
                    <a:p>
                      <a:pPr algn="l" rtl="0" fontAlgn="t"/>
                      <a:r>
                        <a:rPr lang="ru-RU" sz="700" b="0" i="0" u="none" strike="noStrike" dirty="0">
                          <a:solidFill>
                            <a:schemeClr val="tx1"/>
                          </a:solidFill>
                          <a:latin typeface="Century Gothic"/>
                        </a:rPr>
                        <a:t>Доходы от использования имущества, находящегося в государственной и муниципальной собственности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1242,3</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1383,3</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1511,8</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269,5</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63326">
                <a:tc>
                  <a:txBody>
                    <a:bodyPr/>
                    <a:lstStyle/>
                    <a:p>
                      <a:pPr algn="l" rtl="0" fontAlgn="t"/>
                      <a:r>
                        <a:rPr lang="ru-RU" sz="700" b="0" i="0" u="none" strike="noStrike" dirty="0">
                          <a:solidFill>
                            <a:schemeClr val="tx1"/>
                          </a:solidFill>
                          <a:latin typeface="Century Gothic"/>
                        </a:rPr>
                        <a:t>Платежи за пользование природными ресурсами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5,4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6,8</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6,8</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1,4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69909">
                <a:tc>
                  <a:txBody>
                    <a:bodyPr/>
                    <a:lstStyle/>
                    <a:p>
                      <a:pPr algn="l" rtl="0" fontAlgn="t"/>
                      <a:r>
                        <a:rPr lang="ru-RU" sz="700" b="0" i="0" u="none" strike="noStrike">
                          <a:solidFill>
                            <a:schemeClr val="tx1"/>
                          </a:solidFill>
                          <a:latin typeface="Century Gothic"/>
                        </a:rPr>
                        <a:t>Доходы от оказания платных услуг и компенсации затрат государства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3683,4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7498,9</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6965,1</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3281,7</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263326">
                <a:tc>
                  <a:txBody>
                    <a:bodyPr/>
                    <a:lstStyle/>
                    <a:p>
                      <a:pPr algn="l" rtl="0" fontAlgn="t"/>
                      <a:r>
                        <a:rPr lang="ru-RU" sz="700" b="0" i="0" u="none" strike="noStrike">
                          <a:solidFill>
                            <a:schemeClr val="tx1"/>
                          </a:solidFill>
                          <a:latin typeface="Century Gothic"/>
                        </a:rPr>
                        <a:t>Доходы от продажи материальных и нематериальных активов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a:solidFill>
                            <a:schemeClr val="tx1"/>
                          </a:solidFill>
                          <a:latin typeface="Century Gothic"/>
                        </a:rPr>
                        <a:t>1388,9</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168,0</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364,2</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-1024,7</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71162">
                <a:tc>
                  <a:txBody>
                    <a:bodyPr/>
                    <a:lstStyle/>
                    <a:p>
                      <a:pPr algn="l" rtl="0" fontAlgn="ctr"/>
                      <a:r>
                        <a:rPr lang="ru-RU" sz="700" b="0" i="0" u="none" strike="noStrike">
                          <a:solidFill>
                            <a:schemeClr val="tx1"/>
                          </a:solidFill>
                          <a:latin typeface="Century Gothic"/>
                        </a:rPr>
                        <a:t>Штрафы, санкции, возмещение ущерба </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a:solidFill>
                            <a:schemeClr val="tx1"/>
                          </a:solidFill>
                          <a:latin typeface="Century Gothic"/>
                        </a:rPr>
                        <a:t>1684,7</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1101,3</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1059,6</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-625,1</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77745">
                <a:tc>
                  <a:txBody>
                    <a:bodyPr/>
                    <a:lstStyle/>
                    <a:p>
                      <a:pPr algn="l" rtl="0" fontAlgn="ctr"/>
                      <a:r>
                        <a:rPr lang="ru-RU" sz="700" b="0" i="0" u="none" strike="noStrike" dirty="0">
                          <a:solidFill>
                            <a:schemeClr val="tx1"/>
                          </a:solidFill>
                          <a:latin typeface="Century Gothic"/>
                        </a:rPr>
                        <a:t>Прочие неналоговые доходы </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a:solidFill>
                            <a:schemeClr val="tx1"/>
                          </a:solidFill>
                          <a:latin typeface="Century Gothic"/>
                        </a:rPr>
                        <a:t>104,3</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smtClean="0">
                          <a:solidFill>
                            <a:schemeClr val="tx1"/>
                          </a:solidFill>
                          <a:latin typeface="Century Gothic"/>
                        </a:rPr>
                        <a:t>0</a:t>
                      </a:r>
                      <a:endParaRPr lang="ru-RU" sz="700" b="0" i="0" u="none" strike="noStrike" dirty="0">
                        <a:solidFill>
                          <a:schemeClr val="tx1"/>
                        </a:solidFill>
                        <a:latin typeface="Century Gothic"/>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a:solidFill>
                            <a:schemeClr val="tx1"/>
                          </a:solidFill>
                          <a:latin typeface="Century Gothic"/>
                        </a:rPr>
                        <a:t>133,0</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t"/>
                      <a:r>
                        <a:rPr lang="ru-RU" sz="700" b="0" i="0" u="none" strike="noStrike" dirty="0">
                          <a:solidFill>
                            <a:schemeClr val="tx1"/>
                          </a:solidFill>
                          <a:latin typeface="Century Gothic"/>
                        </a:rPr>
                        <a:t>28,7</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bl>
          </a:graphicData>
        </a:graphic>
      </p:graphicFrame>
    </p:spTree>
    <p:extLst>
      <p:ext uri="{BB962C8B-B14F-4D97-AF65-F5344CB8AC3E}">
        <p14:creationId xmlns:p14="http://schemas.microsoft.com/office/powerpoint/2010/main" xmlns="" val="1279736025"/>
      </p:ext>
    </p:extLst>
  </p:cSld>
  <p:clrMapOvr>
    <a:masterClrMapping/>
  </p:clrMapOvr>
  <p:transition spd="med">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381328" y="8786479"/>
            <a:ext cx="476672" cy="357521"/>
          </a:xfrm>
        </p:spPr>
        <p:txBody>
          <a:bodyPr/>
          <a:lstStyle/>
          <a:p>
            <a:fld id="{AE615853-E613-407B-A395-6D972D143756}" type="slidenum">
              <a:rPr lang="ru-RU" sz="1000" smtClean="0">
                <a:solidFill>
                  <a:schemeClr val="tx1"/>
                </a:solidFill>
                <a:latin typeface="Century Gothic" pitchFamily="34" charset="0"/>
              </a:rPr>
              <a:pPr/>
              <a:t>14</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graphicFrame>
        <p:nvGraphicFramePr>
          <p:cNvPr id="11" name="Таблица 10"/>
          <p:cNvGraphicFramePr>
            <a:graphicFrameLocks noGrp="1"/>
          </p:cNvGraphicFramePr>
          <p:nvPr/>
        </p:nvGraphicFramePr>
        <p:xfrm>
          <a:off x="188640" y="1547664"/>
          <a:ext cx="3887999" cy="3212563"/>
        </p:xfrm>
        <a:graphic>
          <a:graphicData uri="http://schemas.openxmlformats.org/drawingml/2006/table">
            <a:tbl>
              <a:tblPr/>
              <a:tblGrid>
                <a:gridCol w="1314254"/>
                <a:gridCol w="547606"/>
                <a:gridCol w="492844"/>
                <a:gridCol w="547606"/>
                <a:gridCol w="985689"/>
              </a:tblGrid>
              <a:tr h="371134">
                <a:tc>
                  <a:txBody>
                    <a:bodyPr/>
                    <a:lstStyle/>
                    <a:p>
                      <a:pPr algn="ctr" rtl="0" fontAlgn="ctr"/>
                      <a:r>
                        <a:rPr lang="ru-RU" sz="800" b="0" i="0" u="none" strike="noStrike" dirty="0" smtClean="0">
                          <a:solidFill>
                            <a:srgbClr val="000000"/>
                          </a:solidFill>
                          <a:latin typeface="Century Gothic" pitchFamily="34" charset="0"/>
                        </a:rPr>
                        <a:t>Вид</a:t>
                      </a:r>
                      <a:r>
                        <a:rPr lang="ru-RU" sz="800" b="0" i="0" u="none" strike="noStrike" baseline="0" dirty="0" smtClean="0">
                          <a:solidFill>
                            <a:srgbClr val="000000"/>
                          </a:solidFill>
                          <a:latin typeface="Century Gothic" pitchFamily="34" charset="0"/>
                        </a:rPr>
                        <a:t>  межбюджетных трансфертов</a:t>
                      </a:r>
                      <a:endParaRPr lang="ru-RU" sz="800" b="0" i="0" u="none" strike="noStrike" dirty="0">
                        <a:solidFill>
                          <a:srgbClr val="000000"/>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pitchFamily="34" charset="0"/>
                        </a:rPr>
                        <a:t> </a:t>
                      </a:r>
                      <a:r>
                        <a:rPr lang="ru-RU" sz="800" b="0" i="0" u="none" strike="noStrike" dirty="0" smtClean="0">
                          <a:solidFill>
                            <a:srgbClr val="000000"/>
                          </a:solidFill>
                          <a:latin typeface="Century Gothic" pitchFamily="34" charset="0"/>
                        </a:rPr>
                        <a:t>Факт                              </a:t>
                      </a:r>
                      <a:r>
                        <a:rPr lang="ru-RU" sz="800" b="0" i="0" u="none" strike="noStrike" dirty="0">
                          <a:solidFill>
                            <a:srgbClr val="000000"/>
                          </a:solidFill>
                          <a:latin typeface="Century Gothic" pitchFamily="34" charset="0"/>
                        </a:rPr>
                        <a:t>2021</a:t>
                      </a:r>
                    </a:p>
                    <a:p>
                      <a:pPr algn="ctr" rtl="0" fontAlgn="t"/>
                      <a:r>
                        <a:rPr lang="ru-RU" sz="800" b="0" i="0" u="none" strike="noStrike" dirty="0">
                          <a:solidFill>
                            <a:srgbClr val="000000"/>
                          </a:solidFill>
                          <a:latin typeface="Century Gothic" pitchFamily="34" charset="0"/>
                        </a:rPr>
                        <a:t>года</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smtClean="0">
                          <a:solidFill>
                            <a:srgbClr val="000000"/>
                          </a:solidFill>
                          <a:latin typeface="Century Gothic" pitchFamily="34" charset="0"/>
                        </a:rPr>
                        <a:t>План</a:t>
                      </a:r>
                    </a:p>
                    <a:p>
                      <a:pPr algn="ctr" rtl="0" fontAlgn="t"/>
                      <a:r>
                        <a:rPr lang="ru-RU" sz="800" b="0" i="0" u="none" strike="noStrike" dirty="0" smtClean="0">
                          <a:solidFill>
                            <a:srgbClr val="000000"/>
                          </a:solidFill>
                          <a:latin typeface="Century Gothic" pitchFamily="34" charset="0"/>
                        </a:rPr>
                        <a:t> 2022 </a:t>
                      </a:r>
                    </a:p>
                    <a:p>
                      <a:pPr algn="ctr" rtl="0" fontAlgn="t"/>
                      <a:r>
                        <a:rPr lang="ru-RU" sz="800" b="0" i="0" u="none" strike="noStrike" dirty="0" smtClean="0">
                          <a:solidFill>
                            <a:srgbClr val="000000"/>
                          </a:solidFill>
                          <a:latin typeface="Century Gothic" pitchFamily="34" charset="0"/>
                        </a:rPr>
                        <a:t>года</a:t>
                      </a:r>
                      <a:endParaRPr lang="ru-RU" sz="800" b="0"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pitchFamily="34" charset="0"/>
                        </a:rPr>
                        <a:t> </a:t>
                      </a:r>
                      <a:r>
                        <a:rPr lang="ru-RU" sz="800" b="0" i="0" u="none" strike="noStrike" dirty="0" smtClean="0">
                          <a:solidFill>
                            <a:srgbClr val="000000"/>
                          </a:solidFill>
                          <a:latin typeface="Century Gothic" pitchFamily="34" charset="0"/>
                        </a:rPr>
                        <a:t>Факт                                  </a:t>
                      </a:r>
                      <a:r>
                        <a:rPr lang="ru-RU" sz="800" b="0" i="0" u="none" strike="noStrike" dirty="0">
                          <a:solidFill>
                            <a:srgbClr val="000000"/>
                          </a:solidFill>
                          <a:latin typeface="Century Gothic" pitchFamily="34" charset="0"/>
                        </a:rPr>
                        <a:t>2022</a:t>
                      </a:r>
                    </a:p>
                    <a:p>
                      <a:pPr algn="ctr" rtl="0" fontAlgn="t"/>
                      <a:r>
                        <a:rPr lang="ru-RU" sz="800" b="0" i="0" u="none" strike="noStrike" dirty="0">
                          <a:solidFill>
                            <a:srgbClr val="000000"/>
                          </a:solidFill>
                          <a:latin typeface="Century Gothic" pitchFamily="34" charset="0"/>
                        </a:rPr>
                        <a:t>года</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ctr"/>
                      <a:r>
                        <a:rPr lang="ru-RU" sz="800" b="0" i="0" u="none" strike="noStrike" dirty="0">
                          <a:solidFill>
                            <a:srgbClr val="000000"/>
                          </a:solidFill>
                          <a:latin typeface="Century Gothic" pitchFamily="34" charset="0"/>
                        </a:rPr>
                        <a:t>Отклонение           </a:t>
                      </a:r>
                      <a:r>
                        <a:rPr lang="ru-RU" sz="800" b="0" i="0" u="none" strike="noStrike" dirty="0" smtClean="0">
                          <a:solidFill>
                            <a:srgbClr val="000000"/>
                          </a:solidFill>
                          <a:latin typeface="Century Gothic" pitchFamily="34" charset="0"/>
                        </a:rPr>
                        <a:t>«+»  </a:t>
                      </a:r>
                      <a:r>
                        <a:rPr lang="ru-RU" sz="800" b="0" i="0" u="none" strike="noStrike" dirty="0">
                          <a:solidFill>
                            <a:srgbClr val="000000"/>
                          </a:solidFill>
                          <a:latin typeface="Century Gothic" pitchFamily="34" charset="0"/>
                        </a:rPr>
                        <a:t>увеличение;      </a:t>
                      </a:r>
                      <a:r>
                        <a:rPr lang="ru-RU" sz="800" b="0" i="0" u="none" strike="noStrike" dirty="0" smtClean="0">
                          <a:solidFill>
                            <a:srgbClr val="000000"/>
                          </a:solidFill>
                          <a:latin typeface="Century Gothic" pitchFamily="34" charset="0"/>
                        </a:rPr>
                        <a:t>«-» </a:t>
                      </a:r>
                      <a:r>
                        <a:rPr lang="ru-RU" sz="800" b="0" i="0" u="none" strike="noStrike" dirty="0">
                          <a:solidFill>
                            <a:srgbClr val="000000"/>
                          </a:solidFill>
                          <a:latin typeface="Century Gothic" pitchFamily="34" charset="0"/>
                        </a:rPr>
                        <a:t>снижение</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28086">
                <a:tc>
                  <a:txBody>
                    <a:bodyPr/>
                    <a:lstStyle/>
                    <a:p>
                      <a:pPr algn="ctr" rtl="0" fontAlgn="t"/>
                      <a:r>
                        <a:rPr lang="ru-RU" sz="800" b="0" i="0" u="none" strike="noStrike" dirty="0">
                          <a:solidFill>
                            <a:srgbClr val="000000"/>
                          </a:solidFill>
                          <a:latin typeface="Century Gothic" pitchFamily="34" charset="0"/>
                        </a:rPr>
                        <a:t>1</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a:solidFill>
                            <a:srgbClr val="000000"/>
                          </a:solidFill>
                          <a:latin typeface="Century Gothic" pitchFamily="34" charset="0"/>
                        </a:rPr>
                        <a:t>2</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smtClean="0">
                          <a:solidFill>
                            <a:srgbClr val="000000"/>
                          </a:solidFill>
                          <a:latin typeface="Century Gothic" pitchFamily="34" charset="0"/>
                        </a:rPr>
                        <a:t>3</a:t>
                      </a:r>
                      <a:endParaRPr lang="ru-RU" sz="800" b="0"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a:solidFill>
                            <a:srgbClr val="000000"/>
                          </a:solidFill>
                          <a:latin typeface="Century Gothic" pitchFamily="34" charset="0"/>
                        </a:rPr>
                        <a:t>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a:solidFill>
                            <a:srgbClr val="000000"/>
                          </a:solidFill>
                          <a:latin typeface="Century Gothic" pitchFamily="34" charset="0"/>
                        </a:rPr>
                        <a:t>5</a:t>
                      </a:r>
                      <a:r>
                        <a:rPr lang="ru-RU" sz="800" b="0" i="0" u="none" strike="noStrike" dirty="0" smtClean="0">
                          <a:solidFill>
                            <a:srgbClr val="000000"/>
                          </a:solidFill>
                          <a:latin typeface="Century Gothic" pitchFamily="34" charset="0"/>
                        </a:rPr>
                        <a:t> = гр.4 </a:t>
                      </a:r>
                      <a:r>
                        <a:rPr lang="ru-RU" sz="800" b="0" i="0" u="none" strike="noStrike" dirty="0">
                          <a:solidFill>
                            <a:srgbClr val="000000"/>
                          </a:solidFill>
                          <a:latin typeface="Century Gothic" pitchFamily="34" charset="0"/>
                        </a:rPr>
                        <a:t>– </a:t>
                      </a:r>
                      <a:r>
                        <a:rPr lang="ru-RU" sz="800" b="0" i="0" u="none" strike="noStrike" dirty="0" smtClean="0">
                          <a:solidFill>
                            <a:srgbClr val="000000"/>
                          </a:solidFill>
                          <a:latin typeface="Century Gothic" pitchFamily="34" charset="0"/>
                        </a:rPr>
                        <a:t>гр.2</a:t>
                      </a:r>
                      <a:endParaRPr lang="ru-RU" sz="800" b="0"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31018">
                <a:tc>
                  <a:txBody>
                    <a:bodyPr/>
                    <a:lstStyle/>
                    <a:p>
                      <a:pPr marL="0" indent="87313" algn="l" rtl="0" fontAlgn="t"/>
                      <a:r>
                        <a:rPr lang="ru-RU" sz="800" b="1" i="0" u="none" strike="noStrike" dirty="0" smtClean="0">
                          <a:solidFill>
                            <a:srgbClr val="000000"/>
                          </a:solidFill>
                          <a:latin typeface="Century Gothic" pitchFamily="34" charset="0"/>
                        </a:rPr>
                        <a:t>       ВСЕГО </a:t>
                      </a:r>
                      <a:endParaRPr lang="ru-RU" sz="800" b="1"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1" i="0" u="none" strike="noStrike" dirty="0" smtClean="0">
                          <a:solidFill>
                            <a:srgbClr val="000000"/>
                          </a:solidFill>
                          <a:latin typeface="Century Gothic" pitchFamily="34" charset="0"/>
                        </a:rPr>
                        <a:t>591532,3</a:t>
                      </a:r>
                      <a:endParaRPr lang="ru-RU" sz="800" b="1"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1" i="0" u="none" strike="noStrike" dirty="0" smtClean="0">
                          <a:solidFill>
                            <a:srgbClr val="000000"/>
                          </a:solidFill>
                          <a:latin typeface="Century Gothic" pitchFamily="34" charset="0"/>
                        </a:rPr>
                        <a:t>701829,0</a:t>
                      </a:r>
                      <a:endParaRPr lang="ru-RU" sz="800" b="1"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1" i="0" u="none" strike="noStrike" dirty="0" smtClean="0">
                          <a:solidFill>
                            <a:srgbClr val="000000"/>
                          </a:solidFill>
                          <a:latin typeface="Century Gothic" pitchFamily="34" charset="0"/>
                        </a:rPr>
                        <a:t>643345,1</a:t>
                      </a:r>
                      <a:endParaRPr lang="ru-RU" sz="800" b="1"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1" i="0" u="none" strike="noStrike" dirty="0">
                          <a:solidFill>
                            <a:srgbClr val="000000"/>
                          </a:solidFill>
                          <a:latin typeface="Century Gothic"/>
                        </a:rPr>
                        <a:t>51812,8</a:t>
                      </a: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31018">
                <a:tc>
                  <a:txBody>
                    <a:bodyPr/>
                    <a:lstStyle/>
                    <a:p>
                      <a:pPr marL="0" indent="0" algn="l" rtl="0" fontAlgn="t"/>
                      <a:r>
                        <a:rPr lang="ru-RU" sz="800" b="0" i="1" u="none" strike="noStrike" dirty="0" smtClean="0">
                          <a:solidFill>
                            <a:schemeClr val="tx1"/>
                          </a:solidFill>
                          <a:latin typeface="Century Gothic" pitchFamily="34" charset="0"/>
                        </a:rPr>
                        <a:t>  в </a:t>
                      </a:r>
                      <a:r>
                        <a:rPr lang="ru-RU" sz="800" b="0" i="1" u="none" strike="noStrike" dirty="0">
                          <a:solidFill>
                            <a:schemeClr val="tx1"/>
                          </a:solidFill>
                          <a:latin typeface="Century Gothic" pitchFamily="34" charset="0"/>
                        </a:rPr>
                        <a:t>том числе:</a:t>
                      </a:r>
                      <a:r>
                        <a:rPr lang="ru-RU" sz="800" b="0" i="0" u="none" strike="noStrike" dirty="0">
                          <a:solidFill>
                            <a:schemeClr val="tx1"/>
                          </a:solidFill>
                          <a:latin typeface="Century Gothic" pitchFamily="34" charset="0"/>
                        </a:rPr>
                        <a:t> </a:t>
                      </a:r>
                      <a:r>
                        <a:rPr lang="ru-RU" sz="800" b="0" i="1" u="none" strike="noStrike" dirty="0">
                          <a:solidFill>
                            <a:schemeClr val="tx1"/>
                          </a:solidFill>
                          <a:latin typeface="Century Gothic" pitchFamily="34" charset="0"/>
                        </a:rPr>
                        <a:t> </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ctr"/>
                      <a:r>
                        <a:rPr lang="ru-RU" sz="800" b="1" i="0" u="none" strike="noStrike" dirty="0">
                          <a:solidFill>
                            <a:schemeClr val="tx1"/>
                          </a:solidFill>
                          <a:latin typeface="Century Gothic" pitchFamily="34" charset="0"/>
                        </a:rPr>
                        <a:t> </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ctr"/>
                      <a:endParaRPr lang="ru-RU" sz="800" b="1"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ctr"/>
                      <a:r>
                        <a:rPr lang="ru-RU" sz="800" b="1" i="0" u="none" strike="noStrike" dirty="0">
                          <a:solidFill>
                            <a:schemeClr val="tx1"/>
                          </a:solidFill>
                          <a:latin typeface="Century Gothic" pitchFamily="34" charset="0"/>
                        </a:rPr>
                        <a:t> </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a:solidFill>
                            <a:srgbClr val="000000"/>
                          </a:solidFill>
                          <a:latin typeface="Century Gothic"/>
                        </a:rPr>
                        <a:t> </a:t>
                      </a: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31018">
                <a:tc>
                  <a:txBody>
                    <a:bodyPr/>
                    <a:lstStyle/>
                    <a:p>
                      <a:pPr marL="0" indent="265113" algn="l" rtl="0" fontAlgn="t"/>
                      <a:r>
                        <a:rPr lang="ru-RU" sz="800" b="0" i="0" u="none" strike="noStrike" dirty="0" smtClean="0">
                          <a:solidFill>
                            <a:schemeClr val="tx1"/>
                          </a:solidFill>
                          <a:latin typeface="Century Gothic" pitchFamily="34" charset="0"/>
                        </a:rPr>
                        <a:t>Дотации</a:t>
                      </a:r>
                      <a:r>
                        <a:rPr lang="ru-RU" sz="800" b="0" i="0" u="none" strike="noStrike" baseline="0" dirty="0" smtClean="0">
                          <a:solidFill>
                            <a:schemeClr val="tx1"/>
                          </a:solidFill>
                          <a:latin typeface="Century Gothic" pitchFamily="34" charset="0"/>
                        </a:rPr>
                        <a:t>  </a:t>
                      </a:r>
                      <a:r>
                        <a:rPr lang="ru-RU" sz="800" b="0" i="0" u="none" strike="noStrike" dirty="0" smtClean="0">
                          <a:solidFill>
                            <a:schemeClr val="tx1"/>
                          </a:solidFill>
                          <a:latin typeface="Century Gothic" pitchFamily="34" charset="0"/>
                        </a:rPr>
                        <a:t>всего</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142722,7</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177979,6</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177979,6</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a:solidFill>
                            <a:srgbClr val="000000"/>
                          </a:solidFill>
                          <a:latin typeface="Century Gothic"/>
                        </a:rPr>
                        <a:t>35256,9</a:t>
                      </a: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31703">
                <a:tc>
                  <a:txBody>
                    <a:bodyPr/>
                    <a:lstStyle/>
                    <a:p>
                      <a:pPr algn="l" rtl="0" fontAlgn="t"/>
                      <a:r>
                        <a:rPr lang="ru-RU" sz="800" b="0" i="0" u="none" strike="noStrike" dirty="0" smtClean="0">
                          <a:solidFill>
                            <a:schemeClr val="tx1"/>
                          </a:solidFill>
                          <a:latin typeface="Century Gothic" pitchFamily="34" charset="0"/>
                        </a:rPr>
                        <a:t>  </a:t>
                      </a:r>
                      <a:r>
                        <a:rPr lang="ru-RU" sz="800" b="0" i="1" u="none" strike="noStrike" dirty="0" smtClean="0">
                          <a:solidFill>
                            <a:schemeClr val="tx1"/>
                          </a:solidFill>
                          <a:latin typeface="Century Gothic" pitchFamily="34" charset="0"/>
                        </a:rPr>
                        <a:t>в том числе:</a:t>
                      </a:r>
                      <a:endParaRPr lang="ru-RU" sz="800" b="0" i="1"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a:solidFill>
                            <a:srgbClr val="000000"/>
                          </a:solidFill>
                          <a:latin typeface="Century Gothic"/>
                        </a:rPr>
                        <a:t> </a:t>
                      </a: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71134">
                <a:tc>
                  <a:txBody>
                    <a:bodyPr/>
                    <a:lstStyle/>
                    <a:p>
                      <a:pPr algn="l" rtl="0" fontAlgn="t"/>
                      <a:r>
                        <a:rPr lang="ru-RU" sz="800" b="0" i="0" u="none" strike="noStrike" dirty="0" smtClean="0">
                          <a:solidFill>
                            <a:schemeClr val="tx1"/>
                          </a:solidFill>
                          <a:latin typeface="Century Gothic" pitchFamily="34" charset="0"/>
                        </a:rPr>
                        <a:t>  - на выравнивание бюджетной обеспеченности </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93719,1</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98868,0</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98868,0</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a:rPr>
                        <a:t>5148,9</a:t>
                      </a: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492658">
                <a:tc>
                  <a:txBody>
                    <a:bodyPr/>
                    <a:lstStyle/>
                    <a:p>
                      <a:pPr algn="l" rtl="0" fontAlgn="t"/>
                      <a:r>
                        <a:rPr lang="ru-RU" sz="800" b="0" i="0" u="none" strike="noStrike" dirty="0" smtClean="0">
                          <a:solidFill>
                            <a:schemeClr val="tx1"/>
                          </a:solidFill>
                          <a:latin typeface="Century Gothic" pitchFamily="34" charset="0"/>
                        </a:rPr>
                        <a:t>  - на поддержку мер по обеспечению сбалансированности бюджетов</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49003,6</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79111,6</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79111,6</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a:rPr>
                        <a:t>30108</a:t>
                      </a: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31018">
                <a:tc>
                  <a:txBody>
                    <a:bodyPr/>
                    <a:lstStyle/>
                    <a:p>
                      <a:pPr algn="l" rtl="0" fontAlgn="t"/>
                      <a:r>
                        <a:rPr lang="ru-RU" sz="800" b="0" i="0" u="none" strike="noStrike" dirty="0" smtClean="0">
                          <a:solidFill>
                            <a:schemeClr val="tx1"/>
                          </a:solidFill>
                          <a:latin typeface="Century Gothic" pitchFamily="34" charset="0"/>
                        </a:rPr>
                        <a:t>       Субсидии всего</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smtClean="0">
                          <a:solidFill>
                            <a:schemeClr val="tx1"/>
                          </a:solidFill>
                          <a:latin typeface="Century Gothic" pitchFamily="34" charset="0"/>
                        </a:rPr>
                        <a:t>160734,3</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140075,7</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81713,4</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a:rPr>
                        <a:t>-79020,9</a:t>
                      </a: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46600">
                <a:tc>
                  <a:txBody>
                    <a:bodyPr/>
                    <a:lstStyle/>
                    <a:p>
                      <a:pPr algn="l" rtl="0" fontAlgn="t"/>
                      <a:r>
                        <a:rPr lang="ru-RU" sz="800" b="0" i="0" u="none" strike="noStrike" dirty="0" smtClean="0">
                          <a:solidFill>
                            <a:schemeClr val="tx1"/>
                          </a:solidFill>
                          <a:latin typeface="Century Gothic" pitchFamily="34" charset="0"/>
                        </a:rPr>
                        <a:t>  </a:t>
                      </a:r>
                      <a:r>
                        <a:rPr lang="ru-RU" sz="800" b="0" i="1" u="none" strike="noStrike" dirty="0" smtClean="0">
                          <a:solidFill>
                            <a:schemeClr val="tx1"/>
                          </a:solidFill>
                          <a:latin typeface="Century Gothic" pitchFamily="34" charset="0"/>
                        </a:rPr>
                        <a:t>в том числе:</a:t>
                      </a:r>
                      <a:endParaRPr lang="ru-RU" sz="800" b="0" i="1"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a:solidFill>
                            <a:srgbClr val="000000"/>
                          </a:solidFill>
                          <a:latin typeface="Century Gothic"/>
                        </a:rPr>
                        <a:t> </a:t>
                      </a: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49610">
                <a:tc>
                  <a:txBody>
                    <a:bodyPr/>
                    <a:lstStyle/>
                    <a:p>
                      <a:pPr algn="l" rtl="0" fontAlgn="t"/>
                      <a:r>
                        <a:rPr lang="ru-RU" sz="800" b="0" i="0" u="none" strike="noStrike" baseline="0" dirty="0" smtClean="0">
                          <a:solidFill>
                            <a:schemeClr val="tx1"/>
                          </a:solidFill>
                          <a:latin typeface="Century Gothic" pitchFamily="34" charset="0"/>
                        </a:rPr>
                        <a:t>    -</a:t>
                      </a:r>
                      <a:r>
                        <a:rPr lang="ru-RU" sz="800" b="0" i="0" u="none" strike="noStrike" dirty="0" smtClean="0">
                          <a:solidFill>
                            <a:schemeClr val="tx1"/>
                          </a:solidFill>
                          <a:latin typeface="Century Gothic" pitchFamily="34" charset="0"/>
                        </a:rPr>
                        <a:t>на поддержку отрасли культуры</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128,0</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127,3</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127,3</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a:solidFill>
                            <a:srgbClr val="000000"/>
                          </a:solidFill>
                          <a:latin typeface="Century Gothic"/>
                        </a:rPr>
                        <a:t>-0,7</a:t>
                      </a: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492658">
                <a:tc>
                  <a:txBody>
                    <a:bodyPr/>
                    <a:lstStyle/>
                    <a:p>
                      <a:pPr algn="l" rtl="0" fontAlgn="ctr"/>
                      <a:r>
                        <a:rPr lang="ru-RU" sz="800" b="0" i="0" u="none" strike="noStrike" dirty="0" smtClean="0">
                          <a:solidFill>
                            <a:schemeClr val="tx1"/>
                          </a:solidFill>
                          <a:latin typeface="Century Gothic" pitchFamily="34" charset="0"/>
                        </a:rPr>
                        <a:t>    -на реализацию мероприятий перечня проектов народных инициатив</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2266,1</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3246,6</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3246,6</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a:rPr>
                        <a:t>980,5</a:t>
                      </a: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48171">
                <a:tc>
                  <a:txBody>
                    <a:bodyPr/>
                    <a:lstStyle/>
                    <a:p>
                      <a:pPr marL="0" indent="180975" algn="l" rtl="0" fontAlgn="ctr"/>
                      <a:r>
                        <a:rPr lang="ru-RU" sz="800" b="0" i="0" u="none" strike="noStrike" dirty="0" smtClean="0">
                          <a:solidFill>
                            <a:schemeClr val="tx1"/>
                          </a:solidFill>
                          <a:latin typeface="Century Gothic" pitchFamily="34" charset="0"/>
                        </a:rPr>
                        <a:t>  Субвенции</a:t>
                      </a:r>
                      <a:r>
                        <a:rPr lang="ru-RU" sz="800" b="0" i="0" u="none" strike="noStrike" baseline="0" dirty="0" smtClean="0">
                          <a:solidFill>
                            <a:schemeClr val="tx1"/>
                          </a:solidFill>
                          <a:latin typeface="Century Gothic" pitchFamily="34" charset="0"/>
                        </a:rPr>
                        <a:t> всего</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275393,7</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369385,3</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369373,4</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a:rPr>
                        <a:t>93979,7</a:t>
                      </a: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48171">
                <a:tc>
                  <a:txBody>
                    <a:bodyPr/>
                    <a:lstStyle/>
                    <a:p>
                      <a:pPr algn="l" rtl="0" fontAlgn="ctr"/>
                      <a:r>
                        <a:rPr lang="ru-RU" sz="800" b="0" i="0" u="none" strike="noStrike" dirty="0" smtClean="0">
                          <a:solidFill>
                            <a:schemeClr val="tx1"/>
                          </a:solidFill>
                          <a:latin typeface="Century Gothic" pitchFamily="34" charset="0"/>
                        </a:rPr>
                        <a:t>        Иные МБТ всего</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12681,6</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14388,4</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14278,7</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a:rPr>
                        <a:t>1597,1</a:t>
                      </a: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sp>
        <p:nvSpPr>
          <p:cNvPr id="13" name="TextBox 12"/>
          <p:cNvSpPr txBox="1"/>
          <p:nvPr/>
        </p:nvSpPr>
        <p:spPr>
          <a:xfrm>
            <a:off x="116632" y="899592"/>
            <a:ext cx="6552728" cy="253916"/>
          </a:xfrm>
          <a:prstGeom prst="rect">
            <a:avLst/>
          </a:prstGeom>
          <a:noFill/>
        </p:spPr>
        <p:txBody>
          <a:bodyPr wrap="square" rtlCol="0">
            <a:spAutoFit/>
          </a:bodyPr>
          <a:lstStyle/>
          <a:p>
            <a:pPr algn="ctr"/>
            <a:r>
              <a:rPr lang="ru-RU" sz="1050" b="1" dirty="0" smtClean="0">
                <a:solidFill>
                  <a:srgbClr val="C00000"/>
                </a:solidFill>
                <a:latin typeface="Century Gothic" pitchFamily="34" charset="0"/>
              </a:rPr>
              <a:t>Межбюджетные  отношения</a:t>
            </a:r>
            <a:endParaRPr lang="ru-RU" sz="1050" b="1" dirty="0">
              <a:solidFill>
                <a:srgbClr val="C00000"/>
              </a:solidFill>
              <a:latin typeface="Century Gothic" pitchFamily="34" charset="0"/>
            </a:endParaRPr>
          </a:p>
        </p:txBody>
      </p:sp>
      <p:graphicFrame>
        <p:nvGraphicFramePr>
          <p:cNvPr id="7" name="Диаграмма 6"/>
          <p:cNvGraphicFramePr/>
          <p:nvPr/>
        </p:nvGraphicFramePr>
        <p:xfrm>
          <a:off x="4355976" y="1331640"/>
          <a:ext cx="2313384" cy="273630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764704" y="1115616"/>
            <a:ext cx="3240360" cy="369332"/>
          </a:xfrm>
          <a:prstGeom prst="rect">
            <a:avLst/>
          </a:prstGeom>
          <a:noFill/>
        </p:spPr>
        <p:txBody>
          <a:bodyPr wrap="square" rtlCol="0">
            <a:spAutoFit/>
          </a:bodyPr>
          <a:lstStyle/>
          <a:p>
            <a:pPr algn="ctr"/>
            <a:r>
              <a:rPr lang="ru-RU" sz="900" dirty="0" smtClean="0">
                <a:latin typeface="Century Gothic" pitchFamily="34" charset="0"/>
              </a:rPr>
              <a:t>Межбюджетные трансферты, поступившие из областного бюджета (тыс.рублей)</a:t>
            </a:r>
            <a:endParaRPr lang="ru-RU" sz="900" dirty="0">
              <a:latin typeface="Century Gothic" pitchFamily="34" charset="0"/>
            </a:endParaRPr>
          </a:p>
        </p:txBody>
      </p:sp>
      <p:sp>
        <p:nvSpPr>
          <p:cNvPr id="9" name="TextBox 8"/>
          <p:cNvSpPr txBox="1"/>
          <p:nvPr/>
        </p:nvSpPr>
        <p:spPr>
          <a:xfrm>
            <a:off x="3861048" y="4067944"/>
            <a:ext cx="2880320" cy="830997"/>
          </a:xfrm>
          <a:prstGeom prst="rect">
            <a:avLst/>
          </a:prstGeom>
          <a:solidFill>
            <a:schemeClr val="bg1"/>
          </a:solidFill>
        </p:spPr>
        <p:txBody>
          <a:bodyPr wrap="square" rtlCol="0">
            <a:spAutoFit/>
          </a:bodyPr>
          <a:lstStyle/>
          <a:p>
            <a:pPr indent="266700" algn="just"/>
            <a:r>
              <a:rPr lang="ru-RU" sz="800" dirty="0" smtClean="0">
                <a:latin typeface="Century Gothic" pitchFamily="34" charset="0"/>
              </a:rPr>
              <a:t>В 2022 году в районный бюджет поступило 643345,1 тыс.рублей межбюджетных трансфертов из областного бюджета, что на 51512,8 тыс.рублей больше, чем в 2021 году (591532,3 тыс.рублей).</a:t>
            </a:r>
          </a:p>
          <a:p>
            <a:pPr indent="266700" algn="just"/>
            <a:r>
              <a:rPr lang="ru-RU" sz="800" dirty="0" smtClean="0">
                <a:latin typeface="Century Gothic" pitchFamily="34" charset="0"/>
              </a:rPr>
              <a:t>Темп роста поступлений областных МБТ в 2022 году к исполнению 2021 года  составляет 108,8%.</a:t>
            </a:r>
            <a:endParaRPr lang="ru-RU" sz="800" dirty="0">
              <a:latin typeface="Century Gothic" pitchFamily="34" charset="0"/>
            </a:endParaRPr>
          </a:p>
        </p:txBody>
      </p:sp>
      <p:sp>
        <p:nvSpPr>
          <p:cNvPr id="10" name="TextBox 9"/>
          <p:cNvSpPr txBox="1"/>
          <p:nvPr/>
        </p:nvSpPr>
        <p:spPr>
          <a:xfrm>
            <a:off x="2420888" y="4860032"/>
            <a:ext cx="3672408" cy="369332"/>
          </a:xfrm>
          <a:prstGeom prst="rect">
            <a:avLst/>
          </a:prstGeom>
          <a:noFill/>
        </p:spPr>
        <p:txBody>
          <a:bodyPr wrap="square" rtlCol="0">
            <a:spAutoFit/>
          </a:bodyPr>
          <a:lstStyle/>
          <a:p>
            <a:pPr algn="ctr"/>
            <a:r>
              <a:rPr lang="ru-RU" sz="900" dirty="0" smtClean="0">
                <a:solidFill>
                  <a:schemeClr val="accent1">
                    <a:lumMod val="25000"/>
                  </a:schemeClr>
                </a:solidFill>
                <a:latin typeface="Century Gothic" pitchFamily="34" charset="0"/>
              </a:rPr>
              <a:t>Межбюджетные трансферты, поступившие из бюджетов поселений  района в районный бюджет (тыс.рублей)</a:t>
            </a:r>
            <a:endParaRPr lang="ru-RU" sz="900" dirty="0">
              <a:solidFill>
                <a:schemeClr val="accent1">
                  <a:lumMod val="25000"/>
                </a:schemeClr>
              </a:solidFill>
              <a:latin typeface="Century Gothic" pitchFamily="34" charset="0"/>
            </a:endParaRPr>
          </a:p>
        </p:txBody>
      </p:sp>
      <p:graphicFrame>
        <p:nvGraphicFramePr>
          <p:cNvPr id="12" name="Таблица 11"/>
          <p:cNvGraphicFramePr>
            <a:graphicFrameLocks noGrp="1"/>
          </p:cNvGraphicFramePr>
          <p:nvPr/>
        </p:nvGraphicFramePr>
        <p:xfrm>
          <a:off x="1844824" y="5220072"/>
          <a:ext cx="4896545" cy="1368151"/>
        </p:xfrm>
        <a:graphic>
          <a:graphicData uri="http://schemas.openxmlformats.org/drawingml/2006/table">
            <a:tbl>
              <a:tblPr/>
              <a:tblGrid>
                <a:gridCol w="2465393"/>
                <a:gridCol w="540257"/>
                <a:gridCol w="492255"/>
                <a:gridCol w="493261"/>
                <a:gridCol w="905379"/>
              </a:tblGrid>
              <a:tr h="139306">
                <a:tc rowSpan="3">
                  <a:txBody>
                    <a:bodyPr/>
                    <a:lstStyle/>
                    <a:p>
                      <a:pPr algn="ctr" rtl="0" fontAlgn="ctr"/>
                      <a:r>
                        <a:rPr lang="ru-RU" sz="800" b="0" i="0" u="none" strike="noStrike" dirty="0" smtClean="0">
                          <a:solidFill>
                            <a:srgbClr val="000000"/>
                          </a:solidFill>
                          <a:latin typeface="Century Gothic" pitchFamily="34" charset="0"/>
                        </a:rPr>
                        <a:t>Вид межбюджетных трансфертов</a:t>
                      </a:r>
                      <a:endParaRPr lang="ru-RU" sz="800" b="0" i="0" u="none" strike="noStrike" dirty="0">
                        <a:solidFill>
                          <a:srgbClr val="000000"/>
                        </a:solidFill>
                        <a:latin typeface="Century Gothic" pitchFamily="34" charset="0"/>
                      </a:endParaRP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a:r>
                        <a:rPr lang="ru-RU" sz="800" dirty="0" smtClean="0">
                          <a:latin typeface="Century Gothic" pitchFamily="34" charset="0"/>
                        </a:rPr>
                        <a:t>  Факт</a:t>
                      </a:r>
                      <a:endParaRPr lang="ru-RU" sz="800" dirty="0">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solidFill>
                      <a:srgbClr val="FEF4EC"/>
                    </a:solidFill>
                  </a:tcPr>
                </a:tc>
                <a:tc>
                  <a:txBody>
                    <a:bodyPr/>
                    <a:lstStyle/>
                    <a:p>
                      <a:pPr algn="ctr"/>
                      <a:r>
                        <a:rPr lang="ru-RU" sz="800" dirty="0" smtClean="0">
                          <a:latin typeface="Century Gothic" pitchFamily="34" charset="0"/>
                        </a:rPr>
                        <a:t> План</a:t>
                      </a:r>
                      <a:endParaRPr lang="ru-RU" sz="800" dirty="0">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solidFill>
                      <a:srgbClr val="FEF4EC"/>
                    </a:solidFill>
                  </a:tcPr>
                </a:tc>
                <a:tc>
                  <a:txBody>
                    <a:bodyPr/>
                    <a:lstStyle/>
                    <a:p>
                      <a:pPr algn="ctr"/>
                      <a:r>
                        <a:rPr lang="ru-RU" sz="800" dirty="0" smtClean="0">
                          <a:latin typeface="Century Gothic" pitchFamily="34" charset="0"/>
                        </a:rPr>
                        <a:t>Факт</a:t>
                      </a:r>
                      <a:endParaRPr lang="ru-RU" sz="800" dirty="0">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noFill/>
                      <a:prstDash val="sysDot"/>
                      <a:round/>
                      <a:headEnd type="none" w="med" len="med"/>
                      <a:tailEnd type="none" w="med" len="med"/>
                    </a:lnB>
                    <a:solidFill>
                      <a:srgbClr val="FEF4EC"/>
                    </a:solidFill>
                  </a:tcPr>
                </a:tc>
                <a:tc rowSpan="3">
                  <a:txBody>
                    <a:bodyPr/>
                    <a:lstStyle/>
                    <a:p>
                      <a:pPr algn="ctr" rtl="0" fontAlgn="t"/>
                      <a:r>
                        <a:rPr lang="ru-RU" sz="800" b="0" i="0" u="none" strike="noStrike" dirty="0" smtClean="0">
                          <a:solidFill>
                            <a:srgbClr val="000000"/>
                          </a:solidFill>
                          <a:latin typeface="Century Gothic" pitchFamily="34" charset="0"/>
                        </a:rPr>
                        <a:t>Отклонение</a:t>
                      </a:r>
                      <a:r>
                        <a:rPr lang="ru-RU" sz="800" b="0" i="0" u="none" strike="noStrike" baseline="0" dirty="0" smtClean="0">
                          <a:solidFill>
                            <a:srgbClr val="000000"/>
                          </a:solidFill>
                          <a:latin typeface="Century Gothic" pitchFamily="34" charset="0"/>
                        </a:rPr>
                        <a:t> </a:t>
                      </a:r>
                    </a:p>
                    <a:p>
                      <a:pPr algn="ctr" rtl="0" fontAlgn="t"/>
                      <a:r>
                        <a:rPr lang="ru-RU" sz="800" b="0" i="0" u="none" strike="noStrike" baseline="0" dirty="0" smtClean="0">
                          <a:solidFill>
                            <a:srgbClr val="000000"/>
                          </a:solidFill>
                          <a:latin typeface="Century Gothic" pitchFamily="34" charset="0"/>
                        </a:rPr>
                        <a:t>«</a:t>
                      </a:r>
                      <a:r>
                        <a:rPr lang="ru-RU" sz="800" b="0" i="0" u="none" strike="noStrike" dirty="0" smtClean="0">
                          <a:solidFill>
                            <a:srgbClr val="000000"/>
                          </a:solidFill>
                          <a:latin typeface="Century Gothic" pitchFamily="34" charset="0"/>
                        </a:rPr>
                        <a:t>+» рост;</a:t>
                      </a:r>
                    </a:p>
                    <a:p>
                      <a:pPr algn="ctr" rtl="0" fontAlgn="t"/>
                      <a:r>
                        <a:rPr lang="ru-RU" sz="800" b="0" i="0" u="none" strike="noStrike" dirty="0" smtClean="0">
                          <a:solidFill>
                            <a:srgbClr val="000000"/>
                          </a:solidFill>
                          <a:latin typeface="Century Gothic" pitchFamily="34" charset="0"/>
                        </a:rPr>
                        <a:t>«-» снижение</a:t>
                      </a:r>
                      <a:endParaRPr lang="ru-RU" sz="800" b="0" i="0" u="none" strike="noStrike" dirty="0">
                        <a:solidFill>
                          <a:srgbClr val="000000"/>
                        </a:solidFill>
                        <a:latin typeface="Century Gothic" pitchFamily="34" charset="0"/>
                      </a:endParaRP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139306">
                <a:tc vMerge="1">
                  <a:txBody>
                    <a:bodyPr/>
                    <a:lstStyle/>
                    <a:p>
                      <a:endParaRPr lang="ru-RU"/>
                    </a:p>
                  </a:txBody>
                  <a:tcPr/>
                </a:tc>
                <a:tc>
                  <a:txBody>
                    <a:bodyPr/>
                    <a:lstStyle/>
                    <a:p>
                      <a:pPr algn="ctr" rtl="0" fontAlgn="t"/>
                      <a:r>
                        <a:rPr lang="ru-RU" sz="800" b="0" i="0" u="none" strike="noStrike" dirty="0">
                          <a:solidFill>
                            <a:srgbClr val="000000"/>
                          </a:solidFill>
                          <a:latin typeface="Century Gothic" pitchFamily="34" charset="0"/>
                        </a:rPr>
                        <a:t>2021</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algn="ctr" rtl="0" fontAlgn="t"/>
                      <a:r>
                        <a:rPr lang="ru-RU" sz="800" b="0" i="0" u="none" strike="noStrike" dirty="0">
                          <a:solidFill>
                            <a:srgbClr val="000000"/>
                          </a:solidFill>
                          <a:latin typeface="Century Gothic" pitchFamily="34" charset="0"/>
                        </a:rPr>
                        <a:t>2022</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EF4EC"/>
                    </a:solidFill>
                  </a:tcPr>
                </a:tc>
                <a:tc>
                  <a:txBody>
                    <a:bodyPr/>
                    <a:lstStyle/>
                    <a:p>
                      <a:pPr algn="ctr" rtl="0" fontAlgn="t"/>
                      <a:r>
                        <a:rPr lang="ru-RU" sz="800" b="0" i="0" u="none" strike="noStrike" dirty="0">
                          <a:solidFill>
                            <a:srgbClr val="000000"/>
                          </a:solidFill>
                          <a:latin typeface="Century Gothic" pitchFamily="34" charset="0"/>
                        </a:rPr>
                        <a:t>2022</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EF4EC"/>
                    </a:solidFill>
                  </a:tcPr>
                </a:tc>
                <a:tc vMerge="1">
                  <a:txBody>
                    <a:bodyPr/>
                    <a:lstStyle/>
                    <a:p>
                      <a:endParaRPr lang="ru-RU"/>
                    </a:p>
                  </a:txBody>
                  <a:tcPr/>
                </a:tc>
              </a:tr>
              <a:tr h="139306">
                <a:tc vMerge="1">
                  <a:txBody>
                    <a:bodyPr/>
                    <a:lstStyle/>
                    <a:p>
                      <a:endParaRPr lang="ru-RU"/>
                    </a:p>
                  </a:txBody>
                  <a:tcPr/>
                </a:tc>
                <a:tc>
                  <a:txBody>
                    <a:bodyPr/>
                    <a:lstStyle/>
                    <a:p>
                      <a:pPr algn="ctr" rtl="0" fontAlgn="t"/>
                      <a:r>
                        <a:rPr lang="ru-RU" sz="800" b="0" i="0" u="none" strike="noStrike" dirty="0">
                          <a:solidFill>
                            <a:srgbClr val="000000"/>
                          </a:solidFill>
                          <a:latin typeface="Century Gothic" pitchFamily="34" charset="0"/>
                        </a:rPr>
                        <a:t>года</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pitchFamily="34" charset="0"/>
                        </a:rPr>
                        <a:t>года</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pitchFamily="34" charset="0"/>
                        </a:rPr>
                        <a:t>года</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vMerge="1">
                  <a:txBody>
                    <a:bodyPr/>
                    <a:lstStyle/>
                    <a:p>
                      <a:endParaRPr lang="ru-RU"/>
                    </a:p>
                  </a:txBody>
                  <a:tcPr/>
                </a:tc>
              </a:tr>
              <a:tr h="139306">
                <a:tc>
                  <a:txBody>
                    <a:bodyPr/>
                    <a:lstStyle/>
                    <a:p>
                      <a:pPr algn="ctr" rtl="0" fontAlgn="t"/>
                      <a:r>
                        <a:rPr lang="ru-RU" sz="800" b="0" i="0" u="none" strike="noStrike" dirty="0">
                          <a:solidFill>
                            <a:srgbClr val="000000"/>
                          </a:solidFill>
                          <a:latin typeface="Century Gothic" pitchFamily="34" charset="0"/>
                        </a:rPr>
                        <a:t>1</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pitchFamily="34" charset="0"/>
                        </a:rPr>
                        <a:t>2</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800" b="0" i="0" u="none" strike="noStrike" dirty="0" smtClean="0">
                          <a:solidFill>
                            <a:srgbClr val="000000"/>
                          </a:solidFill>
                          <a:latin typeface="Century Gothic" pitchFamily="34" charset="0"/>
                        </a:rPr>
                        <a:t>3</a:t>
                      </a:r>
                      <a:endParaRPr lang="ru-RU" sz="8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pitchFamily="34" charset="0"/>
                        </a:rPr>
                        <a:t>4</a:t>
                      </a: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t"/>
                      <a:r>
                        <a:rPr lang="ru-RU" sz="800" b="0" i="0" u="none" strike="noStrike" dirty="0">
                          <a:solidFill>
                            <a:srgbClr val="000000"/>
                          </a:solidFill>
                          <a:latin typeface="Century Gothic" pitchFamily="34" charset="0"/>
                        </a:rPr>
                        <a:t>5</a:t>
                      </a:r>
                      <a:r>
                        <a:rPr lang="ru-RU" sz="800" b="0" i="0" u="none" strike="noStrike" dirty="0" smtClean="0">
                          <a:solidFill>
                            <a:srgbClr val="000000"/>
                          </a:solidFill>
                          <a:latin typeface="Century Gothic" pitchFamily="34" charset="0"/>
                        </a:rPr>
                        <a:t> </a:t>
                      </a:r>
                      <a:r>
                        <a:rPr lang="ru-RU" sz="800" b="0" i="0" u="none" strike="noStrike" dirty="0">
                          <a:solidFill>
                            <a:srgbClr val="000000"/>
                          </a:solidFill>
                          <a:latin typeface="Century Gothic" pitchFamily="34" charset="0"/>
                        </a:rPr>
                        <a:t>= </a:t>
                      </a:r>
                      <a:r>
                        <a:rPr lang="ru-RU" sz="800" b="0" i="0" u="none" strike="noStrike" dirty="0" smtClean="0">
                          <a:solidFill>
                            <a:srgbClr val="000000"/>
                          </a:solidFill>
                          <a:latin typeface="Century Gothic" pitchFamily="34" charset="0"/>
                        </a:rPr>
                        <a:t>гр.4 </a:t>
                      </a:r>
                      <a:r>
                        <a:rPr lang="ru-RU" sz="800" b="0" i="0" u="none" strike="noStrike" dirty="0">
                          <a:solidFill>
                            <a:srgbClr val="000000"/>
                          </a:solidFill>
                          <a:latin typeface="Century Gothic" pitchFamily="34" charset="0"/>
                        </a:rPr>
                        <a:t>– </a:t>
                      </a:r>
                      <a:r>
                        <a:rPr lang="ru-RU" sz="800" b="0" i="0" u="none" strike="noStrike" dirty="0" smtClean="0">
                          <a:solidFill>
                            <a:srgbClr val="000000"/>
                          </a:solidFill>
                          <a:latin typeface="Century Gothic" pitchFamily="34" charset="0"/>
                        </a:rPr>
                        <a:t>гр.2</a:t>
                      </a:r>
                      <a:endParaRPr lang="ru-RU" sz="8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r h="810927">
                <a:tc>
                  <a:txBody>
                    <a:bodyPr/>
                    <a:lstStyle/>
                    <a:p>
                      <a:pPr marL="0" indent="180975" algn="l" rtl="0" fontAlgn="t"/>
                      <a:r>
                        <a:rPr lang="ru-RU" sz="800" b="0" i="0" u="none" strike="noStrike" dirty="0" smtClean="0">
                          <a:solidFill>
                            <a:srgbClr val="000000"/>
                          </a:solidFill>
                          <a:latin typeface="Century Gothic" pitchFamily="34" charset="0"/>
                        </a:rPr>
                        <a:t>Межбюджетные трансферты, передаваемые бюджетам муниципальных районов из бюджетов поселений на осуществление части полномочий по решению вопросов местного значения в соответствии с заключенными соглашениями</a:t>
                      </a:r>
                      <a:endParaRPr lang="ru-RU" sz="800" b="0" i="0" u="none" strike="noStrike" dirty="0">
                        <a:solidFill>
                          <a:srgbClr val="000000"/>
                        </a:solidFill>
                        <a:latin typeface="Century Gothic" pitchFamily="34" charset="0"/>
                      </a:endParaRPr>
                    </a:p>
                  </a:txBody>
                  <a:tcPr marL="4522" marR="4522" marT="4522"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800" b="0" i="0" u="none" strike="noStrike" dirty="0">
                          <a:solidFill>
                            <a:srgbClr val="000000"/>
                          </a:solidFill>
                          <a:latin typeface="Century Gothic" pitchFamily="34" charset="0"/>
                        </a:rPr>
                        <a:t>1299,9</a:t>
                      </a: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800" b="0" i="0" u="none" strike="noStrike" dirty="0" smtClean="0">
                          <a:solidFill>
                            <a:srgbClr val="000000"/>
                          </a:solidFill>
                          <a:latin typeface="Century Gothic" pitchFamily="34" charset="0"/>
                        </a:rPr>
                        <a:t>1605,7</a:t>
                      </a:r>
                      <a:endParaRPr lang="ru-RU" sz="800" b="0" i="0" u="none" strike="noStrike" dirty="0">
                        <a:solidFill>
                          <a:srgbClr val="000000"/>
                        </a:solidFill>
                        <a:latin typeface="Century Gothic" pitchFamily="34" charset="0"/>
                      </a:endParaRP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fontAlgn="ctr"/>
                      <a:r>
                        <a:rPr lang="ru-RU" sz="800" b="0" i="0" u="none" strike="noStrike" dirty="0">
                          <a:solidFill>
                            <a:srgbClr val="000000"/>
                          </a:solidFill>
                          <a:latin typeface="Century Gothic" pitchFamily="34" charset="0"/>
                        </a:rPr>
                        <a:t>1593,2</a:t>
                      </a:r>
                    </a:p>
                  </a:txBody>
                  <a:tcPr marL="4522" marR="4522" marT="4522"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c>
                  <a:txBody>
                    <a:bodyPr/>
                    <a:lstStyle/>
                    <a:p>
                      <a:pPr algn="ctr" rtl="0" fontAlgn="ctr"/>
                      <a:r>
                        <a:rPr lang="ru-RU" sz="800" b="0" i="0" u="none" strike="noStrike" dirty="0">
                          <a:solidFill>
                            <a:srgbClr val="000000"/>
                          </a:solidFill>
                          <a:latin typeface="Century Gothic" pitchFamily="34" charset="0"/>
                        </a:rPr>
                        <a:t>293,30</a:t>
                      </a: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EF4EC"/>
                    </a:solidFill>
                  </a:tcPr>
                </a:tc>
              </a:tr>
            </a:tbl>
          </a:graphicData>
        </a:graphic>
      </p:graphicFrame>
      <p:sp>
        <p:nvSpPr>
          <p:cNvPr id="14" name="Прямоугольник 13"/>
          <p:cNvSpPr/>
          <p:nvPr/>
        </p:nvSpPr>
        <p:spPr>
          <a:xfrm>
            <a:off x="188640" y="4788024"/>
            <a:ext cx="1656184" cy="1692771"/>
          </a:xfrm>
          <a:prstGeom prst="rect">
            <a:avLst/>
          </a:prstGeom>
        </p:spPr>
        <p:txBody>
          <a:bodyPr wrap="square">
            <a:spAutoFit/>
          </a:bodyPr>
          <a:lstStyle/>
          <a:p>
            <a:pPr indent="266700" algn="just"/>
            <a:r>
              <a:rPr lang="ru-RU" sz="800" dirty="0" smtClean="0">
                <a:solidFill>
                  <a:schemeClr val="accent1">
                    <a:lumMod val="25000"/>
                  </a:schemeClr>
                </a:solidFill>
                <a:latin typeface="Century Gothic" pitchFamily="34" charset="0"/>
              </a:rPr>
              <a:t>В 2022 году в районный бюджет поступило 1593,2 тыс.рублей межбюджетных трансфертов из бюджетов поселений Балаганского района, что на 293,3 тыс.рублей больше, чем в 2021 году(1299,9тыс.рублей).</a:t>
            </a:r>
          </a:p>
          <a:p>
            <a:pPr indent="266700" algn="just"/>
            <a:r>
              <a:rPr lang="ru-RU" sz="800" dirty="0" smtClean="0">
                <a:solidFill>
                  <a:schemeClr val="accent1">
                    <a:lumMod val="25000"/>
                  </a:schemeClr>
                </a:solidFill>
                <a:latin typeface="Century Gothic" pitchFamily="34" charset="0"/>
              </a:rPr>
              <a:t>Темп роста поступлений МБТ из бюджетов поселений в 2022 году к исполнению 2021 года  составляет 122,6%.</a:t>
            </a:r>
            <a:endParaRPr lang="ru-RU" sz="800" dirty="0">
              <a:solidFill>
                <a:schemeClr val="accent1">
                  <a:lumMod val="25000"/>
                </a:schemeClr>
              </a:solidFill>
              <a:latin typeface="Century Gothic" pitchFamily="34" charset="0"/>
            </a:endParaRPr>
          </a:p>
        </p:txBody>
      </p:sp>
      <p:sp>
        <p:nvSpPr>
          <p:cNvPr id="15" name="TextBox 14"/>
          <p:cNvSpPr txBox="1"/>
          <p:nvPr/>
        </p:nvSpPr>
        <p:spPr>
          <a:xfrm>
            <a:off x="2636912" y="6588224"/>
            <a:ext cx="4032448" cy="338554"/>
          </a:xfrm>
          <a:prstGeom prst="rect">
            <a:avLst/>
          </a:prstGeom>
          <a:noFill/>
        </p:spPr>
        <p:txBody>
          <a:bodyPr wrap="square" rtlCol="0">
            <a:spAutoFit/>
          </a:bodyPr>
          <a:lstStyle/>
          <a:p>
            <a:pPr algn="ctr"/>
            <a:r>
              <a:rPr lang="ru-RU" sz="800" dirty="0" smtClean="0">
                <a:latin typeface="Century Gothic" pitchFamily="34" charset="0"/>
              </a:rPr>
              <a:t>Межбюджетные трансферты, которые направлены в бюджеты поселений  района из районного бюджета (тыс.рублей)</a:t>
            </a:r>
          </a:p>
        </p:txBody>
      </p:sp>
      <p:graphicFrame>
        <p:nvGraphicFramePr>
          <p:cNvPr id="16" name="Таблица 15"/>
          <p:cNvGraphicFramePr>
            <a:graphicFrameLocks noGrp="1"/>
          </p:cNvGraphicFramePr>
          <p:nvPr/>
        </p:nvGraphicFramePr>
        <p:xfrm>
          <a:off x="2852936" y="6948264"/>
          <a:ext cx="3816424" cy="1561379"/>
        </p:xfrm>
        <a:graphic>
          <a:graphicData uri="http://schemas.openxmlformats.org/drawingml/2006/table">
            <a:tbl>
              <a:tblPr/>
              <a:tblGrid>
                <a:gridCol w="1290060"/>
                <a:gridCol w="537525"/>
                <a:gridCol w="483772"/>
                <a:gridCol w="568964"/>
                <a:gridCol w="936103"/>
              </a:tblGrid>
              <a:tr h="389384">
                <a:tc>
                  <a:txBody>
                    <a:bodyPr/>
                    <a:lstStyle/>
                    <a:p>
                      <a:pPr algn="ctr" rtl="0" fontAlgn="ctr"/>
                      <a:r>
                        <a:rPr lang="ru-RU" sz="800" b="0" i="0" u="none" strike="noStrike" dirty="0" smtClean="0">
                          <a:solidFill>
                            <a:srgbClr val="000000"/>
                          </a:solidFill>
                          <a:latin typeface="Century Gothic" pitchFamily="34" charset="0"/>
                        </a:rPr>
                        <a:t>Вид</a:t>
                      </a:r>
                      <a:r>
                        <a:rPr lang="ru-RU" sz="800" b="0" i="0" u="none" strike="noStrike" baseline="0" dirty="0" smtClean="0">
                          <a:solidFill>
                            <a:srgbClr val="000000"/>
                          </a:solidFill>
                          <a:latin typeface="Century Gothic" pitchFamily="34" charset="0"/>
                        </a:rPr>
                        <a:t>  межбюджетных трансфертов</a:t>
                      </a:r>
                      <a:endParaRPr lang="ru-RU" sz="800" b="0" i="0" u="none" strike="noStrike" dirty="0">
                        <a:solidFill>
                          <a:srgbClr val="000000"/>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pitchFamily="34" charset="0"/>
                        </a:rPr>
                        <a:t> </a:t>
                      </a:r>
                      <a:r>
                        <a:rPr lang="ru-RU" sz="800" b="0" i="0" u="none" strike="noStrike" dirty="0" smtClean="0">
                          <a:solidFill>
                            <a:srgbClr val="000000"/>
                          </a:solidFill>
                          <a:latin typeface="Century Gothic" pitchFamily="34" charset="0"/>
                        </a:rPr>
                        <a:t>Факт                              </a:t>
                      </a:r>
                      <a:r>
                        <a:rPr lang="ru-RU" sz="800" b="0" i="0" u="none" strike="noStrike" dirty="0">
                          <a:solidFill>
                            <a:srgbClr val="000000"/>
                          </a:solidFill>
                          <a:latin typeface="Century Gothic" pitchFamily="34" charset="0"/>
                        </a:rPr>
                        <a:t>2021</a:t>
                      </a:r>
                    </a:p>
                    <a:p>
                      <a:pPr algn="ctr" rtl="0" fontAlgn="t"/>
                      <a:r>
                        <a:rPr lang="ru-RU" sz="800" b="0" i="0" u="none" strike="noStrike" dirty="0">
                          <a:solidFill>
                            <a:srgbClr val="000000"/>
                          </a:solidFill>
                          <a:latin typeface="Century Gothic" pitchFamily="34" charset="0"/>
                        </a:rPr>
                        <a:t>года</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smtClean="0">
                          <a:solidFill>
                            <a:srgbClr val="000000"/>
                          </a:solidFill>
                          <a:latin typeface="Century Gothic" pitchFamily="34" charset="0"/>
                        </a:rPr>
                        <a:t>План</a:t>
                      </a:r>
                    </a:p>
                    <a:p>
                      <a:pPr algn="ctr" rtl="0" fontAlgn="t"/>
                      <a:r>
                        <a:rPr lang="ru-RU" sz="800" b="0" i="0" u="none" strike="noStrike" dirty="0" smtClean="0">
                          <a:solidFill>
                            <a:srgbClr val="000000"/>
                          </a:solidFill>
                          <a:latin typeface="Century Gothic" pitchFamily="34" charset="0"/>
                        </a:rPr>
                        <a:t> 2022 </a:t>
                      </a:r>
                    </a:p>
                    <a:p>
                      <a:pPr algn="ctr" rtl="0" fontAlgn="t"/>
                      <a:r>
                        <a:rPr lang="ru-RU" sz="800" b="0" i="0" u="none" strike="noStrike" dirty="0" smtClean="0">
                          <a:solidFill>
                            <a:srgbClr val="000000"/>
                          </a:solidFill>
                          <a:latin typeface="Century Gothic" pitchFamily="34" charset="0"/>
                        </a:rPr>
                        <a:t>года</a:t>
                      </a:r>
                      <a:endParaRPr lang="ru-RU" sz="800" b="0"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a:solidFill>
                            <a:srgbClr val="000000"/>
                          </a:solidFill>
                          <a:latin typeface="Century Gothic" pitchFamily="34" charset="0"/>
                        </a:rPr>
                        <a:t> </a:t>
                      </a:r>
                      <a:r>
                        <a:rPr lang="ru-RU" sz="800" b="0" i="0" u="none" strike="noStrike" dirty="0" smtClean="0">
                          <a:solidFill>
                            <a:srgbClr val="000000"/>
                          </a:solidFill>
                          <a:latin typeface="Century Gothic" pitchFamily="34" charset="0"/>
                        </a:rPr>
                        <a:t>Факт                                  </a:t>
                      </a:r>
                      <a:r>
                        <a:rPr lang="ru-RU" sz="800" b="0" i="0" u="none" strike="noStrike" dirty="0">
                          <a:solidFill>
                            <a:srgbClr val="000000"/>
                          </a:solidFill>
                          <a:latin typeface="Century Gothic" pitchFamily="34" charset="0"/>
                        </a:rPr>
                        <a:t>2022</a:t>
                      </a:r>
                    </a:p>
                    <a:p>
                      <a:pPr algn="ctr" rtl="0" fontAlgn="t"/>
                      <a:r>
                        <a:rPr lang="ru-RU" sz="800" b="0" i="0" u="none" strike="noStrike" dirty="0">
                          <a:solidFill>
                            <a:srgbClr val="000000"/>
                          </a:solidFill>
                          <a:latin typeface="Century Gothic" pitchFamily="34" charset="0"/>
                        </a:rPr>
                        <a:t>года</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ctr"/>
                      <a:r>
                        <a:rPr lang="ru-RU" sz="800" b="0" i="0" u="none" strike="noStrike" dirty="0">
                          <a:solidFill>
                            <a:srgbClr val="000000"/>
                          </a:solidFill>
                          <a:latin typeface="Century Gothic" pitchFamily="34" charset="0"/>
                        </a:rPr>
                        <a:t>Отклонение         </a:t>
                      </a:r>
                      <a:endParaRPr lang="ru-RU" sz="800" b="0" i="0" u="none" strike="noStrike" dirty="0" smtClean="0">
                        <a:solidFill>
                          <a:srgbClr val="000000"/>
                        </a:solidFill>
                        <a:latin typeface="Century Gothic" pitchFamily="34" charset="0"/>
                      </a:endParaRPr>
                    </a:p>
                    <a:p>
                      <a:pPr algn="ctr" rtl="0" fontAlgn="ctr"/>
                      <a:r>
                        <a:rPr lang="ru-RU" sz="800" b="0" i="0" u="none" strike="noStrike" dirty="0" smtClean="0">
                          <a:solidFill>
                            <a:srgbClr val="000000"/>
                          </a:solidFill>
                          <a:latin typeface="Century Gothic" pitchFamily="34" charset="0"/>
                        </a:rPr>
                        <a:t>  «+»  </a:t>
                      </a:r>
                      <a:r>
                        <a:rPr lang="ru-RU" sz="800" b="0" i="0" u="none" strike="noStrike" dirty="0">
                          <a:solidFill>
                            <a:srgbClr val="000000"/>
                          </a:solidFill>
                          <a:latin typeface="Century Gothic" pitchFamily="34" charset="0"/>
                        </a:rPr>
                        <a:t>увеличение;      </a:t>
                      </a:r>
                      <a:r>
                        <a:rPr lang="ru-RU" sz="800" b="0" i="0" u="none" strike="noStrike" dirty="0" smtClean="0">
                          <a:solidFill>
                            <a:srgbClr val="000000"/>
                          </a:solidFill>
                          <a:latin typeface="Century Gothic" pitchFamily="34" charset="0"/>
                        </a:rPr>
                        <a:t>«-» </a:t>
                      </a:r>
                      <a:r>
                        <a:rPr lang="ru-RU" sz="800" b="0" i="0" u="none" strike="noStrike" dirty="0">
                          <a:solidFill>
                            <a:srgbClr val="000000"/>
                          </a:solidFill>
                          <a:latin typeface="Century Gothic" pitchFamily="34" charset="0"/>
                        </a:rPr>
                        <a:t>снижение</a:t>
                      </a: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34384">
                <a:tc>
                  <a:txBody>
                    <a:bodyPr/>
                    <a:lstStyle/>
                    <a:p>
                      <a:pPr algn="ctr" rtl="0" fontAlgn="t"/>
                      <a:r>
                        <a:rPr lang="ru-RU" sz="800" b="0" i="0" u="none" strike="noStrike" dirty="0">
                          <a:solidFill>
                            <a:srgbClr val="000000"/>
                          </a:solidFill>
                          <a:latin typeface="Century Gothic" pitchFamily="34" charset="0"/>
                        </a:rPr>
                        <a:t>1</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a:solidFill>
                            <a:srgbClr val="000000"/>
                          </a:solidFill>
                          <a:latin typeface="Century Gothic" pitchFamily="34" charset="0"/>
                        </a:rPr>
                        <a:t>2</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smtClean="0">
                          <a:solidFill>
                            <a:srgbClr val="000000"/>
                          </a:solidFill>
                          <a:latin typeface="Century Gothic" pitchFamily="34" charset="0"/>
                        </a:rPr>
                        <a:t>3</a:t>
                      </a:r>
                      <a:endParaRPr lang="ru-RU" sz="800" b="0"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a:solidFill>
                            <a:srgbClr val="000000"/>
                          </a:solidFill>
                          <a:latin typeface="Century Gothic" pitchFamily="34" charset="0"/>
                        </a:rPr>
                        <a:t>4</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rtl="0" fontAlgn="t"/>
                      <a:r>
                        <a:rPr lang="ru-RU" sz="800" b="0" i="0" u="none" strike="noStrike" dirty="0">
                          <a:solidFill>
                            <a:srgbClr val="000000"/>
                          </a:solidFill>
                          <a:latin typeface="Century Gothic" pitchFamily="34" charset="0"/>
                        </a:rPr>
                        <a:t>5</a:t>
                      </a:r>
                      <a:r>
                        <a:rPr lang="ru-RU" sz="800" b="0" i="0" u="none" strike="noStrike" dirty="0" smtClean="0">
                          <a:solidFill>
                            <a:srgbClr val="000000"/>
                          </a:solidFill>
                          <a:latin typeface="Century Gothic" pitchFamily="34" charset="0"/>
                        </a:rPr>
                        <a:t> = гр.4 </a:t>
                      </a:r>
                      <a:r>
                        <a:rPr lang="ru-RU" sz="800" b="0" i="0" u="none" strike="noStrike" dirty="0">
                          <a:solidFill>
                            <a:srgbClr val="000000"/>
                          </a:solidFill>
                          <a:latin typeface="Century Gothic" pitchFamily="34" charset="0"/>
                        </a:rPr>
                        <a:t>– </a:t>
                      </a:r>
                      <a:r>
                        <a:rPr lang="ru-RU" sz="800" b="0" i="0" u="none" strike="noStrike" dirty="0" smtClean="0">
                          <a:solidFill>
                            <a:srgbClr val="000000"/>
                          </a:solidFill>
                          <a:latin typeface="Century Gothic" pitchFamily="34" charset="0"/>
                        </a:rPr>
                        <a:t>гр.2</a:t>
                      </a:r>
                      <a:endParaRPr lang="ru-RU" sz="800" b="0"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53964">
                <a:tc>
                  <a:txBody>
                    <a:bodyPr/>
                    <a:lstStyle/>
                    <a:p>
                      <a:pPr marL="0" indent="87313" algn="ctr" rtl="0" fontAlgn="t"/>
                      <a:r>
                        <a:rPr lang="ru-RU" sz="800" b="1" i="0" u="none" strike="noStrike" dirty="0" smtClean="0">
                          <a:solidFill>
                            <a:srgbClr val="000000"/>
                          </a:solidFill>
                          <a:latin typeface="Century Gothic" pitchFamily="34" charset="0"/>
                        </a:rPr>
                        <a:t>ВСЕГО</a:t>
                      </a: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1" i="0" u="none" strike="noStrike" dirty="0" smtClean="0">
                          <a:solidFill>
                            <a:srgbClr val="000000"/>
                          </a:solidFill>
                          <a:latin typeface="Century Gothic" pitchFamily="34" charset="0"/>
                        </a:rPr>
                        <a:t>53613,8</a:t>
                      </a:r>
                      <a:endParaRPr lang="ru-RU" sz="800" b="1"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1" i="0" u="none" strike="noStrike" dirty="0" smtClean="0">
                          <a:solidFill>
                            <a:srgbClr val="000000"/>
                          </a:solidFill>
                          <a:latin typeface="Century Gothic" pitchFamily="34" charset="0"/>
                        </a:rPr>
                        <a:t>69254,3</a:t>
                      </a:r>
                      <a:endParaRPr lang="ru-RU" sz="800" b="1"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1" i="0" u="none" strike="noStrike" dirty="0" smtClean="0">
                          <a:solidFill>
                            <a:srgbClr val="000000"/>
                          </a:solidFill>
                          <a:latin typeface="Century Gothic" pitchFamily="34" charset="0"/>
                        </a:rPr>
                        <a:t>69254,3</a:t>
                      </a:r>
                      <a:endParaRPr lang="ru-RU" sz="800" b="1" i="0" u="none" strike="noStrike" dirty="0">
                        <a:solidFill>
                          <a:srgbClr val="000000"/>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1" i="0" u="none" strike="noStrike" dirty="0" smtClean="0">
                          <a:solidFill>
                            <a:srgbClr val="000000"/>
                          </a:solidFill>
                          <a:latin typeface="Century Gothic"/>
                        </a:rPr>
                        <a:t>15640,5</a:t>
                      </a:r>
                      <a:endParaRPr lang="ru-RU" sz="800" b="1" i="0" u="none" strike="noStrike" dirty="0">
                        <a:solidFill>
                          <a:srgbClr val="000000"/>
                        </a:solidFill>
                        <a:latin typeface="Century Gothic"/>
                      </a:endParaRPr>
                    </a:p>
                  </a:txBody>
                  <a:tcPr marL="9525" marR="9525" marT="9525"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30380">
                <a:tc>
                  <a:txBody>
                    <a:bodyPr/>
                    <a:lstStyle/>
                    <a:p>
                      <a:pPr marL="0" indent="265113" algn="l" rtl="0" fontAlgn="t"/>
                      <a:r>
                        <a:rPr lang="ru-RU" sz="800" b="0" i="0" u="none" strike="noStrike" dirty="0" smtClean="0">
                          <a:solidFill>
                            <a:schemeClr val="tx1"/>
                          </a:solidFill>
                          <a:latin typeface="Century Gothic" pitchFamily="34" charset="0"/>
                        </a:rPr>
                        <a:t>Дотации на выравнивание бюджетной обеспеченности</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53613,8</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68237,4</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68237,4</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rgbClr val="000000"/>
                          </a:solidFill>
                          <a:latin typeface="Century Gothic"/>
                        </a:rPr>
                        <a:t>14623,6</a:t>
                      </a:r>
                      <a:endParaRPr lang="ru-RU" sz="800" b="0" i="0" u="none" strike="noStrike" dirty="0">
                        <a:solidFill>
                          <a:srgbClr val="000000"/>
                        </a:solidFill>
                        <a:latin typeface="Century Gothic"/>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89384">
                <a:tc>
                  <a:txBody>
                    <a:bodyPr/>
                    <a:lstStyle/>
                    <a:p>
                      <a:pPr marL="0" indent="265113" algn="l" rtl="0" fontAlgn="t"/>
                      <a:r>
                        <a:rPr lang="ru-RU" sz="800" b="0" i="0" u="none" strike="noStrike" dirty="0" smtClean="0">
                          <a:solidFill>
                            <a:schemeClr val="tx1"/>
                          </a:solidFill>
                          <a:latin typeface="Century Gothic" pitchFamily="34" charset="0"/>
                        </a:rPr>
                        <a:t>Иные межбюджетные трансферты</a:t>
                      </a:r>
                      <a:endParaRPr lang="ru-RU" sz="800" b="0" i="0" u="none" strike="noStrike" dirty="0">
                        <a:solidFill>
                          <a:schemeClr val="tx1"/>
                        </a:solidFill>
                        <a:latin typeface="Century Gothic" pitchFamily="34" charset="0"/>
                      </a:endParaRPr>
                    </a:p>
                  </a:txBody>
                  <a:tcPr marL="6583" marR="6583" marT="6583"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0</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1016,9</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chemeClr val="tx1"/>
                          </a:solidFill>
                          <a:latin typeface="Century Gothic" pitchFamily="34" charset="0"/>
                        </a:rPr>
                        <a:t>1016,9</a:t>
                      </a:r>
                      <a:endParaRPr lang="ru-RU" sz="800" b="0" i="0" u="none" strike="noStrike" dirty="0">
                        <a:solidFill>
                          <a:schemeClr val="tx1"/>
                        </a:solidFill>
                        <a:latin typeface="Century Gothic" pitchFamily="34" charset="0"/>
                      </a:endParaRPr>
                    </a:p>
                  </a:txBody>
                  <a:tcPr marL="6583" marR="6583" marT="6583"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t"/>
                      <a:r>
                        <a:rPr lang="ru-RU" sz="800" b="0" i="0" u="none" strike="noStrike" dirty="0" smtClean="0">
                          <a:solidFill>
                            <a:srgbClr val="000000"/>
                          </a:solidFill>
                          <a:latin typeface="Century Gothic"/>
                        </a:rPr>
                        <a:t>1016,9</a:t>
                      </a:r>
                      <a:endParaRPr lang="ru-RU" sz="800" b="0" i="0" u="none" strike="noStrike" dirty="0">
                        <a:solidFill>
                          <a:srgbClr val="000000"/>
                        </a:solidFill>
                        <a:latin typeface="Century Gothic"/>
                      </a:endParaRPr>
                    </a:p>
                  </a:txBody>
                  <a:tcPr marL="9525" marR="9525" marT="9525"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graphicFrame>
        <p:nvGraphicFramePr>
          <p:cNvPr id="19" name="Диаграмма 18"/>
          <p:cNvGraphicFramePr/>
          <p:nvPr/>
        </p:nvGraphicFramePr>
        <p:xfrm>
          <a:off x="188640" y="6660232"/>
          <a:ext cx="2520280" cy="1800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Прямоугольник 16"/>
          <p:cNvSpPr/>
          <p:nvPr/>
        </p:nvSpPr>
        <p:spPr>
          <a:xfrm>
            <a:off x="188640" y="8482280"/>
            <a:ext cx="6408712" cy="584775"/>
          </a:xfrm>
          <a:prstGeom prst="rect">
            <a:avLst/>
          </a:prstGeom>
          <a:solidFill>
            <a:schemeClr val="bg1"/>
          </a:solidFill>
        </p:spPr>
        <p:txBody>
          <a:bodyPr wrap="square">
            <a:spAutoFit/>
          </a:bodyPr>
          <a:lstStyle/>
          <a:p>
            <a:pPr indent="266700" algn="just"/>
            <a:r>
              <a:rPr lang="ru-RU" sz="800" dirty="0" smtClean="0">
                <a:solidFill>
                  <a:schemeClr val="accent1">
                    <a:lumMod val="25000"/>
                  </a:schemeClr>
                </a:solidFill>
                <a:latin typeface="Century Gothic" pitchFamily="34" charset="0"/>
              </a:rPr>
              <a:t>В 2022 году из районного бюджета в бюджеты поселений перечислено 69254,3 тыс.рублей межбюджетных трансфертов, что на 15640,9тыс.рублей больше, чем в 2021 году (53613,8 тыс.рублей).</a:t>
            </a:r>
          </a:p>
          <a:p>
            <a:pPr indent="266700" algn="just"/>
            <a:r>
              <a:rPr lang="ru-RU" sz="800" dirty="0" smtClean="0">
                <a:solidFill>
                  <a:schemeClr val="accent1">
                    <a:lumMod val="25000"/>
                  </a:schemeClr>
                </a:solidFill>
                <a:latin typeface="Century Gothic" pitchFamily="34" charset="0"/>
              </a:rPr>
              <a:t>Темп роста перечислений МБТ из  районного бюджета в бюджеты поселений в 2022 году к исполнению 2021 года  составляет 129,2%.</a:t>
            </a:r>
            <a:endParaRPr lang="ru-RU" sz="800" dirty="0">
              <a:solidFill>
                <a:schemeClr val="accent1">
                  <a:lumMod val="25000"/>
                </a:schemeClr>
              </a:solidFill>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ru-RU" dirty="0" smtClean="0">
                <a:solidFill>
                  <a:schemeClr val="bg1"/>
                </a:solidFill>
              </a:rPr>
              <a:t>4</a:t>
            </a:r>
            <a:endParaRPr lang="ru-RU" dirty="0">
              <a:solidFill>
                <a:schemeClr val="bg1"/>
              </a:solidFill>
            </a:endParaRPr>
          </a:p>
        </p:txBody>
      </p:sp>
      <p:sp>
        <p:nvSpPr>
          <p:cNvPr id="3" name="Номер слайда 2"/>
          <p:cNvSpPr>
            <a:spLocks noGrp="1"/>
          </p:cNvSpPr>
          <p:nvPr>
            <p:ph type="sldNum" sz="quarter" idx="12"/>
          </p:nvPr>
        </p:nvSpPr>
        <p:spPr>
          <a:xfrm>
            <a:off x="6309321" y="8676466"/>
            <a:ext cx="450454" cy="354303"/>
          </a:xfrm>
        </p:spPr>
        <p:txBody>
          <a:bodyPr/>
          <a:lstStyle/>
          <a:p>
            <a:fld id="{C38A8CCC-CF59-41BF-9C62-E2E65FDCF24D}" type="slidenum">
              <a:rPr lang="ru-RU" sz="1000" smtClean="0">
                <a:solidFill>
                  <a:schemeClr val="tx1"/>
                </a:solidFill>
                <a:latin typeface="Century Gothic" pitchFamily="34" charset="0"/>
              </a:rPr>
              <a:pPr/>
              <a:t>15</a:t>
            </a:fld>
            <a:endParaRPr lang="ru-RU" sz="1000" dirty="0">
              <a:solidFill>
                <a:schemeClr val="tx1"/>
              </a:solidFill>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7" y="251521"/>
            <a:ext cx="588219" cy="684000"/>
          </a:xfrm>
          <a:prstGeom prst="rect">
            <a:avLst/>
          </a:prstGeom>
          <a:noFill/>
          <a:scene3d>
            <a:camera prst="orthographicFront"/>
            <a:lightRig rig="threePt" dir="t"/>
          </a:scene3d>
          <a:sp3d>
            <a:bevelT/>
          </a:sp3d>
        </p:spPr>
      </p:pic>
      <p:sp>
        <p:nvSpPr>
          <p:cNvPr id="13" name="Прямоугольник 12"/>
          <p:cNvSpPr/>
          <p:nvPr/>
        </p:nvSpPr>
        <p:spPr>
          <a:xfrm>
            <a:off x="548680" y="827584"/>
            <a:ext cx="6309320" cy="430887"/>
          </a:xfrm>
          <a:prstGeom prst="rect">
            <a:avLst/>
          </a:prstGeom>
          <a:scene3d>
            <a:camera prst="orthographicFront"/>
            <a:lightRig rig="threePt" dir="t"/>
          </a:scene3d>
          <a:sp3d>
            <a:bevelT/>
          </a:sp3d>
        </p:spPr>
        <p:txBody>
          <a:bodyPr wrap="square">
            <a:spAutoFit/>
          </a:bodyPr>
          <a:lstStyle/>
          <a:p>
            <a:pPr algn="ctr"/>
            <a:r>
              <a:rPr lang="ru-RU" sz="1100" dirty="0" smtClean="0">
                <a:solidFill>
                  <a:srgbClr val="FF0000"/>
                </a:solidFill>
                <a:latin typeface="Century Gothic" pitchFamily="34" charset="0"/>
                <a:cs typeface="Arial" pitchFamily="34" charset="0"/>
              </a:rPr>
              <a:t>Обеспечение выравнивания бюджетной обеспеченности</a:t>
            </a:r>
          </a:p>
          <a:p>
            <a:pPr algn="ctr"/>
            <a:r>
              <a:rPr lang="ru-RU" sz="1100" dirty="0" smtClean="0">
                <a:solidFill>
                  <a:srgbClr val="FF0000"/>
                </a:solidFill>
                <a:latin typeface="Century Gothic" pitchFamily="34" charset="0"/>
                <a:cs typeface="Arial" pitchFamily="34" charset="0"/>
              </a:rPr>
              <a:t>бюджетов поселений Балаганского района</a:t>
            </a:r>
            <a:endParaRPr lang="ru-RU" sz="1100" dirty="0">
              <a:solidFill>
                <a:srgbClr val="FF0000"/>
              </a:solidFill>
              <a:latin typeface="Century Gothic" pitchFamily="34" charset="0"/>
              <a:cs typeface="Arial" pitchFamily="34" charset="0"/>
            </a:endParaRPr>
          </a:p>
        </p:txBody>
      </p:sp>
      <p:sp>
        <p:nvSpPr>
          <p:cNvPr id="15" name="Прямоугольник 14"/>
          <p:cNvSpPr/>
          <p:nvPr/>
        </p:nvSpPr>
        <p:spPr>
          <a:xfrm>
            <a:off x="116632" y="1259632"/>
            <a:ext cx="5472608" cy="1404000"/>
          </a:xfrm>
          <a:prstGeom prst="rect">
            <a:avLst/>
          </a:prstGeom>
          <a:solidFill>
            <a:schemeClr val="bg1"/>
          </a:solidFill>
        </p:spPr>
        <p:txBody>
          <a:bodyPr wrap="square">
            <a:spAutoFit/>
          </a:bodyPr>
          <a:lstStyle/>
          <a:p>
            <a:pPr indent="452438" algn="just">
              <a:lnSpc>
                <a:spcPct val="150000"/>
              </a:lnSpc>
            </a:pPr>
            <a:r>
              <a:rPr lang="ru-RU" sz="1000" dirty="0" smtClean="0">
                <a:latin typeface="Century Gothic" pitchFamily="34" charset="0"/>
                <a:cs typeface="Arial" pitchFamily="34" charset="0"/>
              </a:rPr>
              <a:t>Реализация бюджетной политики в сфере межбюджетных отношений в 2022 осуществлялась с учетом преемственности основных задач, поставленных на 2020 - 2021 годы, в том числе проведением на постоянной основе мониторинга исполнения местных бюджетов, а также рассмотрением параметров бюджетов поселений и выработке рекомендаций по планированию и исполнению бюджетов поселений в текущих экономических условиях.</a:t>
            </a:r>
          </a:p>
          <a:p>
            <a:pPr indent="452438" algn="just">
              <a:lnSpc>
                <a:spcPct val="150000"/>
              </a:lnSpc>
            </a:pPr>
            <a:endParaRPr lang="ru-RU" sz="1000" i="1" dirty="0" smtClean="0">
              <a:latin typeface="Arial" pitchFamily="34" charset="0"/>
              <a:cs typeface="Arial" pitchFamily="34" charset="0"/>
            </a:endParaRPr>
          </a:p>
        </p:txBody>
      </p:sp>
      <p:sp>
        <p:nvSpPr>
          <p:cNvPr id="16" name="Прямоугольник 15"/>
          <p:cNvSpPr/>
          <p:nvPr/>
        </p:nvSpPr>
        <p:spPr>
          <a:xfrm>
            <a:off x="1268760" y="4716016"/>
            <a:ext cx="4968552" cy="261610"/>
          </a:xfrm>
          <a:prstGeom prst="rect">
            <a:avLst/>
          </a:prstGeom>
        </p:spPr>
        <p:txBody>
          <a:bodyPr wrap="square">
            <a:spAutoFit/>
          </a:bodyPr>
          <a:lstStyle/>
          <a:p>
            <a:pPr algn="ctr"/>
            <a:r>
              <a:rPr lang="ru-RU" sz="1100" dirty="0" smtClean="0">
                <a:solidFill>
                  <a:srgbClr val="FF0000"/>
                </a:solidFill>
                <a:latin typeface="Century Gothic" pitchFamily="34" charset="0"/>
                <a:cs typeface="Arial" pitchFamily="34" charset="0"/>
              </a:rPr>
              <a:t>Управление муниципальным долгом </a:t>
            </a:r>
            <a:endParaRPr lang="ru-RU" sz="1100" dirty="0">
              <a:solidFill>
                <a:srgbClr val="FF0000"/>
              </a:solidFill>
              <a:latin typeface="Century Gothic" pitchFamily="34" charset="0"/>
              <a:cs typeface="Arial" pitchFamily="34" charset="0"/>
            </a:endParaRPr>
          </a:p>
        </p:txBody>
      </p:sp>
      <p:sp>
        <p:nvSpPr>
          <p:cNvPr id="17" name="Прямоугольник 16"/>
          <p:cNvSpPr/>
          <p:nvPr/>
        </p:nvSpPr>
        <p:spPr>
          <a:xfrm>
            <a:off x="332656" y="5076056"/>
            <a:ext cx="6192688" cy="3744000"/>
          </a:xfrm>
          <a:prstGeom prst="rect">
            <a:avLst/>
          </a:prstGeom>
          <a:solidFill>
            <a:srgbClr val="FEFEE2"/>
          </a:solidFill>
        </p:spPr>
        <p:txBody>
          <a:bodyPr wrap="square">
            <a:spAutoFit/>
          </a:bodyPr>
          <a:lstStyle/>
          <a:p>
            <a:pPr indent="450850">
              <a:lnSpc>
                <a:spcPct val="150000"/>
              </a:lnSpc>
            </a:pPr>
            <a:r>
              <a:rPr lang="ru-RU" sz="900" dirty="0" smtClean="0">
                <a:latin typeface="Century Gothic" pitchFamily="34" charset="0"/>
              </a:rPr>
              <a:t>Приказом министерства финансов Иркутской области от 29 сентября 2021 года №53н-мпр «Об утверждении перечня муниципальных образований Иркутской области, отнесенных к группам заемщиков с высоким, средним или низким уровнем долговой устойчивости» бюджет муниципального образования Балаганский район и бюджеты поселений на 2022 год утверждены в группе заемщиков с высокой долговой устойчивостью.</a:t>
            </a:r>
          </a:p>
          <a:p>
            <a:pPr indent="266700" algn="just">
              <a:lnSpc>
                <a:spcPct val="150000"/>
              </a:lnSpc>
            </a:pPr>
            <a:r>
              <a:rPr lang="ru-RU" sz="900" dirty="0" smtClean="0">
                <a:latin typeface="Century Gothic" pitchFamily="34" charset="0"/>
              </a:rPr>
              <a:t>Отдельным направлением бюджетной политики, непосредственно связанным с обеспечением устойчивости бюджетной системы Балаганского района в 2022 году, являлась политика в области управления муниципальным долгом.</a:t>
            </a:r>
          </a:p>
          <a:p>
            <a:pPr indent="450850" algn="just">
              <a:lnSpc>
                <a:spcPct val="150000"/>
              </a:lnSpc>
            </a:pPr>
            <a:r>
              <a:rPr lang="ru-RU" sz="900" dirty="0" smtClean="0">
                <a:latin typeface="Century Gothic" pitchFamily="34" charset="0"/>
              </a:rPr>
              <a:t>Проводимая в 2022 году долговая политика  способствовала поддержанию уровня долговой нагрузки на низком уровне.</a:t>
            </a:r>
          </a:p>
          <a:p>
            <a:pPr indent="266700" algn="just">
              <a:lnSpc>
                <a:spcPct val="150000"/>
              </a:lnSpc>
            </a:pPr>
            <a:r>
              <a:rPr lang="ru-RU" sz="900" dirty="0" smtClean="0">
                <a:latin typeface="Century Gothic" pitchFamily="34" charset="0"/>
              </a:rPr>
              <a:t>Основными задачами долговой политики, которые решались в 2022 году, являлись:</a:t>
            </a:r>
          </a:p>
          <a:p>
            <a:pPr indent="266700" algn="just">
              <a:lnSpc>
                <a:spcPct val="150000"/>
              </a:lnSpc>
              <a:tabLst>
                <a:tab pos="266700" algn="l"/>
              </a:tabLst>
            </a:pPr>
            <a:r>
              <a:rPr lang="ru-RU" sz="900" dirty="0" smtClean="0">
                <a:latin typeface="Century Gothic" pitchFamily="34" charset="0"/>
              </a:rPr>
              <a:t>1)сдерживание долговой нагрузки в пределах параметров, позволяющих финансирование бюджетных обязательств и качественное обслуживание муниципального долга;</a:t>
            </a:r>
          </a:p>
          <a:p>
            <a:pPr indent="266700" algn="just">
              <a:lnSpc>
                <a:spcPct val="150000"/>
              </a:lnSpc>
            </a:pPr>
            <a:r>
              <a:rPr lang="ru-RU" sz="900" dirty="0" smtClean="0">
                <a:latin typeface="Century Gothic" pitchFamily="34" charset="0"/>
              </a:rPr>
              <a:t>2)снижение долговой нагрузки путем первоочередного направления дополнительных доходов или (и) экономии расходов при исполнении районного бюджета на сокращение объема муниципального долга;</a:t>
            </a:r>
          </a:p>
          <a:p>
            <a:pPr indent="266700" algn="just">
              <a:lnSpc>
                <a:spcPct val="150000"/>
              </a:lnSpc>
            </a:pPr>
            <a:r>
              <a:rPr lang="ru-RU" sz="900" dirty="0" smtClean="0">
                <a:latin typeface="Century Gothic" pitchFamily="34" charset="0"/>
              </a:rPr>
              <a:t>3)раскрытие информации о долговых обязательствах и проводимой заемной политики.</a:t>
            </a:r>
          </a:p>
          <a:p>
            <a:pPr indent="266700" algn="just">
              <a:lnSpc>
                <a:spcPct val="150000"/>
              </a:lnSpc>
            </a:pPr>
            <a:r>
              <a:rPr lang="ru-RU" sz="900" dirty="0" smtClean="0">
                <a:latin typeface="Century Gothic" pitchFamily="34" charset="0"/>
              </a:rPr>
              <a:t>Долговые обязательства перед бюджетом Иркутской области  у районного бюджета отсутствуют.</a:t>
            </a:r>
          </a:p>
          <a:p>
            <a:pPr indent="266700" algn="just">
              <a:lnSpc>
                <a:spcPct val="150000"/>
              </a:lnSpc>
            </a:pPr>
            <a:r>
              <a:rPr lang="ru-RU" sz="1050" dirty="0" smtClean="0">
                <a:latin typeface="Century Gothic" pitchFamily="34" charset="0"/>
              </a:rPr>
              <a:t> </a:t>
            </a:r>
          </a:p>
          <a:p>
            <a:endParaRPr lang="ru-RU" sz="1000" dirty="0" smtClean="0"/>
          </a:p>
          <a:p>
            <a:pPr indent="452438" algn="just"/>
            <a:endParaRPr lang="ru-RU" sz="1000" dirty="0" smtClean="0">
              <a:latin typeface="Century Gothic" pitchFamily="34" charset="0"/>
              <a:cs typeface="Arial" pitchFamily="34" charset="0"/>
            </a:endParaRPr>
          </a:p>
          <a:p>
            <a:pPr indent="452438" algn="just"/>
            <a:endParaRPr lang="ru-RU" sz="1000" dirty="0" smtClean="0">
              <a:latin typeface="Century Gothic" pitchFamily="34" charset="0"/>
              <a:cs typeface="Arial" pitchFamily="34" charset="0"/>
            </a:endParaRPr>
          </a:p>
          <a:p>
            <a:pPr indent="452438" algn="just"/>
            <a:endParaRPr lang="ru-RU" sz="1000" dirty="0" smtClean="0">
              <a:latin typeface="Century Gothic" pitchFamily="34" charset="0"/>
              <a:cs typeface="Arial" pitchFamily="34" charset="0"/>
            </a:endParaRPr>
          </a:p>
        </p:txBody>
      </p:sp>
      <p:sp>
        <p:nvSpPr>
          <p:cNvPr id="20" name="Прямоугольник 19"/>
          <p:cNvSpPr/>
          <p:nvPr/>
        </p:nvSpPr>
        <p:spPr>
          <a:xfrm>
            <a:off x="476672" y="8460432"/>
            <a:ext cx="5976664" cy="246221"/>
          </a:xfrm>
          <a:prstGeom prst="rect">
            <a:avLst/>
          </a:prstGeom>
          <a:noFill/>
        </p:spPr>
        <p:txBody>
          <a:bodyPr wrap="square">
            <a:spAutoFit/>
          </a:bodyPr>
          <a:lstStyle/>
          <a:p>
            <a:endParaRPr lang="ru-RU" sz="1000" dirty="0">
              <a:latin typeface="Arial" pitchFamily="34" charset="0"/>
              <a:cs typeface="Arial" pitchFamily="34" charset="0"/>
            </a:endParaRPr>
          </a:p>
        </p:txBody>
      </p:sp>
      <p:sp>
        <p:nvSpPr>
          <p:cNvPr id="22" name="Скругленный прямоугольник 21"/>
          <p:cNvSpPr/>
          <p:nvPr/>
        </p:nvSpPr>
        <p:spPr>
          <a:xfrm>
            <a:off x="1052736" y="179512"/>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
        <p:nvSpPr>
          <p:cNvPr id="23" name="Прямоугольник 22"/>
          <p:cNvSpPr/>
          <p:nvPr/>
        </p:nvSpPr>
        <p:spPr>
          <a:xfrm>
            <a:off x="1196752" y="2843808"/>
            <a:ext cx="5472608" cy="1785104"/>
          </a:xfrm>
          <a:prstGeom prst="rect">
            <a:avLst/>
          </a:prstGeom>
          <a:solidFill>
            <a:srgbClr val="FEF4EC"/>
          </a:solidFill>
        </p:spPr>
        <p:txBody>
          <a:bodyPr wrap="square">
            <a:spAutoFit/>
          </a:bodyPr>
          <a:lstStyle/>
          <a:p>
            <a:pPr indent="452438" algn="just"/>
            <a:r>
              <a:rPr lang="ru-RU" sz="1000" dirty="0" smtClean="0">
                <a:latin typeface="Century Gothic" pitchFamily="34" charset="0"/>
                <a:cs typeface="Arial" pitchFamily="34" charset="0"/>
              </a:rPr>
              <a:t>В 2022 году  продолжилась реализация мероприятий подпрограммы 2 «Создание условий для финансовой устойчивости бюджетов поселений Балаганского района на 2019 – 2024 годы» муниципальной программы «Управление муниципальными финансами муниципального образования Балаганский район на 2019 - 2024 годы», утвержденной постановлением администрации Балаганского района №343 от 14.09.2018 года.</a:t>
            </a:r>
          </a:p>
          <a:p>
            <a:pPr indent="452438" algn="just"/>
            <a:r>
              <a:rPr lang="ru-RU" sz="1000" dirty="0" smtClean="0">
                <a:latin typeface="Century Gothic" pitchFamily="34" charset="0"/>
                <a:cs typeface="Arial" pitchFamily="34" charset="0"/>
              </a:rPr>
              <a:t>Задачами данной подпрограммы являлось создание условий для сбалансированности и финансовой устойчивости бюджетов поселений Балаганского района.</a:t>
            </a:r>
          </a:p>
          <a:p>
            <a:pPr indent="452438"/>
            <a:r>
              <a:rPr lang="ru-RU" sz="1000" dirty="0" smtClean="0">
                <a:latin typeface="Century Gothic" pitchFamily="34" charset="0"/>
                <a:cs typeface="Arial" pitchFamily="34" charset="0"/>
              </a:rPr>
              <a:t>Ссылка для ознакомления: </a:t>
            </a:r>
            <a:r>
              <a:rPr lang="en-US" sz="1000" dirty="0" smtClean="0">
                <a:solidFill>
                  <a:srgbClr val="FF0000"/>
                </a:solidFill>
                <a:latin typeface="Century Gothic" pitchFamily="34" charset="0"/>
                <a:cs typeface="Arial" pitchFamily="34" charset="0"/>
                <a:hlinkClick r:id="rId3"/>
              </a:rPr>
              <a:t>https://adminbalagansk.ru/index.php?main_id=5&amp;part_id=295&amp;lit_menu=1</a:t>
            </a:r>
            <a:endParaRPr lang="ru-RU" sz="1000" dirty="0">
              <a:solidFill>
                <a:srgbClr val="FF0000"/>
              </a:solidFill>
              <a:latin typeface="Century Gothic" pitchFamily="34" charset="0"/>
              <a:cs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0" y="3275856"/>
            <a:ext cx="1332000" cy="1356251"/>
          </a:xfrm>
          <a:prstGeom prst="hexagon">
            <a:avLst/>
          </a:prstGeom>
          <a:noFill/>
          <a:ln w="9525">
            <a:solidFill>
              <a:schemeClr val="bg1">
                <a:lumMod val="65000"/>
              </a:schemeClr>
            </a:solidFill>
            <a:miter lim="800000"/>
            <a:headEnd/>
            <a:tailEnd/>
          </a:ln>
          <a:scene3d>
            <a:camera prst="orthographicFront"/>
            <a:lightRig rig="threePt" dir="t"/>
          </a:scene3d>
          <a:sp3d>
            <a:bevelT/>
          </a:sp3d>
        </p:spPr>
      </p:pic>
      <p:pic>
        <p:nvPicPr>
          <p:cNvPr id="1030" name="Picture 6"/>
          <p:cNvPicPr>
            <a:picLocks noChangeAspect="1" noChangeArrowheads="1"/>
          </p:cNvPicPr>
          <p:nvPr/>
        </p:nvPicPr>
        <p:blipFill>
          <a:blip r:embed="rId5" cstate="print"/>
          <a:srcRect/>
          <a:stretch>
            <a:fillRect/>
          </a:stretch>
        </p:blipFill>
        <p:spPr bwMode="auto">
          <a:xfrm>
            <a:off x="5559549" y="1115616"/>
            <a:ext cx="1298451" cy="1298451"/>
          </a:xfrm>
          <a:prstGeom prst="hexagon">
            <a:avLst/>
          </a:prstGeom>
          <a:noFill/>
          <a:ln w="9525">
            <a:solidFill>
              <a:schemeClr val="bg1">
                <a:lumMod val="65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508204" y="8786479"/>
            <a:ext cx="349796" cy="357521"/>
          </a:xfrm>
        </p:spPr>
        <p:txBody>
          <a:bodyPr/>
          <a:lstStyle/>
          <a:p>
            <a:fld id="{AE615853-E613-407B-A395-6D972D143756}" type="slidenum">
              <a:rPr lang="ru-RU" sz="1000" smtClean="0">
                <a:solidFill>
                  <a:schemeClr val="tx1"/>
                </a:solidFill>
                <a:latin typeface="Century Gothic" pitchFamily="34" charset="0"/>
              </a:rPr>
              <a:pPr/>
              <a:t>16</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124744"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rPr>
              <a:t>Бюджет для граждан: </a:t>
            </a:r>
          </a:p>
          <a:p>
            <a:pPr algn="ctr"/>
            <a:r>
              <a:rPr lang="ru-RU" sz="1000" dirty="0" smtClean="0">
                <a:solidFill>
                  <a:schemeClr val="tx2">
                    <a:lumMod val="75000"/>
                  </a:schemeClr>
                </a:solidFill>
                <a:latin typeface="Century Gothic" pitchFamily="34"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TextBox 5"/>
          <p:cNvSpPr txBox="1"/>
          <p:nvPr/>
        </p:nvSpPr>
        <p:spPr>
          <a:xfrm>
            <a:off x="980728" y="683568"/>
            <a:ext cx="5616624" cy="369332"/>
          </a:xfrm>
          <a:prstGeom prst="rect">
            <a:avLst/>
          </a:prstGeom>
          <a:noFill/>
        </p:spPr>
        <p:txBody>
          <a:bodyPr wrap="square" rtlCol="0">
            <a:spAutoFit/>
          </a:bodyPr>
          <a:lstStyle/>
          <a:p>
            <a:pPr algn="ctr"/>
            <a:r>
              <a:rPr lang="ru-RU" sz="900" b="1" dirty="0" smtClean="0">
                <a:latin typeface="Century Gothic" pitchFamily="34" charset="0"/>
              </a:rPr>
              <a:t>Участие  муниципального образования Балаганский район в государственных программах Иркутской области в части финансирования отдельных межбюджетных трансфертов</a:t>
            </a:r>
            <a:endParaRPr lang="ru-RU" sz="900" b="1" dirty="0">
              <a:latin typeface="Century Gothic" pitchFamily="34" charset="0"/>
            </a:endParaRPr>
          </a:p>
        </p:txBody>
      </p:sp>
      <p:sp>
        <p:nvSpPr>
          <p:cNvPr id="7" name="TextBox 6"/>
          <p:cNvSpPr txBox="1"/>
          <p:nvPr/>
        </p:nvSpPr>
        <p:spPr>
          <a:xfrm>
            <a:off x="188640" y="1043608"/>
            <a:ext cx="5499992" cy="1277273"/>
          </a:xfrm>
          <a:prstGeom prst="rect">
            <a:avLst/>
          </a:prstGeom>
          <a:noFill/>
        </p:spPr>
        <p:txBody>
          <a:bodyPr wrap="square" rtlCol="0">
            <a:spAutoFit/>
          </a:bodyPr>
          <a:lstStyle/>
          <a:p>
            <a:pPr marL="228600" indent="-228600" algn="just"/>
            <a:r>
              <a:rPr lang="ru-RU" sz="700" b="1" i="1" dirty="0" smtClean="0">
                <a:solidFill>
                  <a:srgbClr val="C00000"/>
                </a:solidFill>
                <a:latin typeface="Century Gothic" pitchFamily="34" charset="0"/>
              </a:rPr>
              <a:t>1.ГОСУДАРСТВЕННАЯ ПРОГРАММА ИРКУТСКОЙ ОБЛАСТИ «РАЗВИТИЕ КУЛЬТУРЫ»:</a:t>
            </a:r>
          </a:p>
          <a:p>
            <a:pPr algn="just">
              <a:buFont typeface="Arial" pitchFamily="34" charset="0"/>
              <a:buChar char="•"/>
            </a:pPr>
            <a:r>
              <a:rPr lang="ru-RU" sz="700" dirty="0" smtClean="0">
                <a:latin typeface="Century Gothic" pitchFamily="34" charset="0"/>
              </a:rPr>
              <a:t>Субсидии местным бюджетам на развитие домов культуры  657,5 тыс.рублей;</a:t>
            </a:r>
          </a:p>
          <a:p>
            <a:pPr algn="just">
              <a:buFont typeface="Arial" pitchFamily="34" charset="0"/>
              <a:buChar char="•"/>
            </a:pPr>
            <a:r>
              <a:rPr lang="ru-RU" sz="700" dirty="0" smtClean="0">
                <a:latin typeface="Century Gothic" pitchFamily="34" charset="0"/>
              </a:rPr>
              <a:t>Субсидии местным бюджетам на государственную поддержку отрасли культуры для реализации мероприятий по модернизации библиотек в части комплектования </a:t>
            </a:r>
          </a:p>
          <a:p>
            <a:pPr algn="just"/>
            <a:r>
              <a:rPr lang="ru-RU" sz="700" dirty="0" smtClean="0">
                <a:latin typeface="Century Gothic" pitchFamily="34" charset="0"/>
              </a:rPr>
              <a:t>книжных фондов библиотек муниципальных образований 127,3 тыс.рублей;</a:t>
            </a:r>
          </a:p>
          <a:p>
            <a:pPr algn="just"/>
            <a:endParaRPr lang="ru-RU" sz="700" dirty="0" smtClean="0">
              <a:latin typeface="Century Gothic" pitchFamily="34" charset="0"/>
            </a:endParaRPr>
          </a:p>
          <a:p>
            <a:pPr marL="228600" indent="-228600" algn="just"/>
            <a:endParaRPr lang="ru-RU" sz="800" b="1" dirty="0" smtClean="0">
              <a:latin typeface="Century Gothic" pitchFamily="34" charset="0"/>
            </a:endParaRPr>
          </a:p>
          <a:p>
            <a:pPr marL="228600" indent="-228600" algn="just"/>
            <a:endParaRPr lang="ru-RU" sz="900" b="1" dirty="0" smtClean="0">
              <a:latin typeface="Century Gothic" pitchFamily="34" charset="0"/>
            </a:endParaRPr>
          </a:p>
          <a:p>
            <a:pPr algn="just"/>
            <a:endParaRPr lang="ru-RU" dirty="0"/>
          </a:p>
        </p:txBody>
      </p:sp>
      <p:pic>
        <p:nvPicPr>
          <p:cNvPr id="1026" name="Picture 2"/>
          <p:cNvPicPr>
            <a:picLocks noChangeAspect="1" noChangeArrowheads="1"/>
          </p:cNvPicPr>
          <p:nvPr/>
        </p:nvPicPr>
        <p:blipFill>
          <a:blip r:embed="rId3" cstate="print"/>
          <a:srcRect/>
          <a:stretch>
            <a:fillRect/>
          </a:stretch>
        </p:blipFill>
        <p:spPr bwMode="auto">
          <a:xfrm>
            <a:off x="5733256" y="1043608"/>
            <a:ext cx="828000" cy="858667"/>
          </a:xfrm>
          <a:prstGeom prst="hexagon">
            <a:avLst/>
          </a:prstGeom>
          <a:noFill/>
          <a:ln w="9525">
            <a:solidFill>
              <a:schemeClr val="bg1">
                <a:lumMod val="65000"/>
              </a:schemeClr>
            </a:solidFill>
            <a:miter lim="800000"/>
            <a:headEnd/>
            <a:tailEnd/>
          </a:ln>
          <a:effectLst/>
          <a:scene3d>
            <a:camera prst="orthographicFront"/>
            <a:lightRig rig="threePt" dir="t"/>
          </a:scene3d>
          <a:sp3d>
            <a:bevelT/>
          </a:sp3d>
        </p:spPr>
      </p:pic>
      <p:sp>
        <p:nvSpPr>
          <p:cNvPr id="8" name="TextBox 7"/>
          <p:cNvSpPr txBox="1"/>
          <p:nvPr/>
        </p:nvSpPr>
        <p:spPr>
          <a:xfrm>
            <a:off x="260648" y="2987824"/>
            <a:ext cx="6364088" cy="2277547"/>
          </a:xfrm>
          <a:prstGeom prst="rect">
            <a:avLst/>
          </a:prstGeom>
          <a:noFill/>
        </p:spPr>
        <p:txBody>
          <a:bodyPr wrap="square" rtlCol="0">
            <a:spAutoFit/>
          </a:bodyPr>
          <a:lstStyle/>
          <a:p>
            <a:pPr algn="just">
              <a:buFont typeface="Arial" pitchFamily="34" charset="0"/>
              <a:buChar char="•"/>
            </a:pPr>
            <a:r>
              <a:rPr lang="ru-RU" sz="700" dirty="0" smtClean="0">
                <a:latin typeface="Century Gothic" pitchFamily="34" charset="0"/>
              </a:rPr>
              <a:t>Субсидии местным бюджетам по обеспечению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  2860,7 тыс.рублей;</a:t>
            </a:r>
          </a:p>
          <a:p>
            <a:pPr algn="just">
              <a:buFont typeface="Arial" pitchFamily="34" charset="0"/>
              <a:buChar char="•"/>
            </a:pPr>
            <a:r>
              <a:rPr lang="ru-RU" sz="700" dirty="0" smtClean="0">
                <a:latin typeface="Century Gothic" pitchFamily="34" charset="0"/>
              </a:rPr>
              <a:t>Субсидии местным бюджетам на приобретение средств обучения и воспитания, необходимых для оснащения муниципальных дошкольных образовательных организаций в Иркутской области при создании в них дополнительных мест для детей в возрасте до семи лет 1922,3тыс.рублей;</a:t>
            </a:r>
          </a:p>
          <a:p>
            <a:pPr algn="just">
              <a:buFont typeface="Arial" pitchFamily="34" charset="0"/>
              <a:buChar char="•"/>
            </a:pPr>
            <a:r>
              <a:rPr lang="ru-RU" sz="700" dirty="0" smtClean="0">
                <a:latin typeface="Century Gothic" pitchFamily="34" charset="0"/>
              </a:rPr>
              <a:t>Субсидии местным бюджетам на реализацию мероприятий по приобретению учебников и учебных пособий, а также учебно-методических материалов, необходимых для реализации образовательных программ начального общего, основного общего, среднего общего образования муниципальными общеобразовательными организациями в Иркутской области 1528,7 тыс.рублей;</a:t>
            </a:r>
          </a:p>
          <a:p>
            <a:pPr algn="just">
              <a:buFont typeface="Arial" pitchFamily="34" charset="0"/>
              <a:buChar char="•"/>
            </a:pPr>
            <a:r>
              <a:rPr lang="ru-RU" sz="700" dirty="0" smtClean="0">
                <a:latin typeface="Century Gothic" pitchFamily="34" charset="0"/>
              </a:rPr>
              <a:t>Субвенции на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и общеобразовательных организациях  79997,1 тыс.рублей;</a:t>
            </a:r>
          </a:p>
          <a:p>
            <a:pPr algn="just">
              <a:buFont typeface="Arial" pitchFamily="34" charset="0"/>
              <a:buChar char="•"/>
            </a:pPr>
            <a:r>
              <a:rPr lang="ru-RU" sz="700" dirty="0" smtClean="0">
                <a:latin typeface="Century Gothic" pitchFamily="34" charset="0"/>
              </a:rPr>
              <a:t>Субвенции на обеспечение государственных гарантий реализации прав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обеспечение дополнительного образования детей в муниципальных общеобразовательных организациях 223566,5 тыс.рублей;</a:t>
            </a:r>
          </a:p>
          <a:p>
            <a:pPr algn="just">
              <a:buFont typeface="Arial" pitchFamily="34" charset="0"/>
              <a:buChar char="•"/>
            </a:pPr>
            <a:r>
              <a:rPr lang="ru-RU" sz="700" dirty="0" smtClean="0">
                <a:latin typeface="Century Gothic" pitchFamily="34" charset="0"/>
              </a:rPr>
              <a:t>Иные межбюджетные трансферты на ежемесячное денежное вознаграждение за классное руководство педагогическим работникам муниципальных общеобразовательных организаций в Иркутской области 13405,5 тыс.рублей;</a:t>
            </a:r>
          </a:p>
          <a:p>
            <a:pPr algn="just">
              <a:buFont typeface="Arial" pitchFamily="34" charset="0"/>
              <a:buChar char="•"/>
            </a:pPr>
            <a:r>
              <a:rPr lang="ru-RU" sz="700" dirty="0" smtClean="0">
                <a:latin typeface="Century Gothic" pitchFamily="34" charset="0"/>
              </a:rPr>
              <a:t>Финансовое обеспечение мероприятий по обеспечению деятельности советников директора по воспитанию и взаимодействию с детскими общественными объединениями в государственных и муниципальных общеобразовательных организациях Иркутской области 397,6 тыс.рублей;</a:t>
            </a:r>
          </a:p>
          <a:p>
            <a:pPr algn="just">
              <a:buFont typeface="Arial" pitchFamily="34" charset="0"/>
              <a:buChar char="•"/>
            </a:pPr>
            <a:endParaRPr lang="ru-RU" sz="800" dirty="0" smtClean="0">
              <a:latin typeface="Century Gothic" pitchFamily="34" charset="0"/>
            </a:endParaRPr>
          </a:p>
          <a:p>
            <a:pPr algn="just">
              <a:buFont typeface="Arial" pitchFamily="34" charset="0"/>
              <a:buChar char="•"/>
            </a:pPr>
            <a:endParaRPr lang="ru-RU" sz="800" dirty="0" smtClean="0">
              <a:latin typeface="Century Gothic" pitchFamily="34" charset="0"/>
            </a:endParaRPr>
          </a:p>
        </p:txBody>
      </p:sp>
      <p:sp>
        <p:nvSpPr>
          <p:cNvPr id="9" name="TextBox 8"/>
          <p:cNvSpPr txBox="1"/>
          <p:nvPr/>
        </p:nvSpPr>
        <p:spPr>
          <a:xfrm>
            <a:off x="1772816" y="4932040"/>
            <a:ext cx="4752528" cy="769441"/>
          </a:xfrm>
          <a:prstGeom prst="rect">
            <a:avLst/>
          </a:prstGeom>
          <a:noFill/>
        </p:spPr>
        <p:txBody>
          <a:bodyPr wrap="square" rtlCol="0">
            <a:spAutoFit/>
          </a:bodyPr>
          <a:lstStyle/>
          <a:p>
            <a:r>
              <a:rPr lang="ru-RU" sz="700" b="1" i="1" dirty="0" smtClean="0">
                <a:solidFill>
                  <a:srgbClr val="C00000"/>
                </a:solidFill>
                <a:latin typeface="Century Gothic" pitchFamily="34" charset="0"/>
              </a:rPr>
              <a:t>3.ГОСУДАРСТВЕННАЯ ПРОГРАММА ИРКУТСКОЙ ОБЛАСТИ «СОЦИАЛЬНАЯ ПОДДЕРЖКА НАСЕЛЕНИЯ»</a:t>
            </a:r>
          </a:p>
          <a:p>
            <a:pPr algn="just">
              <a:buFont typeface="Arial" pitchFamily="34" charset="0"/>
              <a:buChar char="•"/>
            </a:pPr>
            <a:r>
              <a:rPr lang="ru-RU" sz="700" dirty="0" smtClean="0">
                <a:latin typeface="Century Gothic" pitchFamily="34" charset="0"/>
              </a:rPr>
              <a:t>Субсидии местным бюджетам для организации отдыха детей в каникулярное время на оплату стоимости набора продуктов питания в лагерях с дневным пребыванием детей, организованных органами местного самоуправления муниципальных образований Иркутской области 429,3 тыс.рублей;</a:t>
            </a:r>
          </a:p>
          <a:p>
            <a:endParaRPr lang="ru-RU" sz="900" i="1" dirty="0">
              <a:solidFill>
                <a:srgbClr val="FF0000"/>
              </a:solidFill>
              <a:latin typeface="Century Gothic" pitchFamily="34" charset="0"/>
            </a:endParaRPr>
          </a:p>
        </p:txBody>
      </p:sp>
      <p:sp>
        <p:nvSpPr>
          <p:cNvPr id="10" name="TextBox 9"/>
          <p:cNvSpPr txBox="1"/>
          <p:nvPr/>
        </p:nvSpPr>
        <p:spPr>
          <a:xfrm>
            <a:off x="1772816" y="5508104"/>
            <a:ext cx="4752528" cy="738664"/>
          </a:xfrm>
          <a:prstGeom prst="rect">
            <a:avLst/>
          </a:prstGeom>
          <a:noFill/>
        </p:spPr>
        <p:txBody>
          <a:bodyPr wrap="square" rtlCol="0">
            <a:spAutoFit/>
          </a:bodyPr>
          <a:lstStyle/>
          <a:p>
            <a:pPr algn="just"/>
            <a:endParaRPr lang="ru-RU" sz="700" b="1" i="1" dirty="0" smtClean="0">
              <a:solidFill>
                <a:srgbClr val="C00000"/>
              </a:solidFill>
              <a:latin typeface="Century Gothic" pitchFamily="34" charset="0"/>
            </a:endParaRPr>
          </a:p>
          <a:p>
            <a:pPr algn="just"/>
            <a:r>
              <a:rPr lang="ru-RU" sz="700" b="1" i="1" dirty="0" smtClean="0">
                <a:solidFill>
                  <a:srgbClr val="C00000"/>
                </a:solidFill>
                <a:latin typeface="Century Gothic" pitchFamily="34" charset="0"/>
              </a:rPr>
              <a:t>4</a:t>
            </a:r>
            <a:r>
              <a:rPr lang="ru-RU" sz="700" dirty="0" smtClean="0">
                <a:solidFill>
                  <a:srgbClr val="C00000"/>
                </a:solidFill>
                <a:latin typeface="Century Gothic" pitchFamily="34" charset="0"/>
              </a:rPr>
              <a:t>.</a:t>
            </a:r>
            <a:r>
              <a:rPr lang="ru-RU" sz="700" b="1" i="1" dirty="0" smtClean="0">
                <a:solidFill>
                  <a:srgbClr val="C00000"/>
                </a:solidFill>
                <a:latin typeface="Century Gothic" pitchFamily="34" charset="0"/>
              </a:rPr>
              <a:t>ГОСУДАРСТВЕННАЯ ПРОГРАММА ИРКУТСКОЙ ОБЛАСТИ «РАЗВИТИЕ ФИЗИЧЕСКОЙ КУЛЬТУРЫ И СПОРТА»</a:t>
            </a:r>
          </a:p>
          <a:p>
            <a:pPr algn="just">
              <a:buFont typeface="Arial" pitchFamily="34" charset="0"/>
              <a:buChar char="•"/>
            </a:pPr>
            <a:r>
              <a:rPr lang="ru-RU" sz="700" dirty="0" smtClean="0">
                <a:latin typeface="Century Gothic" pitchFamily="34" charset="0"/>
              </a:rPr>
              <a:t>Субсидии местным бюджетам на приобретение спортивного оборудования и инвентаря </a:t>
            </a:r>
          </a:p>
          <a:p>
            <a:pPr algn="just"/>
            <a:r>
              <a:rPr lang="ru-RU" sz="700" dirty="0" smtClean="0">
                <a:latin typeface="Century Gothic" pitchFamily="34" charset="0"/>
              </a:rPr>
              <a:t>для оснащения муниципальных организаций, осуществляющих деятельность в сфере физической</a:t>
            </a:r>
          </a:p>
          <a:p>
            <a:pPr algn="just"/>
            <a:r>
              <a:rPr lang="ru-RU" sz="700" dirty="0" smtClean="0">
                <a:latin typeface="Century Gothic" pitchFamily="34" charset="0"/>
              </a:rPr>
              <a:t> культуры и спорта  397,9 тыс.рублей;</a:t>
            </a:r>
            <a:endParaRPr lang="ru-RU" sz="700" dirty="0">
              <a:latin typeface="Century Gothic" pitchFamily="34" charset="0"/>
            </a:endParaRPr>
          </a:p>
        </p:txBody>
      </p:sp>
      <p:sp>
        <p:nvSpPr>
          <p:cNvPr id="11" name="TextBox 10"/>
          <p:cNvSpPr txBox="1"/>
          <p:nvPr/>
        </p:nvSpPr>
        <p:spPr>
          <a:xfrm>
            <a:off x="260648" y="6228184"/>
            <a:ext cx="6336704" cy="1015663"/>
          </a:xfrm>
          <a:prstGeom prst="rect">
            <a:avLst/>
          </a:prstGeom>
          <a:noFill/>
        </p:spPr>
        <p:txBody>
          <a:bodyPr wrap="square" rtlCol="0">
            <a:spAutoFit/>
          </a:bodyPr>
          <a:lstStyle/>
          <a:p>
            <a:pPr algn="just"/>
            <a:r>
              <a:rPr lang="ru-RU" sz="700" b="1" i="1" dirty="0" smtClean="0">
                <a:solidFill>
                  <a:srgbClr val="C00000"/>
                </a:solidFill>
                <a:latin typeface="Century Gothic" pitchFamily="34" charset="0"/>
              </a:rPr>
              <a:t>5.ГОСУДАРСТВЕННАЯ ПРОГРАММА «РАЗВИТИЕ ЖИЛИЩНО-КОММУНАЛЬНОГО ХОЗЯЙСТВА И ПОВЫШЕНИЕ ЭНЕРГОЭФФЕКТИВНОСТИ ИРКУТСКОЙ ОБЛАСТИ»</a:t>
            </a:r>
          </a:p>
          <a:p>
            <a:pPr algn="just">
              <a:buFont typeface="Arial" pitchFamily="34" charset="0"/>
              <a:buChar char="•"/>
            </a:pPr>
            <a:r>
              <a:rPr lang="ru-RU" sz="700" dirty="0" smtClean="0">
                <a:latin typeface="Century Gothic" pitchFamily="34" charset="0"/>
              </a:rPr>
              <a:t>Субсидии местным бюджетам на реализацию первоочередных мероприятий по модернизации объектов теплоснабжения и подготовке к отопительному сезону объектов коммунальной инфраструктуры, находящихся в муниципальной собственности, а также мероприятий по модернизации систем коммунальной инфраструктуры, которые находятся или будут находиться в муниципальной собственности 2517,5 тыс.рублей;</a:t>
            </a:r>
          </a:p>
          <a:p>
            <a:endParaRPr lang="ru-RU" dirty="0"/>
          </a:p>
        </p:txBody>
      </p:sp>
      <p:sp>
        <p:nvSpPr>
          <p:cNvPr id="12" name="TextBox 11"/>
          <p:cNvSpPr txBox="1"/>
          <p:nvPr/>
        </p:nvSpPr>
        <p:spPr>
          <a:xfrm>
            <a:off x="476672" y="8316416"/>
            <a:ext cx="5832648" cy="307777"/>
          </a:xfrm>
          <a:prstGeom prst="rect">
            <a:avLst/>
          </a:prstGeom>
          <a:noFill/>
        </p:spPr>
        <p:txBody>
          <a:bodyPr wrap="square" rtlCol="0">
            <a:spAutoFit/>
          </a:bodyPr>
          <a:lstStyle/>
          <a:p>
            <a:r>
              <a:rPr lang="ru-RU" sz="700" b="1" i="1" dirty="0" smtClean="0">
                <a:solidFill>
                  <a:srgbClr val="C00000"/>
                </a:solidFill>
                <a:latin typeface="Century Gothic" pitchFamily="34" charset="0"/>
              </a:rPr>
              <a:t>7.ГОСУДАРСТВЕННАЯ ПРОГРАММА «МОЛОДЕЖНАЯ ПОЛИТИКА»</a:t>
            </a:r>
          </a:p>
          <a:p>
            <a:pPr>
              <a:buFont typeface="Arial" pitchFamily="34" charset="0"/>
              <a:buChar char="•"/>
            </a:pPr>
            <a:r>
              <a:rPr lang="ru-RU" sz="700" dirty="0" smtClean="0">
                <a:latin typeface="Century Gothic" pitchFamily="34" charset="0"/>
              </a:rPr>
              <a:t>Субсидии местным бюджетам на реализацию программ по работе с детьми и молодежью 196,1 тыс.рублей;</a:t>
            </a:r>
            <a:endParaRPr lang="ru-RU" sz="700" dirty="0">
              <a:latin typeface="Century Gothic" pitchFamily="34" charset="0"/>
            </a:endParaRPr>
          </a:p>
        </p:txBody>
      </p:sp>
      <p:sp>
        <p:nvSpPr>
          <p:cNvPr id="13" name="TextBox 12"/>
          <p:cNvSpPr txBox="1"/>
          <p:nvPr/>
        </p:nvSpPr>
        <p:spPr>
          <a:xfrm>
            <a:off x="188640" y="8568000"/>
            <a:ext cx="6120680" cy="396000"/>
          </a:xfrm>
          <a:prstGeom prst="rect">
            <a:avLst/>
          </a:prstGeom>
          <a:noFill/>
        </p:spPr>
        <p:txBody>
          <a:bodyPr wrap="square" rtlCol="0">
            <a:spAutoFit/>
          </a:bodyPr>
          <a:lstStyle/>
          <a:p>
            <a:endParaRPr lang="ru-RU" sz="700" b="1" i="1" dirty="0" smtClean="0">
              <a:solidFill>
                <a:srgbClr val="C00000"/>
              </a:solidFill>
              <a:latin typeface="Century Gothic" pitchFamily="34" charset="0"/>
            </a:endParaRPr>
          </a:p>
          <a:p>
            <a:r>
              <a:rPr lang="ru-RU" sz="700" b="1" i="1" dirty="0" smtClean="0">
                <a:solidFill>
                  <a:srgbClr val="C00000"/>
                </a:solidFill>
                <a:latin typeface="Century Gothic" pitchFamily="34" charset="0"/>
              </a:rPr>
              <a:t>8.ГОСУДАРСТВЕННАЯ ПРОГРАММА ИРКУТСКОЙ ОБЛАСТИ «ЭКОНОМИЧЕСКОЕ РАЗВИТИЕ И ИННОВАЦИОННАЯ ЭКОНОМИКА»</a:t>
            </a:r>
          </a:p>
          <a:p>
            <a:pPr>
              <a:buFont typeface="Arial" pitchFamily="34" charset="0"/>
              <a:buChar char="•"/>
            </a:pPr>
            <a:r>
              <a:rPr lang="ru-RU" sz="700" dirty="0" smtClean="0">
                <a:latin typeface="Century Gothic" pitchFamily="34" charset="0"/>
              </a:rPr>
              <a:t>Субсидии местным бюджетам на реализацию мероприятий перечня проектов народных  инициатив  3246,6 тыс.рублей</a:t>
            </a:r>
          </a:p>
          <a:p>
            <a:endParaRPr lang="ru-RU" sz="1000" dirty="0">
              <a:latin typeface="Century Gothic" pitchFamily="34" charset="0"/>
            </a:endParaRPr>
          </a:p>
        </p:txBody>
      </p:sp>
      <p:sp>
        <p:nvSpPr>
          <p:cNvPr id="14" name="TextBox 13"/>
          <p:cNvSpPr txBox="1"/>
          <p:nvPr/>
        </p:nvSpPr>
        <p:spPr>
          <a:xfrm>
            <a:off x="908720" y="7020272"/>
            <a:ext cx="5112000" cy="1440000"/>
          </a:xfrm>
          <a:prstGeom prst="rect">
            <a:avLst/>
          </a:prstGeom>
          <a:noFill/>
        </p:spPr>
        <p:txBody>
          <a:bodyPr wrap="square" rtlCol="0">
            <a:spAutoFit/>
          </a:bodyPr>
          <a:lstStyle/>
          <a:p>
            <a:r>
              <a:rPr lang="ru-RU" sz="700" b="1" i="1" dirty="0" smtClean="0">
                <a:solidFill>
                  <a:srgbClr val="C00000"/>
                </a:solidFill>
                <a:latin typeface="Century Gothic" pitchFamily="34" charset="0"/>
              </a:rPr>
              <a:t>6.ГОСУДАРСТВЕННАЯ ПРОГРАММА ИРКУТСКОЙ ОБЛАСТИ «УПРАВЛЕНИЕ ГОСУДАРСТВЕННЫМИ ФИНАНСАМИ ИРКУТСКОЙ ОБЛАСТИ»</a:t>
            </a:r>
            <a:endParaRPr lang="ru-RU" sz="700" dirty="0" smtClean="0">
              <a:latin typeface="Century Gothic" pitchFamily="34" charset="0"/>
            </a:endParaRPr>
          </a:p>
          <a:p>
            <a:pPr algn="just">
              <a:buFont typeface="Arial" pitchFamily="34" charset="0"/>
              <a:buChar char="•"/>
            </a:pPr>
            <a:r>
              <a:rPr lang="ru-RU" sz="700" dirty="0" smtClean="0">
                <a:latin typeface="Century Gothic" pitchFamily="34" charset="0"/>
              </a:rPr>
              <a:t>Субсидии местным бюджетам на выплату денежного содержания с начислениями на него главам, муниципальным служащим органов местного самоуправления муниципальных районов (городских округов) Иркутской области, а также заработной платы с начислениями на нее техническому и вспомогательному персоналу органов местного самоуправления муниципальных районов (городских округов) Иркутской области, работникам учреждений, находящихся в ведении органов местного самоуправления муниципальных районов (городских округов) Иркутской области  29017,9 тыс.рублей;</a:t>
            </a:r>
          </a:p>
          <a:p>
            <a:pPr algn="just">
              <a:buFont typeface="Arial" pitchFamily="34" charset="0"/>
              <a:buChar char="•"/>
            </a:pPr>
            <a:r>
              <a:rPr lang="ru-RU" sz="700" dirty="0" smtClean="0">
                <a:latin typeface="Century Gothic" pitchFamily="34" charset="0"/>
              </a:rPr>
              <a:t>Иные межбюджетные трансферты на реализацию мероприятий, связанных с достижением наилучших результатов по увеличению налоговых и неналоговых доходов местных бюджетов, а также с проведением преобразования муниципальных образований Иркутской области в форме объединения 475,6 тыс.рублей;</a:t>
            </a:r>
          </a:p>
          <a:p>
            <a:pPr algn="just"/>
            <a:endParaRPr lang="ru-RU" sz="800" dirty="0" smtClean="0">
              <a:latin typeface="Century Gothic" pitchFamily="34" charset="0"/>
            </a:endParaRPr>
          </a:p>
          <a:p>
            <a:pPr algn="just"/>
            <a:endParaRPr lang="ru-RU" sz="800" dirty="0" smtClean="0">
              <a:latin typeface="Century Gothic" pitchFamily="34" charset="0"/>
            </a:endParaRPr>
          </a:p>
          <a:p>
            <a:endParaRPr lang="ru-RU" dirty="0"/>
          </a:p>
        </p:txBody>
      </p:sp>
      <p:pic>
        <p:nvPicPr>
          <p:cNvPr id="1027" name="Picture 3"/>
          <p:cNvPicPr>
            <a:picLocks noChangeAspect="1" noChangeArrowheads="1"/>
          </p:cNvPicPr>
          <p:nvPr/>
        </p:nvPicPr>
        <p:blipFill>
          <a:blip r:embed="rId4" cstate="print"/>
          <a:srcRect/>
          <a:stretch>
            <a:fillRect/>
          </a:stretch>
        </p:blipFill>
        <p:spPr bwMode="auto">
          <a:xfrm>
            <a:off x="116632" y="1907704"/>
            <a:ext cx="836712" cy="856200"/>
          </a:xfrm>
          <a:prstGeom prst="hexagon">
            <a:avLst/>
          </a:prstGeom>
          <a:noFill/>
          <a:ln w="9525">
            <a:solidFill>
              <a:schemeClr val="bg1">
                <a:lumMod val="65000"/>
              </a:schemeClr>
            </a:solidFill>
            <a:miter lim="800000"/>
            <a:headEnd/>
            <a:tailEnd/>
          </a:ln>
          <a:scene3d>
            <a:camera prst="orthographicFront"/>
            <a:lightRig rig="threePt" dir="t"/>
          </a:scene3d>
          <a:sp3d>
            <a:bevelT/>
          </a:sp3d>
        </p:spPr>
      </p:pic>
      <p:sp>
        <p:nvSpPr>
          <p:cNvPr id="16" name="Прямоугольник 15"/>
          <p:cNvSpPr/>
          <p:nvPr/>
        </p:nvSpPr>
        <p:spPr>
          <a:xfrm>
            <a:off x="908720" y="1763688"/>
            <a:ext cx="5616624" cy="1277273"/>
          </a:xfrm>
          <a:prstGeom prst="rect">
            <a:avLst/>
          </a:prstGeom>
        </p:spPr>
        <p:txBody>
          <a:bodyPr wrap="square">
            <a:spAutoFit/>
          </a:bodyPr>
          <a:lstStyle/>
          <a:p>
            <a:r>
              <a:rPr lang="ru-RU" sz="700" b="1" i="1" dirty="0" smtClean="0">
                <a:solidFill>
                  <a:srgbClr val="C00000"/>
                </a:solidFill>
                <a:latin typeface="Century Gothic" pitchFamily="34" charset="0"/>
              </a:rPr>
              <a:t>2.ГОСУДАРСТВЕННАЯ ПРОГРАММА ИРКУТСКОЙ ОБЛАСТИ «РАЗВИТИЕ ОБРАЗОВАНИЯ»</a:t>
            </a:r>
          </a:p>
          <a:p>
            <a:pPr algn="just">
              <a:buFont typeface="Arial" pitchFamily="34" charset="0"/>
              <a:buChar char="•"/>
            </a:pPr>
            <a:r>
              <a:rPr lang="ru-RU" sz="700" dirty="0" smtClean="0">
                <a:latin typeface="Century Gothic" pitchFamily="34" charset="0"/>
              </a:rPr>
              <a:t>Субсидии местным бюджетам на создание условий для организации бесплатного горячего питания обучающихся, получающих начальное общее образование в муниципальных образовательных организациях в Иркутской области  5171,0 тыс.рублей;</a:t>
            </a:r>
          </a:p>
          <a:p>
            <a:pPr algn="just">
              <a:buFont typeface="Arial" pitchFamily="34" charset="0"/>
              <a:buChar char="•"/>
            </a:pPr>
            <a:r>
              <a:rPr lang="ru-RU" sz="700" b="1" dirty="0" smtClean="0">
                <a:latin typeface="Century Gothic" pitchFamily="34" charset="0"/>
              </a:rPr>
              <a:t> </a:t>
            </a:r>
            <a:r>
              <a:rPr lang="ru-RU" sz="700" dirty="0" smtClean="0">
                <a:latin typeface="Century Gothic" pitchFamily="34" charset="0"/>
              </a:rPr>
              <a:t>Субсидии местным бюджетам на софинансирование мероприятий по капитальному ремонту образовательных организаций Иркутской области 30295,1 тыс.рублей;</a:t>
            </a:r>
          </a:p>
          <a:p>
            <a:pPr algn="just">
              <a:buFont typeface="Arial" pitchFamily="34" charset="0"/>
              <a:buChar char="•"/>
            </a:pPr>
            <a:r>
              <a:rPr lang="ru-RU" sz="700" dirty="0" smtClean="0">
                <a:latin typeface="Century Gothic" pitchFamily="34" charset="0"/>
              </a:rPr>
              <a:t>Субсидии местным бюджетам на приобретение средств обучения и воспитания (мебели для занятий в учебных классах), необходимых для оснащения муниципальных общеобразовательных организаций в Иркутской области 2338,0 тыс.рублей;</a:t>
            </a:r>
          </a:p>
          <a:p>
            <a:pPr algn="just">
              <a:buFont typeface="Arial" pitchFamily="34" charset="0"/>
              <a:buChar char="•"/>
            </a:pPr>
            <a:r>
              <a:rPr lang="ru-RU" sz="700" dirty="0" smtClean="0">
                <a:latin typeface="Century Gothic" pitchFamily="34" charset="0"/>
              </a:rPr>
              <a:t>Субсидии местным бюджетам на обеспечение бесплатным питьевым молоком обучающихся 1 – 4 классов муниципальных общеобразовательных организаций в Иркутской области 1007,5 тыс.рублей;</a:t>
            </a:r>
          </a:p>
        </p:txBody>
      </p:sp>
      <p:pic>
        <p:nvPicPr>
          <p:cNvPr id="23554" name="Picture 2"/>
          <p:cNvPicPr>
            <a:picLocks noChangeAspect="1" noChangeArrowheads="1"/>
          </p:cNvPicPr>
          <p:nvPr/>
        </p:nvPicPr>
        <p:blipFill>
          <a:blip r:embed="rId5" cstate="print"/>
          <a:srcRect/>
          <a:stretch>
            <a:fillRect/>
          </a:stretch>
        </p:blipFill>
        <p:spPr bwMode="auto">
          <a:xfrm>
            <a:off x="980727" y="5076055"/>
            <a:ext cx="864000" cy="864097"/>
          </a:xfrm>
          <a:prstGeom prst="hexagon">
            <a:avLst/>
          </a:prstGeom>
          <a:noFill/>
          <a:ln w="9525">
            <a:solidFill>
              <a:schemeClr val="bg1">
                <a:lumMod val="75000"/>
              </a:schemeClr>
            </a:solidFill>
            <a:miter lim="800000"/>
            <a:headEnd/>
            <a:tailEnd/>
          </a:ln>
          <a:scene3d>
            <a:camera prst="orthographicFront"/>
            <a:lightRig rig="threePt" dir="t"/>
          </a:scene3d>
          <a:sp3d>
            <a:bevelT/>
          </a:sp3d>
        </p:spPr>
      </p:pic>
      <p:pic>
        <p:nvPicPr>
          <p:cNvPr id="23556" name="Picture 4"/>
          <p:cNvPicPr>
            <a:picLocks noChangeAspect="1" noChangeArrowheads="1"/>
          </p:cNvPicPr>
          <p:nvPr/>
        </p:nvPicPr>
        <p:blipFill>
          <a:blip r:embed="rId6" cstate="print"/>
          <a:srcRect/>
          <a:stretch>
            <a:fillRect/>
          </a:stretch>
        </p:blipFill>
        <p:spPr bwMode="auto">
          <a:xfrm>
            <a:off x="188639" y="5364088"/>
            <a:ext cx="858974" cy="864000"/>
          </a:xfrm>
          <a:prstGeom prst="hexagon">
            <a:avLst/>
          </a:prstGeom>
          <a:noFill/>
          <a:ln w="9525">
            <a:solidFill>
              <a:schemeClr val="bg1">
                <a:lumMod val="75000"/>
              </a:schemeClr>
            </a:solidFill>
            <a:miter lim="800000"/>
            <a:headEnd/>
            <a:tailEnd/>
          </a:ln>
          <a:scene3d>
            <a:camera prst="orthographicFront"/>
            <a:lightRig rig="threePt" dir="t"/>
          </a:scene3d>
          <a:sp3d>
            <a:bevelT/>
          </a:sp3d>
        </p:spPr>
      </p:pic>
      <p:pic>
        <p:nvPicPr>
          <p:cNvPr id="23558" name="Picture 6"/>
          <p:cNvPicPr>
            <a:picLocks noChangeAspect="1" noChangeArrowheads="1"/>
          </p:cNvPicPr>
          <p:nvPr/>
        </p:nvPicPr>
        <p:blipFill>
          <a:blip r:embed="rId7" cstate="print"/>
          <a:srcRect/>
          <a:stretch>
            <a:fillRect/>
          </a:stretch>
        </p:blipFill>
        <p:spPr bwMode="auto">
          <a:xfrm>
            <a:off x="5994000" y="7236296"/>
            <a:ext cx="864000" cy="864000"/>
          </a:xfrm>
          <a:prstGeom prst="hexagon">
            <a:avLst/>
          </a:prstGeom>
          <a:noFill/>
          <a:ln w="9525">
            <a:solidFill>
              <a:schemeClr val="bg1">
                <a:lumMod val="75000"/>
              </a:schemeClr>
            </a:solidFill>
            <a:miter lim="800000"/>
            <a:headEnd/>
            <a:tailEnd/>
          </a:ln>
          <a:scene3d>
            <a:camera prst="orthographicFront"/>
            <a:lightRig rig="threePt" dir="t"/>
          </a:scene3d>
          <a:sp3d>
            <a:bevelT/>
          </a:sp3d>
        </p:spPr>
      </p:pic>
      <p:pic>
        <p:nvPicPr>
          <p:cNvPr id="23559" name="Picture 7"/>
          <p:cNvPicPr>
            <a:picLocks noChangeAspect="1" noChangeArrowheads="1"/>
          </p:cNvPicPr>
          <p:nvPr/>
        </p:nvPicPr>
        <p:blipFill>
          <a:blip r:embed="rId8" cstate="print"/>
          <a:srcRect/>
          <a:stretch>
            <a:fillRect/>
          </a:stretch>
        </p:blipFill>
        <p:spPr bwMode="auto">
          <a:xfrm>
            <a:off x="5805264" y="8280095"/>
            <a:ext cx="864000" cy="863905"/>
          </a:xfrm>
          <a:prstGeom prst="hexagon">
            <a:avLst/>
          </a:prstGeom>
          <a:noFill/>
          <a:ln w="9525">
            <a:solidFill>
              <a:schemeClr val="bg1">
                <a:lumMod val="75000"/>
              </a:schemeClr>
            </a:solidFill>
            <a:miter lim="800000"/>
            <a:headEnd/>
            <a:tailEnd/>
          </a:ln>
          <a:scene3d>
            <a:camera prst="orthographicFront"/>
            <a:lightRig rig="threePt" dir="t"/>
          </a:scene3d>
          <a:sp3d>
            <a:bevelT/>
          </a:sp3d>
        </p:spPr>
      </p:pic>
      <p:pic>
        <p:nvPicPr>
          <p:cNvPr id="23560" name="Picture 8"/>
          <p:cNvPicPr>
            <a:picLocks noChangeAspect="1" noChangeArrowheads="1"/>
          </p:cNvPicPr>
          <p:nvPr/>
        </p:nvPicPr>
        <p:blipFill>
          <a:blip r:embed="rId9" cstate="print"/>
          <a:srcRect/>
          <a:stretch>
            <a:fillRect/>
          </a:stretch>
        </p:blipFill>
        <p:spPr bwMode="auto">
          <a:xfrm>
            <a:off x="0" y="6948264"/>
            <a:ext cx="864000" cy="864000"/>
          </a:xfrm>
          <a:prstGeom prst="hexagon">
            <a:avLst/>
          </a:prstGeom>
          <a:noFill/>
          <a:ln w="9525">
            <a:solidFill>
              <a:schemeClr val="bg1">
                <a:lumMod val="75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861048" y="1115616"/>
            <a:ext cx="2880320" cy="900000"/>
          </a:xfrm>
          <a:solidFill>
            <a:schemeClr val="bg1"/>
          </a:solidFill>
        </p:spPr>
        <p:txBody>
          <a:bodyPr>
            <a:normAutofit fontScale="92500"/>
          </a:bodyPr>
          <a:lstStyle/>
          <a:p>
            <a:pPr algn="just">
              <a:tabLst>
                <a:tab pos="1878013" algn="l"/>
              </a:tabLst>
            </a:pPr>
            <a:r>
              <a:rPr lang="ru-RU" sz="800" dirty="0" smtClean="0">
                <a:solidFill>
                  <a:schemeClr val="accent1">
                    <a:lumMod val="25000"/>
                  </a:schemeClr>
                </a:solidFill>
                <a:latin typeface="Century Gothic" pitchFamily="34" charset="0"/>
              </a:rPr>
              <a:t>         В </a:t>
            </a:r>
            <a:r>
              <a:rPr lang="ru-RU" sz="800" dirty="0">
                <a:solidFill>
                  <a:schemeClr val="accent1">
                    <a:lumMod val="25000"/>
                  </a:schemeClr>
                </a:solidFill>
                <a:latin typeface="Century Gothic" pitchFamily="34" charset="0"/>
              </a:rPr>
              <a:t>течение </a:t>
            </a:r>
            <a:r>
              <a:rPr lang="ru-RU" sz="800" dirty="0" smtClean="0">
                <a:solidFill>
                  <a:schemeClr val="accent1">
                    <a:lumMod val="25000"/>
                  </a:schemeClr>
                </a:solidFill>
                <a:latin typeface="Century Gothic" pitchFamily="34" charset="0"/>
              </a:rPr>
              <a:t>2022 года основными вопросами исполнения </a:t>
            </a:r>
            <a:r>
              <a:rPr lang="ru-RU" sz="800" dirty="0">
                <a:solidFill>
                  <a:schemeClr val="accent1">
                    <a:lumMod val="25000"/>
                  </a:schemeClr>
                </a:solidFill>
                <a:latin typeface="Century Gothic" pitchFamily="34" charset="0"/>
              </a:rPr>
              <a:t>районного бюджета </a:t>
            </a:r>
            <a:r>
              <a:rPr lang="ru-RU" sz="800" dirty="0" smtClean="0">
                <a:solidFill>
                  <a:schemeClr val="accent1">
                    <a:lumMod val="25000"/>
                  </a:schemeClr>
                </a:solidFill>
                <a:latin typeface="Century Gothic" pitchFamily="34" charset="0"/>
              </a:rPr>
              <a:t>были </a:t>
            </a:r>
            <a:r>
              <a:rPr lang="ru-RU" sz="800" dirty="0">
                <a:solidFill>
                  <a:schemeClr val="accent1">
                    <a:lumMod val="25000"/>
                  </a:schemeClr>
                </a:solidFill>
                <a:latin typeface="Century Gothic" pitchFamily="34" charset="0"/>
              </a:rPr>
              <a:t>обеспечение финансовыми ресурсами принятых расходных обязательств, а также своевременная выплата заработной платы и начислений на выплату по оплате труда, оплата коммунальных услуг, услуг связи, оплата за ГСМ и </a:t>
            </a:r>
            <a:r>
              <a:rPr lang="ru-RU" sz="800" dirty="0" smtClean="0">
                <a:solidFill>
                  <a:schemeClr val="accent1">
                    <a:lumMod val="25000"/>
                  </a:schemeClr>
                </a:solidFill>
                <a:latin typeface="Century Gothic" pitchFamily="34" charset="0"/>
              </a:rPr>
              <a:t>другие первоочередные  направления финансирования.</a:t>
            </a:r>
            <a:endParaRPr lang="ru-RU" sz="800" dirty="0" smtClean="0">
              <a:solidFill>
                <a:schemeClr val="tx2">
                  <a:lumMod val="75000"/>
                </a:schemeClr>
              </a:solidFill>
            </a:endParaRPr>
          </a:p>
          <a:p>
            <a:pPr algn="just">
              <a:buFont typeface="Arial" pitchFamily="34" charset="0"/>
              <a:buChar char="•"/>
              <a:tabLst>
                <a:tab pos="1878013" algn="l"/>
              </a:tabLst>
            </a:pPr>
            <a:endParaRPr lang="ru-RU" sz="1200" dirty="0">
              <a:solidFill>
                <a:schemeClr val="tx2">
                  <a:lumMod val="75000"/>
                </a:schemeClr>
              </a:solidFill>
            </a:endParaRPr>
          </a:p>
          <a:p>
            <a:pPr algn="just">
              <a:tabLst>
                <a:tab pos="1878013" algn="l"/>
              </a:tabLst>
            </a:pPr>
            <a:endParaRPr lang="ru-RU" sz="1100" dirty="0">
              <a:solidFill>
                <a:schemeClr val="tx2">
                  <a:lumMod val="75000"/>
                </a:schemeClr>
              </a:solidFill>
            </a:endParaRPr>
          </a:p>
        </p:txBody>
      </p:sp>
      <p:sp>
        <p:nvSpPr>
          <p:cNvPr id="2" name="Заголовок 1"/>
          <p:cNvSpPr>
            <a:spLocks noGrp="1"/>
          </p:cNvSpPr>
          <p:nvPr>
            <p:ph type="ctrTitle"/>
          </p:nvPr>
        </p:nvSpPr>
        <p:spPr>
          <a:xfrm>
            <a:off x="260648" y="971600"/>
            <a:ext cx="6318702" cy="2028802"/>
          </a:xfrm>
        </p:spPr>
        <p:txBody>
          <a:bodyPr>
            <a:normAutofit/>
          </a:bodyPr>
          <a:lstStyle/>
          <a:p>
            <a:r>
              <a:rPr lang="ru-RU" dirty="0"/>
              <a:t/>
            </a:r>
            <a:br>
              <a:rPr lang="ru-RU" dirty="0"/>
            </a:br>
            <a:endParaRPr lang="ru-RU" dirty="0"/>
          </a:p>
        </p:txBody>
      </p:sp>
      <p:graphicFrame>
        <p:nvGraphicFramePr>
          <p:cNvPr id="4" name="Диаграмма 3"/>
          <p:cNvGraphicFramePr/>
          <p:nvPr/>
        </p:nvGraphicFramePr>
        <p:xfrm>
          <a:off x="404664" y="3203848"/>
          <a:ext cx="6292080" cy="2807992"/>
        </p:xfrm>
        <a:graphic>
          <a:graphicData uri="http://schemas.openxmlformats.org/drawingml/2006/chart">
            <c:chart xmlns:c="http://schemas.openxmlformats.org/drawingml/2006/chart" xmlns:r="http://schemas.openxmlformats.org/officeDocument/2006/relationships" r:id="rId2"/>
          </a:graphicData>
        </a:graphic>
      </p:graphicFrame>
      <p:sp>
        <p:nvSpPr>
          <p:cNvPr id="12" name="Скругленный прямоугольник 11"/>
          <p:cNvSpPr/>
          <p:nvPr/>
        </p:nvSpPr>
        <p:spPr>
          <a:xfrm>
            <a:off x="980728" y="179512"/>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3"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pic>
        <p:nvPicPr>
          <p:cNvPr id="1032" name="Picture 8"/>
          <p:cNvPicPr>
            <a:picLocks noChangeAspect="1" noChangeArrowheads="1"/>
          </p:cNvPicPr>
          <p:nvPr/>
        </p:nvPicPr>
        <p:blipFill>
          <a:blip r:embed="rId4" cstate="print"/>
          <a:srcRect/>
          <a:stretch>
            <a:fillRect/>
          </a:stretch>
        </p:blipFill>
        <p:spPr bwMode="auto">
          <a:xfrm>
            <a:off x="2276872" y="899592"/>
            <a:ext cx="821748" cy="792000"/>
          </a:xfrm>
          <a:prstGeom prst="hexagon">
            <a:avLst/>
          </a:prstGeom>
          <a:noFill/>
          <a:ln w="9525">
            <a:solidFill>
              <a:schemeClr val="accent6">
                <a:lumMod val="50000"/>
              </a:schemeClr>
            </a:solidFill>
            <a:miter lim="800000"/>
            <a:headEnd/>
            <a:tailEnd/>
          </a:ln>
          <a:scene3d>
            <a:camera prst="orthographicFront"/>
            <a:lightRig rig="threePt" dir="t"/>
          </a:scene3d>
          <a:sp3d>
            <a:bevelT/>
          </a:sp3d>
        </p:spPr>
      </p:pic>
      <p:pic>
        <p:nvPicPr>
          <p:cNvPr id="1033" name="Picture 9"/>
          <p:cNvPicPr>
            <a:picLocks noChangeAspect="1" noChangeArrowheads="1"/>
          </p:cNvPicPr>
          <p:nvPr/>
        </p:nvPicPr>
        <p:blipFill>
          <a:blip r:embed="rId5" cstate="print"/>
          <a:srcRect/>
          <a:stretch>
            <a:fillRect/>
          </a:stretch>
        </p:blipFill>
        <p:spPr bwMode="auto">
          <a:xfrm>
            <a:off x="116632" y="1331640"/>
            <a:ext cx="864096" cy="864000"/>
          </a:xfrm>
          <a:prstGeom prst="hexagon">
            <a:avLst/>
          </a:prstGeom>
          <a:noFill/>
          <a:ln w="9525">
            <a:solidFill>
              <a:schemeClr val="accent6">
                <a:lumMod val="75000"/>
              </a:schemeClr>
            </a:solidFill>
            <a:miter lim="800000"/>
            <a:headEnd/>
            <a:tailEnd/>
          </a:ln>
          <a:scene3d>
            <a:camera prst="orthographicFront"/>
            <a:lightRig rig="threePt" dir="t"/>
          </a:scene3d>
          <a:sp3d>
            <a:bevelT/>
          </a:sp3d>
        </p:spPr>
      </p:pic>
      <p:pic>
        <p:nvPicPr>
          <p:cNvPr id="1034" name="Picture 10"/>
          <p:cNvPicPr>
            <a:picLocks noChangeAspect="1" noChangeArrowheads="1"/>
          </p:cNvPicPr>
          <p:nvPr/>
        </p:nvPicPr>
        <p:blipFill>
          <a:blip r:embed="rId6" cstate="print"/>
          <a:srcRect/>
          <a:stretch>
            <a:fillRect/>
          </a:stretch>
        </p:blipFill>
        <p:spPr bwMode="auto">
          <a:xfrm>
            <a:off x="1556792" y="1331640"/>
            <a:ext cx="852248" cy="864000"/>
          </a:xfrm>
          <a:prstGeom prst="hexagon">
            <a:avLst/>
          </a:prstGeom>
          <a:noFill/>
          <a:ln w="9525">
            <a:solidFill>
              <a:schemeClr val="accent5">
                <a:lumMod val="75000"/>
              </a:schemeClr>
            </a:solidFill>
            <a:miter lim="800000"/>
            <a:headEnd/>
            <a:tailEnd/>
          </a:ln>
          <a:scene3d>
            <a:camera prst="orthographicFront"/>
            <a:lightRig rig="threePt" dir="t"/>
          </a:scene3d>
          <a:sp3d>
            <a:bevelT/>
          </a:sp3d>
        </p:spPr>
      </p:pic>
      <p:pic>
        <p:nvPicPr>
          <p:cNvPr id="1040" name="Picture 16"/>
          <p:cNvPicPr>
            <a:picLocks noChangeAspect="1" noChangeArrowheads="1"/>
          </p:cNvPicPr>
          <p:nvPr/>
        </p:nvPicPr>
        <p:blipFill>
          <a:blip r:embed="rId7" cstate="print"/>
          <a:srcRect/>
          <a:stretch>
            <a:fillRect/>
          </a:stretch>
        </p:blipFill>
        <p:spPr bwMode="auto">
          <a:xfrm>
            <a:off x="836712" y="1835696"/>
            <a:ext cx="850812" cy="864000"/>
          </a:xfrm>
          <a:prstGeom prst="hexagon">
            <a:avLst/>
          </a:prstGeom>
          <a:noFill/>
          <a:ln w="9525">
            <a:solidFill>
              <a:srgbClr val="FF0000"/>
            </a:solidFill>
            <a:miter lim="800000"/>
            <a:headEnd/>
            <a:tailEnd/>
          </a:ln>
          <a:scene3d>
            <a:camera prst="orthographicFront"/>
            <a:lightRig rig="threePt" dir="t"/>
          </a:scene3d>
          <a:sp3d>
            <a:bevelT/>
          </a:sp3d>
        </p:spPr>
      </p:pic>
      <p:pic>
        <p:nvPicPr>
          <p:cNvPr id="1041" name="Picture 17"/>
          <p:cNvPicPr>
            <a:picLocks noChangeAspect="1" noChangeArrowheads="1"/>
          </p:cNvPicPr>
          <p:nvPr/>
        </p:nvPicPr>
        <p:blipFill>
          <a:blip r:embed="rId8" cstate="print"/>
          <a:srcRect/>
          <a:stretch>
            <a:fillRect/>
          </a:stretch>
        </p:blipFill>
        <p:spPr bwMode="auto">
          <a:xfrm>
            <a:off x="2276872" y="1763688"/>
            <a:ext cx="870970" cy="864000"/>
          </a:xfrm>
          <a:prstGeom prst="hexagon">
            <a:avLst/>
          </a:prstGeom>
          <a:noFill/>
          <a:ln w="9525">
            <a:solidFill>
              <a:srgbClr val="FF0000"/>
            </a:solidFill>
            <a:miter lim="800000"/>
            <a:headEnd/>
            <a:tailEnd/>
          </a:ln>
          <a:scene3d>
            <a:camera prst="orthographicFront"/>
            <a:lightRig rig="threePt" dir="t"/>
          </a:scene3d>
          <a:sp3d>
            <a:bevelT/>
          </a:sp3d>
        </p:spPr>
      </p:pic>
      <p:pic>
        <p:nvPicPr>
          <p:cNvPr id="1042" name="Picture 18"/>
          <p:cNvPicPr>
            <a:picLocks noChangeAspect="1" noChangeArrowheads="1"/>
          </p:cNvPicPr>
          <p:nvPr/>
        </p:nvPicPr>
        <p:blipFill>
          <a:blip r:embed="rId9" cstate="print"/>
          <a:srcRect/>
          <a:stretch>
            <a:fillRect/>
          </a:stretch>
        </p:blipFill>
        <p:spPr bwMode="auto">
          <a:xfrm>
            <a:off x="836712" y="899592"/>
            <a:ext cx="852564" cy="864000"/>
          </a:xfrm>
          <a:prstGeom prst="hexagon">
            <a:avLst/>
          </a:prstGeom>
          <a:noFill/>
          <a:ln w="9525">
            <a:solidFill>
              <a:schemeClr val="accent6">
                <a:lumMod val="50000"/>
              </a:schemeClr>
            </a:solidFill>
            <a:miter lim="800000"/>
            <a:headEnd/>
            <a:tailEnd/>
          </a:ln>
          <a:scene3d>
            <a:camera prst="orthographicFront"/>
            <a:lightRig rig="threePt" dir="t"/>
          </a:scene3d>
          <a:sp3d>
            <a:bevelT/>
          </a:sp3d>
        </p:spPr>
      </p:pic>
      <p:sp>
        <p:nvSpPr>
          <p:cNvPr id="30" name="Прямоугольник 29"/>
          <p:cNvSpPr/>
          <p:nvPr/>
        </p:nvSpPr>
        <p:spPr>
          <a:xfrm>
            <a:off x="3374232" y="2051720"/>
            <a:ext cx="3483768" cy="1152000"/>
          </a:xfrm>
          <a:prstGeom prst="rect">
            <a:avLst/>
          </a:prstGeom>
          <a:solidFill>
            <a:schemeClr val="bg1"/>
          </a:solidFill>
        </p:spPr>
        <p:txBody>
          <a:bodyPr wrap="square">
            <a:spAutoFit/>
          </a:bodyPr>
          <a:lstStyle/>
          <a:p>
            <a:pPr algn="just"/>
            <a:r>
              <a:rPr lang="ru-RU" sz="800" dirty="0" smtClean="0">
                <a:solidFill>
                  <a:schemeClr val="accent1">
                    <a:lumMod val="25000"/>
                  </a:schemeClr>
                </a:solidFill>
                <a:latin typeface="Century Gothic" pitchFamily="34" charset="0"/>
              </a:rPr>
              <a:t>                           </a:t>
            </a:r>
            <a:r>
              <a:rPr lang="ru-RU" sz="700" dirty="0" smtClean="0">
                <a:solidFill>
                  <a:schemeClr val="accent1">
                    <a:lumMod val="25000"/>
                  </a:schemeClr>
                </a:solidFill>
                <a:latin typeface="Century Gothic" pitchFamily="34" charset="0"/>
              </a:rPr>
              <a:t>Приоритетные и первоочередные, а также социально значимые  направления финансирования  районного бюджета  утверждены постановлением администрации Балаганского района от 28.10.2021г. №516 (в ред. от 16.12.2021г. №610) «Об утверждении Основных направлений бюджетной и налоговой политики муниципального образования Балаганский район на 2022 год и на плановый период 2023 и 2024 годов».</a:t>
            </a:r>
          </a:p>
          <a:p>
            <a:r>
              <a:rPr lang="ru-RU" sz="700" dirty="0" smtClean="0">
                <a:solidFill>
                  <a:schemeClr val="accent1">
                    <a:lumMod val="25000"/>
                  </a:schemeClr>
                </a:solidFill>
                <a:latin typeface="Century Gothic" pitchFamily="34" charset="0"/>
              </a:rPr>
              <a:t>Ссылка для ознакомления:</a:t>
            </a:r>
            <a:r>
              <a:rPr lang="ru-RU" sz="700" dirty="0" smtClean="0">
                <a:solidFill>
                  <a:schemeClr val="accent1">
                    <a:lumMod val="25000"/>
                  </a:schemeClr>
                </a:solidFill>
                <a:latin typeface="Century Gothic" pitchFamily="34" charset="0"/>
                <a:hlinkClick r:id="rId10" action="ppaction://hlinkfile"/>
              </a:rPr>
              <a:t>  </a:t>
            </a:r>
            <a:r>
              <a:rPr lang="en-US" sz="700" dirty="0" smtClean="0">
                <a:solidFill>
                  <a:schemeClr val="accent1">
                    <a:lumMod val="25000"/>
                  </a:schemeClr>
                </a:solidFill>
                <a:latin typeface="Century Gothic" pitchFamily="34" charset="0"/>
                <a:hlinkClick r:id="rId10" action="ppaction://hlinkfile"/>
              </a:rPr>
              <a:t>https://adminbalagansk.ru/index.php?main_id=35&amp;part_id=328&amp;type=post&amp;year=2021</a:t>
            </a:r>
            <a:endParaRPr lang="ru-RU" sz="700" dirty="0" smtClean="0">
              <a:solidFill>
                <a:schemeClr val="accent1">
                  <a:lumMod val="10000"/>
                </a:schemeClr>
              </a:solidFill>
              <a:latin typeface="Century Gothic" pitchFamily="34" charset="0"/>
            </a:endParaRPr>
          </a:p>
          <a:p>
            <a:pPr algn="just">
              <a:tabLst>
                <a:tab pos="1878013" algn="l"/>
              </a:tabLst>
            </a:pPr>
            <a:r>
              <a:rPr lang="ru-RU" sz="800" dirty="0" smtClean="0">
                <a:solidFill>
                  <a:schemeClr val="tx2">
                    <a:lumMod val="75000"/>
                  </a:schemeClr>
                </a:solidFill>
                <a:latin typeface="Century Gothic" pitchFamily="34" charset="0"/>
              </a:rPr>
              <a:t> </a:t>
            </a:r>
            <a:endParaRPr lang="ru-RU" sz="800" dirty="0"/>
          </a:p>
        </p:txBody>
      </p:sp>
      <p:pic>
        <p:nvPicPr>
          <p:cNvPr id="1031" name="Picture 7"/>
          <p:cNvPicPr>
            <a:picLocks noChangeAspect="1" noChangeArrowheads="1"/>
          </p:cNvPicPr>
          <p:nvPr/>
        </p:nvPicPr>
        <p:blipFill>
          <a:blip r:embed="rId11" cstate="print"/>
          <a:srcRect/>
          <a:stretch>
            <a:fillRect/>
          </a:stretch>
        </p:blipFill>
        <p:spPr bwMode="auto">
          <a:xfrm>
            <a:off x="2996952" y="1259632"/>
            <a:ext cx="843409" cy="828000"/>
          </a:xfrm>
          <a:prstGeom prst="hexagon">
            <a:avLst/>
          </a:prstGeom>
          <a:noFill/>
          <a:ln w="9525">
            <a:solidFill>
              <a:schemeClr val="accent6">
                <a:lumMod val="75000"/>
              </a:schemeClr>
            </a:solidFill>
            <a:miter lim="800000"/>
            <a:headEnd/>
            <a:tailEnd/>
          </a:ln>
          <a:scene3d>
            <a:camera prst="orthographicFront"/>
            <a:lightRig rig="threePt" dir="t"/>
          </a:scene3d>
          <a:sp3d>
            <a:bevelT/>
          </a:sp3d>
        </p:spPr>
      </p:pic>
      <p:graphicFrame>
        <p:nvGraphicFramePr>
          <p:cNvPr id="31" name="Диаграмма 30"/>
          <p:cNvGraphicFramePr/>
          <p:nvPr/>
        </p:nvGraphicFramePr>
        <p:xfrm>
          <a:off x="116632" y="5940152"/>
          <a:ext cx="3699792" cy="2736304"/>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2" name="Диаграмма 31"/>
          <p:cNvGraphicFramePr/>
          <p:nvPr/>
        </p:nvGraphicFramePr>
        <p:xfrm>
          <a:off x="3573016" y="6516216"/>
          <a:ext cx="2808312" cy="1800200"/>
        </p:xfrm>
        <a:graphic>
          <a:graphicData uri="http://schemas.openxmlformats.org/drawingml/2006/chart">
            <c:chart xmlns:c="http://schemas.openxmlformats.org/drawingml/2006/chart" xmlns:r="http://schemas.openxmlformats.org/officeDocument/2006/relationships" r:id="rId13"/>
          </a:graphicData>
        </a:graphic>
      </p:graphicFrame>
      <p:sp>
        <p:nvSpPr>
          <p:cNvPr id="33" name="TextBox 32"/>
          <p:cNvSpPr txBox="1"/>
          <p:nvPr/>
        </p:nvSpPr>
        <p:spPr>
          <a:xfrm>
            <a:off x="3356992" y="5868144"/>
            <a:ext cx="3120406" cy="461665"/>
          </a:xfrm>
          <a:prstGeom prst="rect">
            <a:avLst/>
          </a:prstGeom>
          <a:solidFill>
            <a:srgbClr val="FEFEE2"/>
          </a:solidFill>
        </p:spPr>
        <p:txBody>
          <a:bodyPr wrap="square" rtlCol="0">
            <a:spAutoFit/>
          </a:bodyPr>
          <a:lstStyle/>
          <a:p>
            <a:pPr algn="ctr"/>
            <a:r>
              <a:rPr lang="ru-RU" sz="800" dirty="0" smtClean="0">
                <a:latin typeface="Century Gothic" pitchFamily="34" charset="0"/>
              </a:rPr>
              <a:t>Сравнение расходов по муниципальным программам и непрограммным направлениям деятельности (тыс.рублей)</a:t>
            </a:r>
            <a:endParaRPr lang="ru-RU" sz="800" dirty="0">
              <a:latin typeface="Century Gothic" pitchFamily="34" charset="0"/>
            </a:endParaRPr>
          </a:p>
        </p:txBody>
      </p:sp>
      <p:sp>
        <p:nvSpPr>
          <p:cNvPr id="34" name="TextBox 33"/>
          <p:cNvSpPr txBox="1"/>
          <p:nvPr/>
        </p:nvSpPr>
        <p:spPr>
          <a:xfrm>
            <a:off x="260648" y="8388424"/>
            <a:ext cx="5976664" cy="584775"/>
          </a:xfrm>
          <a:prstGeom prst="rect">
            <a:avLst/>
          </a:prstGeom>
          <a:solidFill>
            <a:schemeClr val="bg1"/>
          </a:solidFill>
        </p:spPr>
        <p:txBody>
          <a:bodyPr wrap="square" rtlCol="0">
            <a:spAutoFit/>
          </a:bodyPr>
          <a:lstStyle/>
          <a:p>
            <a:pPr algn="just"/>
            <a:r>
              <a:rPr lang="ru-RU" sz="800" dirty="0" smtClean="0">
                <a:latin typeface="Century Gothic" pitchFamily="34" charset="0"/>
              </a:rPr>
              <a:t>       Исполнение по  муниципальным программам  в 2022 году составляет 671 331,7 тыс.рублей, что на  45 947,1 тыс.рублей больше, чем в 2021 году (625 384,6 тыс.рублей).</a:t>
            </a:r>
          </a:p>
          <a:p>
            <a:pPr algn="just"/>
            <a:r>
              <a:rPr lang="ru-RU" sz="800" dirty="0" smtClean="0">
                <a:latin typeface="Century Gothic" pitchFamily="34" charset="0"/>
              </a:rPr>
              <a:t>        По непрограммным направлениям деятельности исполнение в 2022 году составляет 21 224 6 тыс.рублей, что на  370,3 тыс.рублей больше, чем в 2021 году (20 854,3 тыс.рублей).</a:t>
            </a:r>
            <a:endParaRPr lang="ru-RU" sz="800" dirty="0">
              <a:latin typeface="Century Gothic" pitchFamily="34" charset="0"/>
            </a:endParaRPr>
          </a:p>
        </p:txBody>
      </p:sp>
      <p:sp>
        <p:nvSpPr>
          <p:cNvPr id="35" name="TextBox 34"/>
          <p:cNvSpPr txBox="1"/>
          <p:nvPr/>
        </p:nvSpPr>
        <p:spPr>
          <a:xfrm rot="21244229">
            <a:off x="4661299" y="6284838"/>
            <a:ext cx="1107996" cy="215444"/>
          </a:xfrm>
          <a:prstGeom prst="rect">
            <a:avLst/>
          </a:prstGeom>
          <a:noFill/>
        </p:spPr>
        <p:txBody>
          <a:bodyPr wrap="none" rtlCol="0">
            <a:spAutoFit/>
          </a:bodyPr>
          <a:lstStyle/>
          <a:p>
            <a:r>
              <a:rPr lang="ru-RU" sz="800" dirty="0" smtClean="0"/>
              <a:t>+45 947,1 тыс.рублей</a:t>
            </a:r>
            <a:endParaRPr lang="ru-RU" sz="800" dirty="0"/>
          </a:p>
        </p:txBody>
      </p:sp>
      <p:sp>
        <p:nvSpPr>
          <p:cNvPr id="21" name="TextBox 20"/>
          <p:cNvSpPr txBox="1"/>
          <p:nvPr/>
        </p:nvSpPr>
        <p:spPr>
          <a:xfrm>
            <a:off x="2996953" y="755576"/>
            <a:ext cx="3168352" cy="261610"/>
          </a:xfrm>
          <a:prstGeom prst="rect">
            <a:avLst/>
          </a:prstGeom>
          <a:noFill/>
        </p:spPr>
        <p:txBody>
          <a:bodyPr wrap="square" rtlCol="0">
            <a:spAutoFit/>
          </a:bodyPr>
          <a:lstStyle/>
          <a:p>
            <a:r>
              <a:rPr lang="ru-RU" sz="1100" b="1" dirty="0" smtClean="0">
                <a:solidFill>
                  <a:srgbClr val="C00000"/>
                </a:solidFill>
                <a:latin typeface="Century Gothic" pitchFamily="34" charset="0"/>
              </a:rPr>
              <a:t>Расходование бюджетных средств</a:t>
            </a:r>
            <a:endParaRPr lang="ru-RU" sz="1100" b="1" dirty="0">
              <a:solidFill>
                <a:srgbClr val="C00000"/>
              </a:solidFill>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453336" y="8820472"/>
            <a:ext cx="404664" cy="323529"/>
          </a:xfrm>
        </p:spPr>
        <p:txBody>
          <a:bodyPr/>
          <a:lstStyle/>
          <a:p>
            <a:fld id="{C38A8CCC-CF59-41BF-9C62-E2E65FDCF24D}" type="slidenum">
              <a:rPr lang="ru-RU" sz="1000" smtClean="0">
                <a:solidFill>
                  <a:schemeClr val="tx1"/>
                </a:solidFill>
                <a:latin typeface="Century Gothic" pitchFamily="34" charset="0"/>
                <a:cs typeface="Arial" pitchFamily="34" charset="0"/>
              </a:rPr>
              <a:pPr/>
              <a:t>18</a:t>
            </a:fld>
            <a:endParaRPr lang="ru-RU" sz="1000" dirty="0">
              <a:solidFill>
                <a:schemeClr val="tx1"/>
              </a:solidFill>
              <a:latin typeface="Century Gothic" pitchFamily="34" charset="0"/>
              <a:cs typeface="Arial" pitchFamily="34" charset="0"/>
            </a:endParaRPr>
          </a:p>
        </p:txBody>
      </p:sp>
      <p:graphicFrame>
        <p:nvGraphicFramePr>
          <p:cNvPr id="4" name="Таблица 3"/>
          <p:cNvGraphicFramePr>
            <a:graphicFrameLocks noGrp="1"/>
          </p:cNvGraphicFramePr>
          <p:nvPr>
            <p:extLst>
              <p:ext uri="{D42A27DB-BD31-4B8C-83A1-F6EECF244321}">
                <p14:modId xmlns="" xmlns:p14="http://schemas.microsoft.com/office/powerpoint/2010/main" val="1145210472"/>
              </p:ext>
            </p:extLst>
          </p:nvPr>
        </p:nvGraphicFramePr>
        <p:xfrm>
          <a:off x="332656" y="1331640"/>
          <a:ext cx="6336707" cy="7425030"/>
        </p:xfrm>
        <a:graphic>
          <a:graphicData uri="http://schemas.openxmlformats.org/drawingml/2006/table">
            <a:tbl>
              <a:tblPr/>
              <a:tblGrid>
                <a:gridCol w="2929464"/>
                <a:gridCol w="212808"/>
                <a:gridCol w="296441"/>
                <a:gridCol w="556166"/>
                <a:gridCol w="551019"/>
                <a:gridCol w="551019"/>
                <a:gridCol w="619895"/>
                <a:gridCol w="619895"/>
              </a:tblGrid>
              <a:tr h="247512">
                <a:tc>
                  <a:txBody>
                    <a:bodyPr/>
                    <a:lstStyle/>
                    <a:p>
                      <a:pPr algn="ctr" rtl="0" fontAlgn="ctr"/>
                      <a:r>
                        <a:rPr lang="ru-RU" sz="900" b="0" i="0" u="none" strike="noStrike" dirty="0">
                          <a:solidFill>
                            <a:schemeClr val="tx1"/>
                          </a:solidFill>
                          <a:latin typeface="Courier New"/>
                        </a:rPr>
                        <a:t>Наименование</a:t>
                      </a:r>
                    </a:p>
                  </a:txBody>
                  <a:tcPr marL="2297" marR="2297" marT="4084" marB="0" anchor="ctr">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a:solidFill>
                            <a:schemeClr val="tx1"/>
                          </a:solidFill>
                          <a:latin typeface="Courier New"/>
                        </a:rPr>
                        <a:t>РЗ</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a:solidFill>
                            <a:schemeClr val="tx1"/>
                          </a:solidFill>
                          <a:latin typeface="Courier New"/>
                        </a:rPr>
                        <a:t>ПР</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2021г., факт</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2022г., план</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2022г., факт</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Отклонение</a:t>
                      </a:r>
                      <a:endParaRPr lang="ru-RU" sz="800" b="0" i="0" u="none" strike="noStrike" dirty="0">
                        <a:solidFill>
                          <a:schemeClr val="tx1"/>
                        </a:solidFill>
                        <a:latin typeface="Courier New"/>
                      </a:endParaRPr>
                    </a:p>
                  </a:txBody>
                  <a:tcPr marL="2297" marR="2297" marT="40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Темп</a:t>
                      </a:r>
                      <a:r>
                        <a:rPr lang="ru-RU" sz="800" b="0" i="0" u="none" strike="noStrike" baseline="0" dirty="0" smtClean="0">
                          <a:solidFill>
                            <a:schemeClr val="tx1"/>
                          </a:solidFill>
                          <a:latin typeface="Courier New"/>
                        </a:rPr>
                        <a:t> роста</a:t>
                      </a:r>
                    </a:p>
                    <a:p>
                      <a:pPr algn="ctr" fontAlgn="b"/>
                      <a:r>
                        <a:rPr lang="ru-RU" sz="800" b="0" i="0" u="none" strike="noStrike" baseline="0" dirty="0" smtClean="0">
                          <a:solidFill>
                            <a:schemeClr val="tx1"/>
                          </a:solidFill>
                          <a:latin typeface="Courier New"/>
                        </a:rPr>
                        <a:t>(снижения)</a:t>
                      </a:r>
                      <a:endParaRPr lang="ru-RU" sz="800" b="0" i="0" u="none" strike="noStrike" dirty="0">
                        <a:solidFill>
                          <a:schemeClr val="tx1"/>
                        </a:solidFill>
                        <a:latin typeface="Courier New"/>
                      </a:endParaRPr>
                    </a:p>
                  </a:txBody>
                  <a:tcPr marL="2297" marR="2297" marT="4084" marB="0" anchor="ctr">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795">
                <a:tc>
                  <a:txBody>
                    <a:bodyPr/>
                    <a:lstStyle/>
                    <a:p>
                      <a:pPr algn="ctr" fontAlgn="b"/>
                      <a:r>
                        <a:rPr lang="ru-RU" sz="800" b="0" i="0" u="none" strike="noStrike" dirty="0" smtClean="0">
                          <a:solidFill>
                            <a:schemeClr val="tx1"/>
                          </a:solidFill>
                          <a:latin typeface="Courier New"/>
                        </a:rPr>
                        <a:t>1</a:t>
                      </a:r>
                      <a:endParaRPr lang="ru-RU" sz="800" b="0" i="0" u="none" strike="noStrike" dirty="0">
                        <a:solidFill>
                          <a:schemeClr val="tx1"/>
                        </a:solidFill>
                        <a:latin typeface="Courier New"/>
                      </a:endParaRP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2</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3</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4</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5</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6</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7=6-4</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800" b="0" i="0" u="none" strike="noStrike" dirty="0" smtClean="0">
                          <a:solidFill>
                            <a:schemeClr val="tx1"/>
                          </a:solidFill>
                          <a:latin typeface="Courier New"/>
                        </a:rPr>
                        <a:t>8=6/4*100</a:t>
                      </a:r>
                      <a:endParaRPr lang="ru-RU" sz="80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ОБЩЕГОСУДАРСТВЕННЫЕ ВОПРОСЫ</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85405,2</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98072,5</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97505,3</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12100,1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alibri"/>
                        </a:rPr>
                        <a:t>114,2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34996">
                <a:tc>
                  <a:txBody>
                    <a:bodyPr/>
                    <a:lstStyle/>
                    <a:p>
                      <a:pPr algn="l" fontAlgn="b"/>
                      <a:r>
                        <a:rPr lang="ru-RU" sz="700" b="0" i="0" u="none" strike="noStrike" dirty="0">
                          <a:solidFill>
                            <a:schemeClr val="tx1"/>
                          </a:solidFill>
                          <a:latin typeface="Courier New"/>
                        </a:rPr>
                        <a:t>Функционирование высшего должностного лица субъекта  Российской Федерации и </a:t>
                      </a:r>
                      <a:r>
                        <a:rPr lang="ru-RU" sz="700" b="0" i="0" u="none" strike="noStrike" dirty="0" smtClean="0">
                          <a:solidFill>
                            <a:schemeClr val="tx1"/>
                          </a:solidFill>
                          <a:latin typeface="Courier New"/>
                        </a:rPr>
                        <a:t>муниципального </a:t>
                      </a:r>
                      <a:r>
                        <a:rPr lang="ru-RU" sz="700" b="0" i="0" u="none" strike="noStrike" dirty="0">
                          <a:solidFill>
                            <a:schemeClr val="tx1"/>
                          </a:solidFill>
                          <a:latin typeface="Courier New"/>
                        </a:rPr>
                        <a:t>образования</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02</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2658,8</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2945,5</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2945,3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286,5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110,8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0557">
                <a:tc>
                  <a:txBody>
                    <a:bodyPr/>
                    <a:lstStyle/>
                    <a:p>
                      <a:pPr algn="l" fontAlgn="b"/>
                      <a:r>
                        <a:rPr lang="ru-RU" sz="700" b="0" i="0" u="none" strike="noStrike" dirty="0">
                          <a:solidFill>
                            <a:schemeClr val="tx1"/>
                          </a:solidFill>
                          <a:latin typeface="Courier New"/>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03</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703,6</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706,0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706,0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100,3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0557">
                <a:tc>
                  <a:txBody>
                    <a:bodyPr/>
                    <a:lstStyle/>
                    <a:p>
                      <a:pPr algn="l" fontAlgn="b"/>
                      <a:r>
                        <a:rPr lang="ru-RU" sz="700" b="0" i="0" u="none" strike="noStrike" dirty="0">
                          <a:solidFill>
                            <a:schemeClr val="tx1"/>
                          </a:solidFill>
                          <a:latin typeface="Courier New"/>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35899,4</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41808,3</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41555,6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5656,2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115,8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ctr"/>
                      <a:r>
                        <a:rPr lang="ru-RU" sz="700" b="0" i="0" u="none" strike="noStrike" dirty="0">
                          <a:solidFill>
                            <a:schemeClr val="tx1"/>
                          </a:solidFill>
                          <a:latin typeface="Courier New"/>
                        </a:rPr>
                        <a:t>Судебная система</a:t>
                      </a:r>
                    </a:p>
                  </a:txBody>
                  <a:tcPr marL="2297" marR="2297" marT="4084" marB="0" anchor="ctr">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05</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0,7</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16,9</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2414,3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23585">
                <a:tc>
                  <a:txBody>
                    <a:bodyPr/>
                    <a:lstStyle/>
                    <a:p>
                      <a:pPr algn="l" fontAlgn="b"/>
                      <a:r>
                        <a:rPr lang="ru-RU" sz="700" b="0" i="0" u="none" strike="noStrike" dirty="0">
                          <a:solidFill>
                            <a:schemeClr val="tx1"/>
                          </a:solidFill>
                          <a:latin typeface="Courier New"/>
                        </a:rPr>
                        <a:t>Обеспечение деятельности финансовых, налоговых и таможенных органов и органов финансового (финансово-бюджетного) надзора</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06</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17007,4</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18851,4</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18649,3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1641,9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109,7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smtClean="0">
                          <a:solidFill>
                            <a:schemeClr val="tx1"/>
                          </a:solidFill>
                          <a:latin typeface="Courier New"/>
                        </a:rPr>
                        <a:t>Обеспечение проведения выборов и референдумов</a:t>
                      </a:r>
                      <a:endParaRPr lang="ru-RU" sz="700" b="0" i="0" u="none" strike="noStrike" dirty="0">
                        <a:solidFill>
                          <a:schemeClr val="tx1"/>
                        </a:solidFill>
                        <a:latin typeface="Courier New"/>
                      </a:endParaRP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01</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07</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861,8</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-861,8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ru-RU" sz="750" b="0" i="0" u="none" strike="noStrike" dirty="0">
                        <a:solidFill>
                          <a:srgbClr val="000000"/>
                        </a:solidFill>
                        <a:latin typeface="Courier New" pitchFamily="49" charset="0"/>
                        <a:cs typeface="Courier New" pitchFamily="49"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Другие общегосударственные вопросы</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13</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28273,5</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33744,4</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33632,2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5358,7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119,0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17083">
                <a:tc>
                  <a:txBody>
                    <a:bodyPr/>
                    <a:lstStyle/>
                    <a:p>
                      <a:pPr algn="l" fontAlgn="b"/>
                      <a:r>
                        <a:rPr lang="ru-RU" sz="700" b="0" i="0" u="none" strike="noStrike" dirty="0">
                          <a:solidFill>
                            <a:schemeClr val="tx1"/>
                          </a:solidFill>
                          <a:latin typeface="Courier New"/>
                        </a:rPr>
                        <a:t>НАЦИОНАЛЬНАЯ БЕЗОПАСНОСТЬ И ПРАВООХРАНИТЕЛЬНАЯ ДЕЯТЕЛЬНОСТЬ</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03</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5460,6</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6409,6</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6380,5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919,9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23585">
                <a:tc>
                  <a:txBody>
                    <a:bodyPr/>
                    <a:lstStyle/>
                    <a:p>
                      <a:pPr algn="l" fontAlgn="b"/>
                      <a:r>
                        <a:rPr lang="ru-RU" sz="700" b="0" i="0" u="none" strike="noStrike" dirty="0">
                          <a:solidFill>
                            <a:schemeClr val="tx1"/>
                          </a:solidFill>
                          <a:latin typeface="Courier New"/>
                        </a:rPr>
                        <a:t>Защита населения и территории от чрезвычайных ситуаций природного и техногенного характера, пожарная безопасность</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03</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5443,2</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6392,2</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6363,1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919,9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116,9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34996">
                <a:tc>
                  <a:txBody>
                    <a:bodyPr/>
                    <a:lstStyle/>
                    <a:p>
                      <a:pPr algn="l" fontAlgn="b"/>
                      <a:r>
                        <a:rPr lang="ru-RU" sz="700" b="0" i="0" u="none" strike="noStrike" dirty="0">
                          <a:solidFill>
                            <a:schemeClr val="tx1"/>
                          </a:solidFill>
                          <a:latin typeface="Courier New"/>
                        </a:rPr>
                        <a:t>Другие вопросы в области национальной безопасности и правоохранительной деятельности</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03</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17,4</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17,4</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ctr"/>
                      <a:r>
                        <a:rPr lang="ru-RU" sz="700" b="0" i="0" u="none" strike="noStrike" dirty="0">
                          <a:solidFill>
                            <a:schemeClr val="tx1"/>
                          </a:solidFill>
                          <a:latin typeface="Courier New"/>
                        </a:rPr>
                        <a:t>НАЦИОНАЛЬНАЯ ЭКОНОМИКА</a:t>
                      </a:r>
                    </a:p>
                  </a:txBody>
                  <a:tcPr marL="2297" marR="2297" marT="4084" marB="0" anchor="ctr">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15,0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150,0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150,0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135,0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ctr"/>
                      <a:r>
                        <a:rPr lang="ru-RU" sz="700" b="0" i="0" u="none" strike="noStrike" dirty="0">
                          <a:solidFill>
                            <a:schemeClr val="tx1"/>
                          </a:solidFill>
                          <a:latin typeface="Courier New"/>
                        </a:rPr>
                        <a:t>Сельское хозяйство и рыболовство</a:t>
                      </a:r>
                    </a:p>
                  </a:txBody>
                  <a:tcPr marL="2297" marR="2297" marT="4084" marB="0" anchor="ctr">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05</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120,0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120,0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120,0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ru-RU" sz="750" b="0" i="0" u="none" strike="noStrike" dirty="0">
                        <a:solidFill>
                          <a:srgbClr val="000000"/>
                        </a:solidFill>
                        <a:latin typeface="Courier New" pitchFamily="49" charset="0"/>
                        <a:cs typeface="Courier New" pitchFamily="49"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Другие вопросы в области национальной экономики</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12</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15,0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30,0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30,0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15,0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200,0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ОХРАНА ОКРУЖАЮЩЕЙ СРЕДЫ</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06</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23948,0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1584,5</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1584,5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-22363,5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Другие вопросы в области охраны окружающей среды</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06</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05</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23948,0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1584,5</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1584,5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-22363,5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ОБРАЗОВАНИЕ</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07</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405829,6</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518177,0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450158,5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44328,9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Дошкольное образование</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07</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99005,4</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126898,6</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110526,0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11520,6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Общее образование</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07</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02</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263666,2</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338551,7</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292920,2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29254,0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Дополнительное образование детей</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07</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03</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22302,7</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20676,0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20360,9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-1941,8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91,3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34996">
                <a:tc>
                  <a:txBody>
                    <a:bodyPr/>
                    <a:lstStyle/>
                    <a:p>
                      <a:pPr algn="l" fontAlgn="b"/>
                      <a:r>
                        <a:rPr lang="ru-RU" sz="700" b="0" i="0" u="none" strike="noStrike" dirty="0">
                          <a:solidFill>
                            <a:schemeClr val="tx1"/>
                          </a:solidFill>
                          <a:latin typeface="Courier New"/>
                        </a:rPr>
                        <a:t>Профессиональная подготовка, переподготовка и повышение квалификации</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07</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05</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629,3</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858,2</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857,2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227,9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136,2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Молодежная политика </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07</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07</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822,4</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1292,6</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1292,6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470,2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157,2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Другие вопросы в области образования</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07</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09</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19403,6</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29899,9</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24201,6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4798,0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124,7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ctr"/>
                      <a:r>
                        <a:rPr lang="ru-RU" sz="700" b="0" i="0" u="none" strike="noStrike" dirty="0">
                          <a:solidFill>
                            <a:schemeClr val="tx1"/>
                          </a:solidFill>
                          <a:latin typeface="Courier New"/>
                        </a:rPr>
                        <a:t>КУЛЬТУРА, КИНЕМАТОГРАФИЯ </a:t>
                      </a:r>
                    </a:p>
                  </a:txBody>
                  <a:tcPr marL="2297" marR="2297" marT="4084" marB="0" anchor="ctr">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08</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44280,4</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51298,8</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49824,7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5544,3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112,5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Культура</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08</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29265,2</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31863,9</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31259,3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1994,1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106,8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Другие вопросы в области культуры, кинематографии</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08</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15015,2</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19434,9</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18565,4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3550,2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123,6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СОЦИАЛЬНАЯ ПОЛИТИКА</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9906,2</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9482,6</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9471,4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-434,8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95,6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Пенсионное обеспечение</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3638,5</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4133,0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4133,0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494,5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Социальное обеспечение населения</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10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03</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208,0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120,3</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116,3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55,9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Охрана  семьи  и  детства</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10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4781,7</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3881,9</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3874,7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a:t>
                      </a:r>
                      <a:r>
                        <a:rPr lang="ru-RU" sz="750" b="0" i="0" u="none" strike="noStrike" dirty="0" smtClean="0">
                          <a:solidFill>
                            <a:schemeClr val="tx1"/>
                          </a:solidFill>
                          <a:latin typeface="Courier New"/>
                        </a:rPr>
                        <a:t>907,0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81,0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Другие вопросы в области социальной политики</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06</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1278,0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1347,4</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1347,4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69,4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105,4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ФИЗИЧЕСКАЯ  КУЛЬТУРА  И СПОРТ</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14577,8</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4509,4</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4509,4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-10068,4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30,9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Физическая культура</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11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785,0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874,5</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874,5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89,5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111,4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ctr"/>
                      <a:r>
                        <a:rPr lang="ru-RU" sz="700" b="0" i="0" u="none" strike="noStrike" dirty="0">
                          <a:solidFill>
                            <a:schemeClr val="tx1"/>
                          </a:solidFill>
                          <a:latin typeface="Courier New"/>
                        </a:rPr>
                        <a:t>Массовый спорт</a:t>
                      </a:r>
                    </a:p>
                  </a:txBody>
                  <a:tcPr marL="2297" marR="2297" marT="4084" marB="0" anchor="ctr">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02</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13792,8</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3634,9</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3634,9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-10157,9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26,4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СРЕДСТВА МАССОВОЙ ИНФОРМАЦИИ</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12</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3202,3</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3717,7</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3717,7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515,4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116,1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a:solidFill>
                            <a:schemeClr val="tx1"/>
                          </a:solidFill>
                          <a:latin typeface="Courier New"/>
                        </a:rPr>
                        <a:t>Периодическая печать и издательства</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12</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02</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3202,3</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3717,7</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3717,7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515,4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116,1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6262">
                <a:tc>
                  <a:txBody>
                    <a:bodyPr/>
                    <a:lstStyle/>
                    <a:p>
                      <a:pPr algn="l" fontAlgn="b"/>
                      <a:r>
                        <a:rPr lang="ru-RU" sz="700" b="0" i="0" u="none" strike="noStrike" dirty="0" smtClean="0">
                          <a:solidFill>
                            <a:schemeClr val="tx1"/>
                          </a:solidFill>
                          <a:latin typeface="Courier New"/>
                        </a:rPr>
                        <a:t>ОБСЛУЖИВАНИЕ ГОСУДАРСТВЕННОГО (МУНИЦИПАЛЬНОГО) ДОЛГА</a:t>
                      </a:r>
                      <a:endParaRPr lang="ru-RU" sz="700" b="0" i="0" u="none" strike="noStrike" dirty="0">
                        <a:solidFill>
                          <a:schemeClr val="tx1"/>
                        </a:solidFill>
                        <a:latin typeface="Courier New"/>
                      </a:endParaRP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13</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6,1</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ru-RU" sz="750" b="0" i="0" u="none" strike="noStrike" dirty="0">
                        <a:solidFill>
                          <a:srgbClr val="000000"/>
                        </a:solidFill>
                        <a:latin typeface="Courier New" pitchFamily="49" charset="0"/>
                        <a:cs typeface="Courier New" pitchFamily="49"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34073">
                <a:tc>
                  <a:txBody>
                    <a:bodyPr/>
                    <a:lstStyle/>
                    <a:p>
                      <a:pPr algn="l" fontAlgn="b"/>
                      <a:r>
                        <a:rPr lang="ru-RU" sz="700" b="0" i="0" u="none" strike="noStrike" dirty="0" smtClean="0">
                          <a:solidFill>
                            <a:schemeClr val="tx1"/>
                          </a:solidFill>
                          <a:latin typeface="Courier New"/>
                        </a:rPr>
                        <a:t>Обслуживание муниципального долга</a:t>
                      </a:r>
                      <a:endParaRPr lang="ru-RU" sz="700" b="0" i="0" u="none" strike="noStrike" dirty="0">
                        <a:solidFill>
                          <a:schemeClr val="tx1"/>
                        </a:solidFill>
                        <a:latin typeface="Courier New"/>
                      </a:endParaRP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13</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01</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6,1</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ru-RU" sz="750" b="0" i="0" u="none" strike="noStrike" dirty="0">
                        <a:solidFill>
                          <a:srgbClr val="000000"/>
                        </a:solidFill>
                        <a:latin typeface="Courier New" pitchFamily="49" charset="0"/>
                        <a:cs typeface="Courier New" pitchFamily="49"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23585">
                <a:tc>
                  <a:txBody>
                    <a:bodyPr/>
                    <a:lstStyle/>
                    <a:p>
                      <a:pPr algn="l" fontAlgn="b"/>
                      <a:r>
                        <a:rPr lang="ru-RU" sz="700" b="0" i="0" u="none" strike="noStrike" dirty="0" smtClean="0">
                          <a:solidFill>
                            <a:schemeClr val="tx1"/>
                          </a:solidFill>
                          <a:latin typeface="Courier New"/>
                        </a:rPr>
                        <a:t>МЕЖБЮДЖЕТНЫЕ </a:t>
                      </a:r>
                      <a:r>
                        <a:rPr lang="ru-RU" sz="700" b="0" i="0" u="none" strike="noStrike" dirty="0">
                          <a:solidFill>
                            <a:schemeClr val="tx1"/>
                          </a:solidFill>
                          <a:latin typeface="Courier New"/>
                        </a:rPr>
                        <a:t>ТРАНСФЕРТЫ ОБЩЕГО ХАРАКТЕРА БЮДЖЕТАМ СУБЪЕКТОВ РОССИЙСКОЙ ФЕДЕРАЦИИ И МУНИЦИПАЛЬНЫХ ОБРАЗОВАНИЙ </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14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chemeClr val="tx1"/>
                          </a:solidFill>
                          <a:latin typeface="Courier New"/>
                        </a:rPr>
                        <a:t>00</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53613,8</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69254,3</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69254,3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15640,5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129,2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23585">
                <a:tc>
                  <a:txBody>
                    <a:bodyPr/>
                    <a:lstStyle/>
                    <a:p>
                      <a:pPr algn="l" fontAlgn="b"/>
                      <a:r>
                        <a:rPr lang="ru-RU" sz="700" b="0" i="0" u="none" strike="noStrike" dirty="0">
                          <a:solidFill>
                            <a:schemeClr val="tx1"/>
                          </a:solidFill>
                          <a:latin typeface="Courier New"/>
                        </a:rPr>
                        <a:t>Дотации на выравнивание бюджетной обеспеченности субъектов Российской Федерации и муниципальных образований</a:t>
                      </a: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14</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chemeClr val="tx1"/>
                          </a:solidFill>
                          <a:latin typeface="Courier New"/>
                        </a:rPr>
                        <a:t>01</a:t>
                      </a: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53613,8</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68237,4</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68237,4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14623,6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127,3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25454">
                <a:tc>
                  <a:txBody>
                    <a:bodyPr/>
                    <a:lstStyle/>
                    <a:p>
                      <a:pPr algn="l" fontAlgn="b"/>
                      <a:r>
                        <a:rPr lang="ru-RU" sz="700" b="0" i="0" u="none" strike="noStrike" dirty="0" smtClean="0">
                          <a:solidFill>
                            <a:schemeClr val="tx1"/>
                          </a:solidFill>
                          <a:latin typeface="Courier New"/>
                        </a:rPr>
                        <a:t>Прочие межбюджетные трансферты общего характера</a:t>
                      </a:r>
                      <a:endParaRPr lang="ru-RU" sz="700" b="0" i="0" u="none" strike="noStrike" dirty="0">
                        <a:solidFill>
                          <a:schemeClr val="tx1"/>
                        </a:solidFill>
                        <a:latin typeface="Courier New"/>
                      </a:endParaRP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14</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03</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chemeClr val="tx1"/>
                          </a:solidFill>
                          <a:latin typeface="Courier New"/>
                        </a:rPr>
                        <a:t>0</a:t>
                      </a:r>
                      <a:endParaRPr lang="ru-RU" sz="750" b="0"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smtClean="0">
                          <a:solidFill>
                            <a:schemeClr val="tx1"/>
                          </a:solidFill>
                          <a:latin typeface="Courier New"/>
                        </a:rPr>
                        <a:t>1016,9</a:t>
                      </a:r>
                      <a:endParaRPr lang="ru-RU" sz="750" b="0"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a:solidFill>
                            <a:schemeClr val="tx1"/>
                          </a:solidFill>
                          <a:latin typeface="Courier New"/>
                        </a:rPr>
                        <a:t>1016,9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b"/>
                      <a:r>
                        <a:rPr lang="ru-RU" sz="750" b="0" i="0" u="none" strike="noStrike" dirty="0">
                          <a:solidFill>
                            <a:schemeClr val="tx1"/>
                          </a:solidFill>
                          <a:latin typeface="Courier New"/>
                        </a:rPr>
                        <a:t>1016,9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ru-RU" sz="750" b="0" i="0" u="none" strike="noStrike" dirty="0">
                        <a:solidFill>
                          <a:srgbClr val="000000"/>
                        </a:solidFill>
                        <a:latin typeface="Courier New" pitchFamily="49" charset="0"/>
                        <a:cs typeface="Courier New" pitchFamily="49"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34996">
                <a:tc>
                  <a:txBody>
                    <a:bodyPr/>
                    <a:lstStyle/>
                    <a:p>
                      <a:pPr algn="l" fontAlgn="b"/>
                      <a:r>
                        <a:rPr lang="ru-RU" sz="700" b="1" i="0" u="none" strike="noStrike" dirty="0">
                          <a:solidFill>
                            <a:schemeClr val="tx1"/>
                          </a:solidFill>
                          <a:latin typeface="Courier New"/>
                        </a:rPr>
                        <a:t>ИТОГО </a:t>
                      </a:r>
                      <a:r>
                        <a:rPr lang="ru-RU" sz="700" b="1" i="0" u="none" strike="noStrike" dirty="0" smtClean="0">
                          <a:solidFill>
                            <a:schemeClr val="tx1"/>
                          </a:solidFill>
                          <a:latin typeface="Courier New"/>
                        </a:rPr>
                        <a:t>РАСХОДОВ</a:t>
                      </a:r>
                      <a:endParaRPr lang="ru-RU" sz="700" b="1" i="0" u="none" strike="noStrike" dirty="0">
                        <a:solidFill>
                          <a:schemeClr val="tx1"/>
                        </a:solidFill>
                        <a:latin typeface="Courier New"/>
                      </a:endParaRPr>
                    </a:p>
                  </a:txBody>
                  <a:tcPr marL="2297" marR="2297" marT="4084" marB="0" anchor="b">
                    <a:lnL w="12700" cap="flat" cmpd="sng" algn="ctr">
                      <a:solidFill>
                        <a:schemeClr val="tx1"/>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pPr algn="ctr" fontAlgn="b"/>
                      <a:r>
                        <a:rPr lang="ru-RU" sz="750" b="1" i="0" u="none" strike="noStrike" dirty="0">
                          <a:solidFill>
                            <a:schemeClr val="tx1"/>
                          </a:solidFill>
                          <a:latin typeface="Courier New"/>
                        </a:rPr>
                        <a:t> </a:t>
                      </a:r>
                    </a:p>
                    <a:p>
                      <a:pPr algn="ctr" fontAlgn="b"/>
                      <a:r>
                        <a:rPr lang="ru-RU" sz="750" b="1" i="0" u="none" strike="noStrike" dirty="0" smtClean="0">
                          <a:solidFill>
                            <a:schemeClr val="tx1"/>
                          </a:solidFill>
                          <a:latin typeface="Courier New"/>
                        </a:rPr>
                        <a:t>Х</a:t>
                      </a:r>
                      <a:endParaRPr lang="ru-RU" sz="750" b="1"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pPr algn="ctr" fontAlgn="b"/>
                      <a:r>
                        <a:rPr lang="ru-RU" sz="750" b="1" i="0" u="none" strike="noStrike" dirty="0">
                          <a:solidFill>
                            <a:schemeClr val="tx1"/>
                          </a:solidFill>
                          <a:latin typeface="Courier New"/>
                        </a:rPr>
                        <a:t> </a:t>
                      </a:r>
                    </a:p>
                    <a:p>
                      <a:pPr algn="ctr" fontAlgn="b"/>
                      <a:r>
                        <a:rPr lang="ru-RU" sz="750" b="1" i="0" u="none" strike="noStrike" dirty="0" smtClean="0">
                          <a:solidFill>
                            <a:schemeClr val="tx1"/>
                          </a:solidFill>
                          <a:latin typeface="Courier New"/>
                        </a:rPr>
                        <a:t>Х</a:t>
                      </a:r>
                      <a:endParaRPr lang="ru-RU" sz="750" b="1"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pPr algn="ctr" fontAlgn="b"/>
                      <a:r>
                        <a:rPr lang="ru-RU" sz="750" b="1" i="0" u="none" strike="noStrike" dirty="0" smtClean="0">
                          <a:solidFill>
                            <a:schemeClr val="tx1"/>
                          </a:solidFill>
                          <a:latin typeface="Courier New"/>
                        </a:rPr>
                        <a:t>646238,9</a:t>
                      </a:r>
                      <a:endParaRPr lang="ru-RU" sz="750" b="1" i="0" u="none" strike="noStrike" dirty="0">
                        <a:solidFill>
                          <a:schemeClr val="tx1"/>
                        </a:solidFill>
                        <a:latin typeface="Courier New"/>
                      </a:endParaRPr>
                    </a:p>
                  </a:txBody>
                  <a:tcPr marL="2297" marR="2297" marT="40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pPr algn="ctr" rtl="0" fontAlgn="b"/>
                      <a:r>
                        <a:rPr lang="ru-RU" sz="750" b="1" i="0" u="none" strike="noStrike" dirty="0" smtClean="0">
                          <a:solidFill>
                            <a:schemeClr val="tx1"/>
                          </a:solidFill>
                          <a:latin typeface="Courier New"/>
                        </a:rPr>
                        <a:t>762662,4</a:t>
                      </a:r>
                      <a:endParaRPr lang="ru-RU" sz="750" b="1" i="0" u="none" strike="noStrike" dirty="0">
                        <a:solidFill>
                          <a:schemeClr val="tx1"/>
                        </a:solidFill>
                        <a:latin typeface="Courier Ne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pPr algn="ctr" rtl="0" fontAlgn="b"/>
                      <a:r>
                        <a:rPr lang="ru-RU" sz="750" b="1" i="0" u="none" strike="noStrike" dirty="0">
                          <a:solidFill>
                            <a:schemeClr val="tx1"/>
                          </a:solidFill>
                          <a:latin typeface="Courier New"/>
                        </a:rPr>
                        <a:t>692556,3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pPr algn="ctr" rtl="0" fontAlgn="b"/>
                      <a:r>
                        <a:rPr lang="ru-RU" sz="750" b="1" i="0" u="none" strike="noStrike" dirty="0">
                          <a:solidFill>
                            <a:schemeClr val="tx1"/>
                          </a:solidFill>
                          <a:latin typeface="Courier New"/>
                        </a:rPr>
                        <a:t>46317,4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ourier New" pitchFamily="49" charset="0"/>
                          <a:cs typeface="Courier New" pitchFamily="49" charset="0"/>
                        </a:rPr>
                        <a:t>107,2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chemeClr val="tx1"/>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ot"/>
                      <a:round/>
                      <a:headEnd type="none" w="med" len="med"/>
                      <a:tailEnd type="none" w="med" len="med"/>
                    </a:lnB>
                    <a:solidFill>
                      <a:schemeClr val="bg1"/>
                    </a:solidFill>
                  </a:tcPr>
                </a:tc>
              </a:tr>
            </a:tbl>
          </a:graphicData>
        </a:graphic>
      </p:graphicFrame>
      <p:sp>
        <p:nvSpPr>
          <p:cNvPr id="5" name="Прямоугольник 4"/>
          <p:cNvSpPr/>
          <p:nvPr/>
        </p:nvSpPr>
        <p:spPr>
          <a:xfrm>
            <a:off x="764704" y="899592"/>
            <a:ext cx="5832648" cy="3840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rgbClr val="FF0000"/>
                </a:solidFill>
                <a:latin typeface="Century Gothic" pitchFamily="34" charset="0"/>
                <a:cs typeface="Courier New" pitchFamily="49" charset="0"/>
              </a:rPr>
              <a:t>Расходы бюджета муниципального образования Балаганский район по разделам и подразделам по исполнению в сравнении за 2021 и 2022 годы (тыс.рублей)</a:t>
            </a:r>
            <a:endParaRPr lang="ru-RU" sz="1000" dirty="0">
              <a:solidFill>
                <a:srgbClr val="FF0000"/>
              </a:solidFill>
              <a:latin typeface="Century Gothic" pitchFamily="34" charset="0"/>
              <a:cs typeface="Courier New" pitchFamily="49" charset="0"/>
            </a:endParaRPr>
          </a:p>
        </p:txBody>
      </p:sp>
      <p:sp>
        <p:nvSpPr>
          <p:cNvPr id="6" name="Скругленный прямоугольник 5"/>
          <p:cNvSpPr/>
          <p:nvPr/>
        </p:nvSpPr>
        <p:spPr>
          <a:xfrm>
            <a:off x="980728" y="179512"/>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7"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381328" y="8676456"/>
            <a:ext cx="349796" cy="285513"/>
          </a:xfrm>
        </p:spPr>
        <p:txBody>
          <a:bodyPr/>
          <a:lstStyle/>
          <a:p>
            <a:fld id="{AE615853-E613-407B-A395-6D972D143756}" type="slidenum">
              <a:rPr lang="ru-RU" sz="1000" smtClean="0">
                <a:solidFill>
                  <a:schemeClr val="tx1"/>
                </a:solidFill>
                <a:latin typeface="Century Gothic" pitchFamily="34" charset="0"/>
              </a:rPr>
              <a:pPr/>
              <a:t>19</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980728" y="179512"/>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4"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5" name="Прямоугольник 4"/>
          <p:cNvSpPr/>
          <p:nvPr/>
        </p:nvSpPr>
        <p:spPr>
          <a:xfrm>
            <a:off x="692696" y="899592"/>
            <a:ext cx="5832648" cy="3840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rgbClr val="C00000"/>
                </a:solidFill>
                <a:latin typeface="Century Gothic" pitchFamily="34" charset="0"/>
                <a:cs typeface="Courier New" pitchFamily="49" charset="0"/>
              </a:rPr>
              <a:t>Расходы бюджета муниципального образования Балаганский район по разделам и подразделам (тыс.рублей)</a:t>
            </a:r>
            <a:endParaRPr lang="ru-RU" sz="1000" b="1" dirty="0">
              <a:solidFill>
                <a:srgbClr val="C00000"/>
              </a:solidFill>
              <a:latin typeface="Century Gothic" pitchFamily="34" charset="0"/>
              <a:cs typeface="Courier New" pitchFamily="49" charset="0"/>
            </a:endParaRPr>
          </a:p>
        </p:txBody>
      </p:sp>
      <p:graphicFrame>
        <p:nvGraphicFramePr>
          <p:cNvPr id="6" name="Диаграмма 5"/>
          <p:cNvGraphicFramePr/>
          <p:nvPr/>
        </p:nvGraphicFramePr>
        <p:xfrm>
          <a:off x="116632" y="1331640"/>
          <a:ext cx="4248472" cy="2376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nvGraphicFramePr>
        <p:xfrm>
          <a:off x="188640" y="4427984"/>
          <a:ext cx="4104456" cy="2412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nvGraphicFramePr>
        <p:xfrm>
          <a:off x="4077072" y="1403648"/>
          <a:ext cx="2592288" cy="3600400"/>
        </p:xfrm>
        <a:graphic>
          <a:graphicData uri="http://schemas.openxmlformats.org/drawingml/2006/chart">
            <c:chart xmlns:c="http://schemas.openxmlformats.org/drawingml/2006/chart" xmlns:r="http://schemas.openxmlformats.org/officeDocument/2006/relationships" r:id="rId5"/>
          </a:graphicData>
        </a:graphic>
      </p:graphicFrame>
      <p:cxnSp>
        <p:nvCxnSpPr>
          <p:cNvPr id="11" name="Прямая соединительная линия 10"/>
          <p:cNvCxnSpPr/>
          <p:nvPr/>
        </p:nvCxnSpPr>
        <p:spPr>
          <a:xfrm>
            <a:off x="6237312" y="1907704"/>
            <a:ext cx="0" cy="3096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6093296" y="2483768"/>
            <a:ext cx="0" cy="2520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Правая фигурная скобка 14"/>
          <p:cNvSpPr/>
          <p:nvPr/>
        </p:nvSpPr>
        <p:spPr>
          <a:xfrm rot="5400000">
            <a:off x="6033099" y="5064245"/>
            <a:ext cx="264408" cy="14401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TextBox 15"/>
          <p:cNvSpPr txBox="1"/>
          <p:nvPr/>
        </p:nvSpPr>
        <p:spPr>
          <a:xfrm>
            <a:off x="5849888" y="5220072"/>
            <a:ext cx="1008112" cy="338554"/>
          </a:xfrm>
          <a:prstGeom prst="rect">
            <a:avLst/>
          </a:prstGeom>
          <a:noFill/>
        </p:spPr>
        <p:txBody>
          <a:bodyPr wrap="square" rtlCol="0">
            <a:spAutoFit/>
          </a:bodyPr>
          <a:lstStyle/>
          <a:p>
            <a:r>
              <a:rPr lang="ru-RU" sz="800" dirty="0" smtClean="0"/>
              <a:t>+46 317,4 тыс.рублей</a:t>
            </a:r>
            <a:endParaRPr lang="ru-RU" sz="800" dirty="0"/>
          </a:p>
        </p:txBody>
      </p:sp>
      <p:sp>
        <p:nvSpPr>
          <p:cNvPr id="17" name="TextBox 16"/>
          <p:cNvSpPr txBox="1"/>
          <p:nvPr/>
        </p:nvSpPr>
        <p:spPr>
          <a:xfrm>
            <a:off x="332656" y="3347864"/>
            <a:ext cx="3744416" cy="1061829"/>
          </a:xfrm>
          <a:prstGeom prst="rect">
            <a:avLst/>
          </a:prstGeom>
          <a:solidFill>
            <a:schemeClr val="bg1"/>
          </a:solidFill>
        </p:spPr>
        <p:txBody>
          <a:bodyPr wrap="square" rtlCol="0">
            <a:spAutoFit/>
          </a:bodyPr>
          <a:lstStyle/>
          <a:p>
            <a:pPr indent="449263" algn="just"/>
            <a:r>
              <a:rPr lang="ru-RU" sz="900" dirty="0" smtClean="0">
                <a:solidFill>
                  <a:schemeClr val="tx1">
                    <a:lumMod val="95000"/>
                    <a:lumOff val="5000"/>
                  </a:schemeClr>
                </a:solidFill>
                <a:latin typeface="Century Gothic" pitchFamily="34" charset="0"/>
              </a:rPr>
              <a:t>Исполнение расходной части районного бюджета  в 2022 году составило 692556,3 тыс.рублей, в 2021 году районный бюджет исполнен в сумме 646238,9 тыс. рублей.</a:t>
            </a:r>
          </a:p>
          <a:p>
            <a:pPr indent="449263" algn="just"/>
            <a:r>
              <a:rPr lang="ru-RU" sz="900" dirty="0" smtClean="0">
                <a:solidFill>
                  <a:schemeClr val="tx1">
                    <a:lumMod val="95000"/>
                    <a:lumOff val="5000"/>
                  </a:schemeClr>
                </a:solidFill>
                <a:latin typeface="Century Gothic" pitchFamily="34" charset="0"/>
              </a:rPr>
              <a:t>Рост расходной части районного бюджета  в 2022 году к 2021 году составляет 46 317,4 тыс. рублей или 107,2%.</a:t>
            </a:r>
          </a:p>
          <a:p>
            <a:pPr indent="449263" algn="just"/>
            <a:r>
              <a:rPr lang="ru-RU" sz="900" dirty="0" smtClean="0">
                <a:solidFill>
                  <a:schemeClr val="tx1">
                    <a:lumMod val="95000"/>
                    <a:lumOff val="5000"/>
                  </a:schemeClr>
                </a:solidFill>
                <a:latin typeface="Century Gothic" pitchFamily="34" charset="0"/>
              </a:rPr>
              <a:t>Наблюдается  положительная динамика роста расходной части районного бюджета.</a:t>
            </a:r>
            <a:endParaRPr lang="ru-RU" sz="900" dirty="0">
              <a:solidFill>
                <a:schemeClr val="tx1">
                  <a:lumMod val="95000"/>
                  <a:lumOff val="5000"/>
                </a:schemeClr>
              </a:solidFill>
              <a:latin typeface="Century Gothic" pitchFamily="34" charset="0"/>
            </a:endParaRPr>
          </a:p>
        </p:txBody>
      </p:sp>
      <p:graphicFrame>
        <p:nvGraphicFramePr>
          <p:cNvPr id="18" name="Диаграмма 17"/>
          <p:cNvGraphicFramePr/>
          <p:nvPr/>
        </p:nvGraphicFramePr>
        <p:xfrm>
          <a:off x="404664" y="6732240"/>
          <a:ext cx="3600400" cy="2304256"/>
        </p:xfrm>
        <a:graphic>
          <a:graphicData uri="http://schemas.openxmlformats.org/drawingml/2006/chart">
            <c:chart xmlns:c="http://schemas.openxmlformats.org/drawingml/2006/chart" xmlns:r="http://schemas.openxmlformats.org/officeDocument/2006/relationships" r:id="rId6"/>
          </a:graphicData>
        </a:graphic>
      </p:graphicFrame>
      <p:sp>
        <p:nvSpPr>
          <p:cNvPr id="19" name="Прямоугольник 18"/>
          <p:cNvSpPr/>
          <p:nvPr/>
        </p:nvSpPr>
        <p:spPr>
          <a:xfrm>
            <a:off x="3717032" y="7205008"/>
            <a:ext cx="2736304" cy="1938992"/>
          </a:xfrm>
          <a:prstGeom prst="rect">
            <a:avLst/>
          </a:prstGeom>
          <a:solidFill>
            <a:schemeClr val="bg1"/>
          </a:solidFill>
        </p:spPr>
        <p:txBody>
          <a:bodyPr wrap="square">
            <a:spAutoFit/>
          </a:bodyPr>
          <a:lstStyle/>
          <a:p>
            <a:pPr indent="449263" algn="just"/>
            <a:r>
              <a:rPr lang="ru-RU" sz="800" dirty="0" smtClean="0">
                <a:solidFill>
                  <a:schemeClr val="accent2">
                    <a:lumMod val="50000"/>
                  </a:schemeClr>
                </a:solidFill>
                <a:latin typeface="Century Gothic" pitchFamily="34" charset="0"/>
              </a:rPr>
              <a:t>Исполнение расходной части районного бюджета в части социально значимых расходов  в 2022 году составило 450158,5 тыс.рублей, в 2021 году  405829,6 тыс. рублей.</a:t>
            </a:r>
          </a:p>
          <a:p>
            <a:pPr indent="449263" algn="just"/>
            <a:r>
              <a:rPr lang="ru-RU" sz="800" dirty="0" smtClean="0">
                <a:solidFill>
                  <a:schemeClr val="accent2">
                    <a:lumMod val="50000"/>
                  </a:schemeClr>
                </a:solidFill>
                <a:latin typeface="Century Gothic" pitchFamily="34" charset="0"/>
              </a:rPr>
              <a:t>Рост расходной части районного бюджета  в 2022 году к 2021 году составляет 44328,9 тыс. рублей или 110,9%.  </a:t>
            </a:r>
          </a:p>
          <a:p>
            <a:pPr indent="449263" algn="just"/>
            <a:r>
              <a:rPr lang="ru-RU" sz="800" dirty="0" smtClean="0">
                <a:solidFill>
                  <a:schemeClr val="accent2">
                    <a:lumMod val="50000"/>
                  </a:schemeClr>
                </a:solidFill>
                <a:latin typeface="Century Gothic" pitchFamily="34" charset="0"/>
              </a:rPr>
              <a:t>В социально значимые расходы районного бюджета  включены расходы районного бюджета на образование, культуру, физическую культуру и спорт, расходы на социальную политику.</a:t>
            </a:r>
          </a:p>
          <a:p>
            <a:pPr indent="449263" algn="just"/>
            <a:r>
              <a:rPr lang="ru-RU" sz="800" dirty="0" smtClean="0">
                <a:solidFill>
                  <a:schemeClr val="accent2">
                    <a:lumMod val="50000"/>
                  </a:schemeClr>
                </a:solidFill>
                <a:latin typeface="Century Gothic" pitchFamily="34" charset="0"/>
              </a:rPr>
              <a:t>Наблюдается  положительная динамика роста социально значимых расходов районного бюджета.</a:t>
            </a:r>
            <a:endParaRPr lang="ru-RU" sz="800" dirty="0">
              <a:solidFill>
                <a:schemeClr val="accent2">
                  <a:lumMod val="50000"/>
                </a:schemeClr>
              </a:solidFill>
              <a:latin typeface="Century Gothic" pitchFamily="34" charset="0"/>
            </a:endParaRPr>
          </a:p>
        </p:txBody>
      </p:sp>
      <p:cxnSp>
        <p:nvCxnSpPr>
          <p:cNvPr id="21" name="Прямая со стрелкой 20"/>
          <p:cNvCxnSpPr/>
          <p:nvPr/>
        </p:nvCxnSpPr>
        <p:spPr>
          <a:xfrm flipV="1">
            <a:off x="908720" y="7092280"/>
            <a:ext cx="2376264" cy="64807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V="1">
            <a:off x="5661248" y="2051720"/>
            <a:ext cx="792088" cy="244827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2" name="Диаграмма 21"/>
          <p:cNvGraphicFramePr/>
          <p:nvPr/>
        </p:nvGraphicFramePr>
        <p:xfrm>
          <a:off x="3717032" y="5076056"/>
          <a:ext cx="2160240" cy="1944216"/>
        </p:xfrm>
        <a:graphic>
          <a:graphicData uri="http://schemas.openxmlformats.org/drawingml/2006/chart">
            <c:chart xmlns:c="http://schemas.openxmlformats.org/drawingml/2006/chart" xmlns:r="http://schemas.openxmlformats.org/officeDocument/2006/relationships" r:id="rId7"/>
          </a:graphicData>
        </a:graphic>
      </p:graphicFrame>
      <p:pic>
        <p:nvPicPr>
          <p:cNvPr id="1026" name="Picture 2"/>
          <p:cNvPicPr>
            <a:picLocks noChangeAspect="1" noChangeArrowheads="1"/>
          </p:cNvPicPr>
          <p:nvPr/>
        </p:nvPicPr>
        <p:blipFill>
          <a:blip r:embed="rId8" cstate="print"/>
          <a:srcRect/>
          <a:stretch>
            <a:fillRect/>
          </a:stretch>
        </p:blipFill>
        <p:spPr bwMode="auto">
          <a:xfrm>
            <a:off x="5589240" y="6156176"/>
            <a:ext cx="1080120" cy="1080120"/>
          </a:xfrm>
          <a:prstGeom prst="rect">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237312" y="8532440"/>
            <a:ext cx="421804" cy="486833"/>
          </a:xfrm>
        </p:spPr>
        <p:txBody>
          <a:bodyPr/>
          <a:lstStyle/>
          <a:p>
            <a:fld id="{AE615853-E613-407B-A395-6D972D143756}" type="slidenum">
              <a:rPr lang="ru-RU" sz="1000" smtClean="0">
                <a:solidFill>
                  <a:schemeClr val="accent4">
                    <a:lumMod val="50000"/>
                  </a:schemeClr>
                </a:solidFill>
                <a:latin typeface="Century Gothic" pitchFamily="34" charset="0"/>
              </a:rPr>
              <a:pPr/>
              <a:t>2</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1124744"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rPr>
              <a:t>Бюджет для граждан: </a:t>
            </a:r>
          </a:p>
          <a:p>
            <a:pPr algn="ctr"/>
            <a:r>
              <a:rPr lang="ru-RU" sz="1000" dirty="0" smtClean="0">
                <a:solidFill>
                  <a:schemeClr val="tx2">
                    <a:lumMod val="75000"/>
                  </a:schemeClr>
                </a:solidFill>
                <a:latin typeface="Century Gothic" pitchFamily="34"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graphicFrame>
        <p:nvGraphicFramePr>
          <p:cNvPr id="6" name="Таблица 5"/>
          <p:cNvGraphicFramePr>
            <a:graphicFrameLocks noGrp="1"/>
          </p:cNvGraphicFramePr>
          <p:nvPr>
            <p:extLst>
              <p:ext uri="{D42A27DB-BD31-4B8C-83A1-F6EECF244321}">
                <p14:modId xmlns="" xmlns:p14="http://schemas.microsoft.com/office/powerpoint/2010/main" val="3603608678"/>
              </p:ext>
            </p:extLst>
          </p:nvPr>
        </p:nvGraphicFramePr>
        <p:xfrm>
          <a:off x="260648" y="1115615"/>
          <a:ext cx="6408712" cy="7717881"/>
        </p:xfrm>
        <a:graphic>
          <a:graphicData uri="http://schemas.openxmlformats.org/drawingml/2006/table">
            <a:tbl>
              <a:tblPr/>
              <a:tblGrid>
                <a:gridCol w="5879680"/>
                <a:gridCol w="529032"/>
              </a:tblGrid>
              <a:tr h="86771">
                <a:tc>
                  <a:txBody>
                    <a:bodyPr/>
                    <a:lstStyle/>
                    <a:p>
                      <a:pPr algn="ctr">
                        <a:lnSpc>
                          <a:spcPct val="115000"/>
                        </a:lnSpc>
                        <a:spcAft>
                          <a:spcPts val="0"/>
                        </a:spcAft>
                      </a:pPr>
                      <a:r>
                        <a:rPr lang="ru-RU" sz="800" b="0" kern="1200" dirty="0">
                          <a:solidFill>
                            <a:srgbClr val="000000"/>
                          </a:solidFill>
                          <a:latin typeface="Century Gothic" pitchFamily="34" charset="0"/>
                          <a:ea typeface="Times New Roman"/>
                          <a:cs typeface="Times New Roman"/>
                        </a:rPr>
                        <a:t>Наименование </a:t>
                      </a:r>
                      <a:endParaRPr lang="ru-RU" sz="800" b="0" dirty="0">
                        <a:latin typeface="Century Gothic" pitchFamily="34" charset="0"/>
                        <a:ea typeface="Calibri"/>
                        <a:cs typeface="Times New Roman"/>
                      </a:endParaRPr>
                    </a:p>
                  </a:txBody>
                  <a:tcPr marL="24088" marR="24088" marT="12044" marB="12044">
                    <a:lnL w="12700" cap="flat" cmpd="sng" algn="ctr">
                      <a:solidFill>
                        <a:schemeClr val="accent6">
                          <a:lumMod val="75000"/>
                        </a:schemeClr>
                      </a:solidFill>
                      <a:prstDash val="sysDash"/>
                      <a:round/>
                      <a:headEnd type="none" w="med" len="med"/>
                      <a:tailEnd type="none" w="med" len="med"/>
                    </a:lnL>
                    <a:lnR w="12700" cap="flat" cmpd="sng" algn="ctr">
                      <a:solidFill>
                        <a:schemeClr val="accent6">
                          <a:lumMod val="75000"/>
                        </a:schemeClr>
                      </a:solidFill>
                      <a:prstDash val="sysDash"/>
                      <a:round/>
                      <a:headEnd type="none" w="med" len="med"/>
                      <a:tailEnd type="none" w="med" len="med"/>
                    </a:lnR>
                    <a:lnT w="12700" cap="flat" cmpd="sng" algn="ctr">
                      <a:solidFill>
                        <a:schemeClr val="accent6">
                          <a:lumMod val="75000"/>
                        </a:schemeClr>
                      </a:solidFill>
                      <a:prstDash val="sysDash"/>
                      <a:round/>
                      <a:headEnd type="none" w="med" len="med"/>
                      <a:tailEnd type="none" w="med" len="med"/>
                    </a:lnT>
                    <a:lnB w="12700" cap="flat" cmpd="sng" algn="ctr">
                      <a:solidFill>
                        <a:schemeClr val="accent1">
                          <a:lumMod val="25000"/>
                        </a:schemeClr>
                      </a:solidFill>
                      <a:prstDash val="sysDot"/>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ru-RU" sz="800" b="0" kern="1200" dirty="0">
                          <a:solidFill>
                            <a:srgbClr val="000000"/>
                          </a:solidFill>
                          <a:latin typeface="Century Gothic" pitchFamily="34" charset="0"/>
                          <a:ea typeface="Times New Roman"/>
                          <a:cs typeface="Times New Roman"/>
                        </a:rPr>
                        <a:t>Стр. </a:t>
                      </a:r>
                      <a:endParaRPr lang="ru-RU" sz="800" b="0" dirty="0">
                        <a:latin typeface="Century Gothic" pitchFamily="34" charset="0"/>
                        <a:ea typeface="Calibri"/>
                        <a:cs typeface="Times New Roman"/>
                      </a:endParaRPr>
                    </a:p>
                  </a:txBody>
                  <a:tcPr marL="24088" marR="24088" marT="12044" marB="12044">
                    <a:lnL w="12700" cap="flat" cmpd="sng" algn="ctr">
                      <a:solidFill>
                        <a:schemeClr val="accent6">
                          <a:lumMod val="75000"/>
                        </a:schemeClr>
                      </a:solidFill>
                      <a:prstDash val="sysDash"/>
                      <a:round/>
                      <a:headEnd type="none" w="med" len="med"/>
                      <a:tailEnd type="none" w="med" len="med"/>
                    </a:lnL>
                    <a:lnR w="12700" cap="flat" cmpd="sng" algn="ctr">
                      <a:solidFill>
                        <a:schemeClr val="accent6">
                          <a:lumMod val="75000"/>
                        </a:schemeClr>
                      </a:solidFill>
                      <a:prstDash val="sysDash"/>
                      <a:round/>
                      <a:headEnd type="none" w="med" len="med"/>
                      <a:tailEnd type="none" w="med" len="med"/>
                    </a:lnR>
                    <a:lnT w="12700" cap="flat" cmpd="sng" algn="ctr">
                      <a:solidFill>
                        <a:schemeClr val="accent6">
                          <a:lumMod val="75000"/>
                        </a:schemeClr>
                      </a:solidFill>
                      <a:prstDash val="sysDash"/>
                      <a:round/>
                      <a:headEnd type="none" w="med" len="med"/>
                      <a:tailEnd type="none" w="med" len="med"/>
                    </a:lnT>
                    <a:lnB w="12700" cap="flat" cmpd="sng" algn="ctr">
                      <a:solidFill>
                        <a:schemeClr val="accent1">
                          <a:lumMod val="25000"/>
                        </a:schemeClr>
                      </a:solidFill>
                      <a:prstDash val="sysDot"/>
                      <a:round/>
                      <a:headEnd type="none" w="med" len="med"/>
                      <a:tailEnd type="none" w="med" len="med"/>
                    </a:lnB>
                    <a:solidFill>
                      <a:schemeClr val="accent5">
                        <a:lumMod val="40000"/>
                        <a:lumOff val="60000"/>
                      </a:schemeClr>
                    </a:solidFill>
                  </a:tcPr>
                </a:tc>
              </a:tr>
              <a:tr h="154793">
                <a:tc>
                  <a:txBody>
                    <a:bodyPr/>
                    <a:lstStyle/>
                    <a:p>
                      <a:pPr indent="356870">
                        <a:lnSpc>
                          <a:spcPct val="115000"/>
                        </a:lnSpc>
                        <a:spcAft>
                          <a:spcPts val="0"/>
                        </a:spcAft>
                      </a:pPr>
                      <a:r>
                        <a:rPr lang="en-US" sz="800" kern="1200" dirty="0">
                          <a:solidFill>
                            <a:srgbClr val="000000"/>
                          </a:solidFill>
                          <a:latin typeface="Arial"/>
                          <a:ea typeface="Times New Roman"/>
                          <a:cs typeface="Times New Roman"/>
                        </a:rPr>
                        <a:t>I</a:t>
                      </a:r>
                      <a:r>
                        <a:rPr lang="ru-RU" sz="800" kern="1200" dirty="0" smtClean="0">
                          <a:solidFill>
                            <a:srgbClr val="000000"/>
                          </a:solidFill>
                          <a:latin typeface="Arial"/>
                          <a:ea typeface="Times New Roman"/>
                          <a:cs typeface="Times New Roman"/>
                        </a:rPr>
                        <a:t>. Основные </a:t>
                      </a:r>
                      <a:r>
                        <a:rPr lang="ru-RU" sz="800" kern="1200" dirty="0">
                          <a:solidFill>
                            <a:srgbClr val="000000"/>
                          </a:solidFill>
                          <a:latin typeface="Arial"/>
                          <a:ea typeface="Times New Roman"/>
                          <a:cs typeface="Times New Roman"/>
                        </a:rPr>
                        <a:t>показатели социально-экономического развития  </a:t>
                      </a:r>
                      <a:r>
                        <a:rPr lang="ru-RU" sz="800" kern="1200" dirty="0" smtClean="0">
                          <a:solidFill>
                            <a:srgbClr val="000000"/>
                          </a:solidFill>
                          <a:latin typeface="Arial"/>
                          <a:ea typeface="Times New Roman"/>
                          <a:cs typeface="Times New Roman"/>
                        </a:rPr>
                        <a:t>муниципального образования Балаганский</a:t>
                      </a:r>
                      <a:r>
                        <a:rPr lang="ru-RU" sz="800" kern="1200" baseline="0" dirty="0" smtClean="0">
                          <a:solidFill>
                            <a:srgbClr val="000000"/>
                          </a:solidFill>
                          <a:latin typeface="Arial"/>
                          <a:ea typeface="Times New Roman"/>
                          <a:cs typeface="Times New Roman"/>
                        </a:rPr>
                        <a:t> </a:t>
                      </a:r>
                      <a:r>
                        <a:rPr lang="ru-RU" sz="800" kern="1200" dirty="0" smtClean="0">
                          <a:solidFill>
                            <a:srgbClr val="000000"/>
                          </a:solidFill>
                          <a:latin typeface="Arial"/>
                          <a:ea typeface="Times New Roman"/>
                          <a:cs typeface="Times New Roman"/>
                        </a:rPr>
                        <a:t>район </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a:solidFill>
                            <a:srgbClr val="000000"/>
                          </a:solidFill>
                          <a:latin typeface="Arial"/>
                          <a:ea typeface="Times New Roman"/>
                          <a:cs typeface="Times New Roman"/>
                        </a:rPr>
                        <a:t>4 </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67934">
                <a:tc>
                  <a:txBody>
                    <a:bodyPr/>
                    <a:lstStyle/>
                    <a:p>
                      <a:pPr indent="356870">
                        <a:lnSpc>
                          <a:spcPct val="115000"/>
                        </a:lnSpc>
                        <a:spcAft>
                          <a:spcPts val="0"/>
                        </a:spcAft>
                      </a:pPr>
                      <a:r>
                        <a:rPr lang="en-US" sz="800" kern="1200" dirty="0">
                          <a:solidFill>
                            <a:srgbClr val="000000"/>
                          </a:solidFill>
                          <a:latin typeface="Arial"/>
                          <a:ea typeface="Times New Roman"/>
                          <a:cs typeface="Times New Roman"/>
                        </a:rPr>
                        <a:t>II</a:t>
                      </a:r>
                      <a:r>
                        <a:rPr lang="ru-RU" sz="800" kern="1200" dirty="0">
                          <a:solidFill>
                            <a:srgbClr val="000000"/>
                          </a:solidFill>
                          <a:latin typeface="Arial"/>
                          <a:ea typeface="Times New Roman"/>
                          <a:cs typeface="Times New Roman"/>
                        </a:rPr>
                        <a:t>. Основные параметры бюджета муниципального образования </a:t>
                      </a:r>
                      <a:r>
                        <a:rPr lang="ru-RU" sz="800" kern="1200" dirty="0" smtClean="0">
                          <a:solidFill>
                            <a:srgbClr val="000000"/>
                          </a:solidFill>
                          <a:latin typeface="Arial"/>
                          <a:ea typeface="Times New Roman"/>
                          <a:cs typeface="Times New Roman"/>
                        </a:rPr>
                        <a:t>Балаганский </a:t>
                      </a:r>
                      <a:r>
                        <a:rPr lang="ru-RU" sz="800" kern="1200" dirty="0">
                          <a:solidFill>
                            <a:srgbClr val="000000"/>
                          </a:solidFill>
                          <a:latin typeface="Arial"/>
                          <a:ea typeface="Times New Roman"/>
                          <a:cs typeface="Times New Roman"/>
                        </a:rPr>
                        <a:t>район </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Times New Roman"/>
                          <a:cs typeface="Times New Roman"/>
                        </a:rPr>
                        <a:t>10</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marL="0" indent="534988">
                        <a:lnSpc>
                          <a:spcPct val="115000"/>
                        </a:lnSpc>
                        <a:spcAft>
                          <a:spcPts val="0"/>
                        </a:spcAft>
                      </a:pPr>
                      <a:r>
                        <a:rPr lang="ru-RU" sz="800" kern="1200" baseline="0" dirty="0" smtClean="0">
                          <a:solidFill>
                            <a:srgbClr val="000000"/>
                          </a:solidFill>
                          <a:latin typeface="Arial"/>
                          <a:ea typeface="Calibri"/>
                          <a:cs typeface="Times New Roman"/>
                        </a:rPr>
                        <a:t>Консолидированный  бюджет муниципального образования Балаганский район</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a:solidFill>
                            <a:srgbClr val="000000"/>
                          </a:solidFill>
                          <a:latin typeface="Arial"/>
                          <a:ea typeface="Times New Roman"/>
                          <a:cs typeface="Times New Roman"/>
                        </a:rPr>
                        <a:t>11 </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marL="0" indent="534988">
                        <a:lnSpc>
                          <a:spcPct val="115000"/>
                        </a:lnSpc>
                        <a:spcAft>
                          <a:spcPts val="0"/>
                        </a:spcAft>
                      </a:pPr>
                      <a:r>
                        <a:rPr lang="ru-RU" sz="800" kern="1200" dirty="0" smtClean="0">
                          <a:solidFill>
                            <a:srgbClr val="000000"/>
                          </a:solidFill>
                          <a:latin typeface="Arial"/>
                          <a:ea typeface="Calibri"/>
                          <a:cs typeface="Times New Roman"/>
                        </a:rPr>
                        <a:t>Формирование  бюджета муниципального</a:t>
                      </a:r>
                      <a:r>
                        <a:rPr lang="ru-RU" sz="800" kern="1200" baseline="0" dirty="0" smtClean="0">
                          <a:solidFill>
                            <a:srgbClr val="000000"/>
                          </a:solidFill>
                          <a:latin typeface="Arial"/>
                          <a:ea typeface="Calibri"/>
                          <a:cs typeface="Times New Roman"/>
                        </a:rPr>
                        <a:t> образования Балаганский район</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dirty="0" smtClean="0">
                          <a:latin typeface="Arial" pitchFamily="34" charset="0"/>
                          <a:ea typeface="Calibri"/>
                          <a:cs typeface="Arial" pitchFamily="34" charset="0"/>
                        </a:rPr>
                        <a:t>12</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indent="356870">
                        <a:lnSpc>
                          <a:spcPct val="115000"/>
                        </a:lnSpc>
                        <a:spcAft>
                          <a:spcPts val="0"/>
                        </a:spcAft>
                      </a:pPr>
                      <a:r>
                        <a:rPr lang="ru-RU" sz="800" kern="1200" dirty="0" smtClean="0">
                          <a:solidFill>
                            <a:srgbClr val="000000"/>
                          </a:solidFill>
                          <a:latin typeface="Arial"/>
                          <a:ea typeface="Times New Roman"/>
                          <a:cs typeface="Times New Roman"/>
                        </a:rPr>
                        <a:t>       Основные </a:t>
                      </a:r>
                      <a:r>
                        <a:rPr lang="ru-RU" sz="800" kern="1200" baseline="0" dirty="0" smtClean="0">
                          <a:solidFill>
                            <a:srgbClr val="000000"/>
                          </a:solidFill>
                          <a:latin typeface="Arial"/>
                          <a:ea typeface="Times New Roman"/>
                          <a:cs typeface="Times New Roman"/>
                        </a:rPr>
                        <a:t> параметры районного бюджета</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Times New Roman"/>
                          <a:cs typeface="Times New Roman"/>
                        </a:rPr>
                        <a:t>13</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indent="356870">
                        <a:lnSpc>
                          <a:spcPct val="115000"/>
                        </a:lnSpc>
                        <a:spcAft>
                          <a:spcPts val="0"/>
                        </a:spcAft>
                      </a:pPr>
                      <a:r>
                        <a:rPr lang="ru-RU" sz="800" kern="1200" baseline="0" dirty="0" smtClean="0">
                          <a:solidFill>
                            <a:srgbClr val="000000"/>
                          </a:solidFill>
                          <a:latin typeface="Arial"/>
                          <a:ea typeface="Calibri"/>
                          <a:cs typeface="Times New Roman"/>
                        </a:rPr>
                        <a:t>       Межбюджетные отношения</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Times New Roman"/>
                          <a:cs typeface="Times New Roman"/>
                        </a:rPr>
                        <a:t>14</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indent="356870">
                        <a:lnSpc>
                          <a:spcPct val="115000"/>
                        </a:lnSpc>
                        <a:spcAft>
                          <a:spcPts val="0"/>
                        </a:spcAft>
                      </a:pPr>
                      <a:r>
                        <a:rPr lang="ru-RU" sz="800" kern="1200" baseline="0" dirty="0" smtClean="0">
                          <a:solidFill>
                            <a:srgbClr val="000000"/>
                          </a:solidFill>
                          <a:latin typeface="Arial"/>
                          <a:ea typeface="Calibri"/>
                          <a:cs typeface="Times New Roman"/>
                        </a:rPr>
                        <a:t>       Обеспечение выравнивания бюджетной обеспеченности бюджетов поселений Балаганского района</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15</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indent="356870">
                        <a:lnSpc>
                          <a:spcPct val="115000"/>
                        </a:lnSpc>
                        <a:spcAft>
                          <a:spcPts val="0"/>
                        </a:spcAft>
                      </a:pPr>
                      <a:r>
                        <a:rPr lang="ru-RU" sz="800" kern="1200" baseline="0" dirty="0" smtClean="0">
                          <a:solidFill>
                            <a:srgbClr val="000000"/>
                          </a:solidFill>
                          <a:latin typeface="Arial"/>
                          <a:ea typeface="Calibri"/>
                          <a:cs typeface="Times New Roman"/>
                        </a:rPr>
                        <a:t>       Управление муниципальным долгом</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Times New Roman"/>
                          <a:cs typeface="Times New Roman"/>
                        </a:rPr>
                        <a:t>15</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indent="356870">
                        <a:lnSpc>
                          <a:spcPct val="115000"/>
                        </a:lnSpc>
                        <a:spcAft>
                          <a:spcPts val="0"/>
                        </a:spcAft>
                      </a:pPr>
                      <a:r>
                        <a:rPr lang="ru-RU" sz="800" kern="1200" baseline="0" dirty="0" smtClean="0">
                          <a:solidFill>
                            <a:srgbClr val="000000"/>
                          </a:solidFill>
                          <a:latin typeface="Arial"/>
                          <a:ea typeface="Calibri"/>
                          <a:cs typeface="Times New Roman"/>
                        </a:rPr>
                        <a:t>       Участие муниципального образования Балаганский район в государственных программах Иркутской области</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Times New Roman"/>
                          <a:cs typeface="Times New Roman"/>
                        </a:rPr>
                        <a:t>16 </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indent="356870">
                        <a:lnSpc>
                          <a:spcPct val="115000"/>
                        </a:lnSpc>
                        <a:spcAft>
                          <a:spcPts val="0"/>
                        </a:spcAft>
                      </a:pPr>
                      <a:r>
                        <a:rPr lang="ru-RU" sz="800" kern="1200" baseline="0" dirty="0" smtClean="0">
                          <a:solidFill>
                            <a:srgbClr val="000000"/>
                          </a:solidFill>
                          <a:latin typeface="Arial"/>
                          <a:ea typeface="Calibri"/>
                          <a:cs typeface="Times New Roman"/>
                        </a:rPr>
                        <a:t>       Расходование бюджетных средств</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17</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indent="356870">
                        <a:lnSpc>
                          <a:spcPct val="115000"/>
                        </a:lnSpc>
                        <a:spcAft>
                          <a:spcPts val="0"/>
                        </a:spcAft>
                      </a:pPr>
                      <a:r>
                        <a:rPr lang="ru-RU" sz="800" dirty="0" smtClean="0">
                          <a:latin typeface="Arial" pitchFamily="34" charset="0"/>
                          <a:ea typeface="Calibri"/>
                          <a:cs typeface="Arial" pitchFamily="34" charset="0"/>
                        </a:rPr>
                        <a:t>       Расходы</a:t>
                      </a:r>
                      <a:r>
                        <a:rPr lang="ru-RU" sz="800" baseline="0" dirty="0" smtClean="0">
                          <a:latin typeface="Arial" pitchFamily="34" charset="0"/>
                          <a:ea typeface="Calibri"/>
                          <a:cs typeface="Arial" pitchFamily="34" charset="0"/>
                        </a:rPr>
                        <a:t> бюджета по разделам и подразделам</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dirty="0" smtClean="0">
                          <a:latin typeface="Arial" pitchFamily="34" charset="0"/>
                          <a:ea typeface="Calibri"/>
                          <a:cs typeface="Arial" pitchFamily="34" charset="0"/>
                        </a:rPr>
                        <a:t>18</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42340">
                <a:tc>
                  <a:txBody>
                    <a:bodyPr/>
                    <a:lstStyle/>
                    <a:p>
                      <a:pPr algn="just">
                        <a:lnSpc>
                          <a:spcPts val="1015"/>
                        </a:lnSpc>
                        <a:spcAft>
                          <a:spcPts val="0"/>
                        </a:spcAft>
                      </a:pPr>
                      <a:r>
                        <a:rPr lang="ru-RU" sz="800" dirty="0" smtClean="0">
                          <a:latin typeface="Calibri"/>
                          <a:ea typeface="Calibri"/>
                          <a:cs typeface="Times New Roman"/>
                        </a:rPr>
                        <a:t>              </a:t>
                      </a:r>
                      <a:r>
                        <a:rPr lang="en-US" sz="800" kern="1200" dirty="0" smtClean="0">
                          <a:solidFill>
                            <a:srgbClr val="000000"/>
                          </a:solidFill>
                          <a:latin typeface="Arial"/>
                          <a:ea typeface="Times New Roman"/>
                          <a:cs typeface="Times New Roman"/>
                        </a:rPr>
                        <a:t>III</a:t>
                      </a:r>
                      <a:r>
                        <a:rPr lang="ru-RU" sz="800" kern="1200" dirty="0" smtClean="0">
                          <a:solidFill>
                            <a:srgbClr val="000000"/>
                          </a:solidFill>
                          <a:latin typeface="Arial"/>
                          <a:ea typeface="Times New Roman"/>
                          <a:cs typeface="Times New Roman"/>
                        </a:rPr>
                        <a:t>.</a:t>
                      </a:r>
                      <a:r>
                        <a:rPr lang="ru-RU" sz="800" kern="1200" baseline="0" dirty="0" smtClean="0">
                          <a:solidFill>
                            <a:srgbClr val="000000"/>
                          </a:solidFill>
                          <a:latin typeface="Arial"/>
                          <a:ea typeface="Times New Roman"/>
                          <a:cs typeface="Times New Roman"/>
                        </a:rPr>
                        <a:t> Исполнение муниципальных программ муниципального образования Балаганский район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dirty="0" smtClean="0">
                          <a:latin typeface="Arial" pitchFamily="34" charset="0"/>
                          <a:ea typeface="Calibri"/>
                          <a:cs typeface="Arial" pitchFamily="34" charset="0"/>
                        </a:rPr>
                        <a:t>24</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42340">
                <a:tc>
                  <a:txBody>
                    <a:bodyPr/>
                    <a:lstStyle/>
                    <a:p>
                      <a:pPr algn="just">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«Сельское хозяйство в муниципальном образовании Балаганский район на 2022-2024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25</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42340">
                <a:tc>
                  <a:txBody>
                    <a:bodyPr/>
                    <a:lstStyle/>
                    <a:p>
                      <a:pPr algn="just">
                        <a:lnSpc>
                          <a:spcPts val="1015"/>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«Развитие образования Балаганского района на 2019-2024 годы»</a:t>
                      </a:r>
                      <a:r>
                        <a:rPr lang="ru-RU" sz="800" kern="1200" dirty="0">
                          <a:solidFill>
                            <a:srgbClr val="FFFFFF"/>
                          </a:solidFill>
                          <a:latin typeface="Arial"/>
                          <a:ea typeface="Times New Roman"/>
                          <a:cs typeface="Times New Roman"/>
                        </a:rPr>
                        <a:t>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26</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algn="just">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«Развитие культуры и искусства в Балаганском районе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Times New Roman"/>
                          <a:cs typeface="Times New Roman"/>
                        </a:rPr>
                        <a:t>30</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62525">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«Молодёжь муниципального образования Балаганский район на 2019-2024 годы»</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Times New Roman"/>
                          <a:cs typeface="Times New Roman"/>
                        </a:rPr>
                        <a:t>32</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62525">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«Устойчивое развитие сельских территорий в муниципальном образовании Балаганский район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Times New Roman"/>
                          <a:cs typeface="Times New Roman"/>
                        </a:rPr>
                        <a:t>33</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94561">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«Поддержка и развитие малого и среднего предпринимательства в муниципальном образовании Балаганский район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34</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94561">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«Повышение безопасности дорожного движения на территории муниципального образования Балаганский район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35</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«Улучшение условий и охраны труда в муниципальном образовании Балаганский район на 2019-2024 годы»</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35</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«Защита окружающей среды в муниципальном образовании Балаганский район на 2019-2024 годы»</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36</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«Энергосбережение и повышение энергетической эффективности на территории муниципального образования Балаганский район на 2019-2024 годы»</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37</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«Улучшение качества жизни граждан пожилого возраста в муниципальном образовании Балаганский район на период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38</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«Доступная среда для инвалидов и маломобильных групп населения муниципального образования Балаганский район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38</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marL="0" indent="542925">
                        <a:lnSpc>
                          <a:spcPct val="115000"/>
                        </a:lnSpc>
                        <a:spcAft>
                          <a:spcPts val="0"/>
                        </a:spcAft>
                      </a:pPr>
                      <a:r>
                        <a:rPr lang="ru-RU" sz="800" kern="1200" dirty="0" smtClean="0">
                          <a:solidFill>
                            <a:srgbClr val="000000"/>
                          </a:solidFill>
                          <a:latin typeface="Arial"/>
                          <a:ea typeface="Times New Roman"/>
                          <a:cs typeface="Times New Roman"/>
                        </a:rPr>
                        <a:t>МП </a:t>
                      </a:r>
                      <a:r>
                        <a:rPr lang="ru-RU" sz="800" kern="1200" dirty="0">
                          <a:solidFill>
                            <a:srgbClr val="000000"/>
                          </a:solidFill>
                          <a:latin typeface="Arial"/>
                          <a:ea typeface="Times New Roman"/>
                          <a:cs typeface="Times New Roman"/>
                        </a:rPr>
                        <a:t>«Развитие физической культуры и спорта в муниципальном образовании Балаганский район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39</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«Управление муниципальными финансами муниципального образования Балаганский район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a:ea typeface="Calibri"/>
                          <a:cs typeface="Times New Roman"/>
                        </a:rPr>
                        <a:t>40</a:t>
                      </a:r>
                      <a:endParaRPr lang="ru-RU" sz="800" dirty="0">
                        <a:latin typeface="Calibri"/>
                        <a:ea typeface="Calibri"/>
                        <a:cs typeface="Times New Roman"/>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4793">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«Управление муниципальным имуществом муниципального образования Балаганский район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pitchFamily="34" charset="0"/>
                          <a:ea typeface="Calibri"/>
                          <a:cs typeface="Arial" pitchFamily="34" charset="0"/>
                        </a:rPr>
                        <a:t>41</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94561">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«Аппаратно-программный комплекс «Безопасный город» в муниципальном образовании Балаганский район на 2020-2024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a:solidFill>
                            <a:srgbClr val="000000"/>
                          </a:solidFill>
                          <a:latin typeface="Arial" pitchFamily="34" charset="0"/>
                          <a:ea typeface="Times New Roman"/>
                          <a:cs typeface="Arial" pitchFamily="34" charset="0"/>
                        </a:rPr>
                        <a:t>42</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94561">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«Противодействие коррупции в муниципальном образовании Балаганский район на 2020-2024 годы»</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pitchFamily="34" charset="0"/>
                          <a:ea typeface="Times New Roman"/>
                          <a:cs typeface="Arial" pitchFamily="34" charset="0"/>
                        </a:rPr>
                        <a:t>43</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94561">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«Профилактика правонарушений на территории муниципального образования Балаганский район на 2019-2024 годы</a:t>
                      </a:r>
                      <a:r>
                        <a:rPr lang="ru-RU" sz="800" kern="1200" dirty="0" smtClean="0">
                          <a:solidFill>
                            <a:srgbClr val="000000"/>
                          </a:solidFill>
                          <a:latin typeface="Arial"/>
                          <a:ea typeface="Times New Roman"/>
                          <a:cs typeface="Times New Roman"/>
                        </a:rPr>
                        <a:t>»</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pitchFamily="34" charset="0"/>
                          <a:ea typeface="Times New Roman"/>
                          <a:cs typeface="Arial" pitchFamily="34" charset="0"/>
                        </a:rPr>
                        <a:t>44</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94561">
                <a:tc>
                  <a:txBody>
                    <a:bodyPr/>
                    <a:lstStyle/>
                    <a:p>
                      <a:pPr>
                        <a:lnSpc>
                          <a:spcPct val="115000"/>
                        </a:lnSpc>
                        <a:spcAft>
                          <a:spcPts val="0"/>
                        </a:spcAft>
                      </a:pPr>
                      <a:r>
                        <a:rPr lang="ru-RU" sz="800" kern="1200" dirty="0" smtClean="0">
                          <a:solidFill>
                            <a:srgbClr val="000000"/>
                          </a:solidFill>
                          <a:latin typeface="Arial"/>
                          <a:ea typeface="Times New Roman"/>
                          <a:cs typeface="Times New Roman"/>
                        </a:rPr>
                        <a:t>                   МП </a:t>
                      </a:r>
                      <a:r>
                        <a:rPr lang="ru-RU" sz="800" kern="1200" dirty="0">
                          <a:solidFill>
                            <a:srgbClr val="000000"/>
                          </a:solidFill>
                          <a:latin typeface="Arial"/>
                          <a:ea typeface="Times New Roman"/>
                          <a:cs typeface="Times New Roman"/>
                        </a:rPr>
                        <a:t>«Профилактика правонарушений среди несовершеннолетних на территории муниципального образования Балаганский район на 2019-2024 годы». </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pitchFamily="34" charset="0"/>
                          <a:ea typeface="Times New Roman"/>
                          <a:cs typeface="Arial" pitchFamily="34" charset="0"/>
                        </a:rPr>
                        <a:t>44</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67934">
                <a:tc>
                  <a:txBody>
                    <a:bodyPr/>
                    <a:lstStyle/>
                    <a:p>
                      <a:pPr marL="0" indent="355600">
                        <a:lnSpc>
                          <a:spcPct val="115000"/>
                        </a:lnSpc>
                        <a:spcAft>
                          <a:spcPts val="0"/>
                        </a:spcAft>
                      </a:pPr>
                      <a:r>
                        <a:rPr lang="en-US" sz="800" dirty="0" smtClean="0">
                          <a:latin typeface="Arial" pitchFamily="34" charset="0"/>
                          <a:ea typeface="Calibri"/>
                          <a:cs typeface="Arial" pitchFamily="34" charset="0"/>
                        </a:rPr>
                        <a:t>IV</a:t>
                      </a:r>
                      <a:r>
                        <a:rPr lang="ru-RU" sz="800" dirty="0" smtClean="0">
                          <a:latin typeface="Arial" pitchFamily="34" charset="0"/>
                          <a:ea typeface="Calibri"/>
                          <a:cs typeface="Arial" pitchFamily="34" charset="0"/>
                        </a:rPr>
                        <a:t>.</a:t>
                      </a:r>
                      <a:r>
                        <a:rPr lang="ru-RU" sz="800" baseline="0" dirty="0" smtClean="0">
                          <a:latin typeface="Arial" pitchFamily="34" charset="0"/>
                          <a:ea typeface="Calibri"/>
                          <a:cs typeface="Arial" pitchFamily="34" charset="0"/>
                        </a:rPr>
                        <a:t> Исполнение  непрограммных направлений деятельности районного бюджета</a:t>
                      </a:r>
                      <a:endParaRPr lang="ru-RU" sz="800" dirty="0">
                        <a:latin typeface="Arial" pitchFamily="34" charset="0"/>
                        <a:ea typeface="Calibri"/>
                        <a:cs typeface="Arial" pitchFamily="34" charset="0"/>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dirty="0" smtClean="0">
                          <a:latin typeface="Arial" pitchFamily="34" charset="0"/>
                          <a:ea typeface="Calibri"/>
                          <a:cs typeface="Arial" pitchFamily="34" charset="0"/>
                        </a:rPr>
                        <a:t>45</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67934">
                <a:tc>
                  <a:txBody>
                    <a:bodyPr/>
                    <a:lstStyle/>
                    <a:p>
                      <a:pPr marL="0" indent="355600">
                        <a:lnSpc>
                          <a:spcPct val="115000"/>
                        </a:lnSpc>
                        <a:spcAft>
                          <a:spcPts val="0"/>
                        </a:spcAft>
                      </a:pPr>
                      <a:r>
                        <a:rPr lang="en-US" sz="800" dirty="0" smtClean="0">
                          <a:latin typeface="Arial" pitchFamily="34" charset="0"/>
                          <a:ea typeface="Calibri"/>
                          <a:cs typeface="Arial" pitchFamily="34" charset="0"/>
                        </a:rPr>
                        <a:t>V</a:t>
                      </a:r>
                      <a:r>
                        <a:rPr lang="en-US" sz="800" kern="1200" dirty="0" smtClean="0">
                          <a:solidFill>
                            <a:srgbClr val="000000"/>
                          </a:solidFill>
                          <a:latin typeface="Arial"/>
                          <a:ea typeface="Times New Roman"/>
                          <a:cs typeface="Times New Roman"/>
                        </a:rPr>
                        <a:t>.</a:t>
                      </a:r>
                      <a:r>
                        <a:rPr lang="ru-RU" sz="800" kern="1200" dirty="0" smtClean="0">
                          <a:solidFill>
                            <a:srgbClr val="000000"/>
                          </a:solidFill>
                          <a:latin typeface="Arial"/>
                          <a:ea typeface="Times New Roman"/>
                          <a:cs typeface="Times New Roman"/>
                        </a:rPr>
                        <a:t> </a:t>
                      </a:r>
                      <a:r>
                        <a:rPr lang="en-US" sz="800" kern="1200" dirty="0" smtClean="0">
                          <a:solidFill>
                            <a:srgbClr val="000000"/>
                          </a:solidFill>
                          <a:latin typeface="Arial"/>
                          <a:ea typeface="Times New Roman"/>
                          <a:cs typeface="Times New Roman"/>
                        </a:rPr>
                        <a:t>Глоссарий</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pitchFamily="34" charset="0"/>
                          <a:ea typeface="Calibri"/>
                          <a:cs typeface="Arial" pitchFamily="34" charset="0"/>
                        </a:rPr>
                        <a:t>47</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67934">
                <a:tc>
                  <a:txBody>
                    <a:bodyPr/>
                    <a:lstStyle/>
                    <a:p>
                      <a:pPr marL="0" indent="355600">
                        <a:lnSpc>
                          <a:spcPct val="115000"/>
                        </a:lnSpc>
                        <a:spcAft>
                          <a:spcPts val="0"/>
                        </a:spcAft>
                      </a:pPr>
                      <a:r>
                        <a:rPr lang="ru-RU" sz="800" kern="1200" dirty="0">
                          <a:solidFill>
                            <a:srgbClr val="000000"/>
                          </a:solidFill>
                          <a:latin typeface="Arial"/>
                          <a:ea typeface="Times New Roman"/>
                          <a:cs typeface="Times New Roman"/>
                        </a:rPr>
                        <a:t>Контактная  информация</a:t>
                      </a:r>
                      <a:endParaRPr lang="ru-RU" sz="800" dirty="0">
                        <a:latin typeface="Calibri"/>
                        <a:ea typeface="Calibri"/>
                        <a:cs typeface="Times New Roman"/>
                      </a:endParaRPr>
                    </a:p>
                  </a:txBody>
                  <a:tcPr marL="24088" marR="24088" marT="12044" marB="12044" anchor="ctr">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15000"/>
                        </a:lnSpc>
                        <a:spcAft>
                          <a:spcPts val="0"/>
                        </a:spcAft>
                      </a:pPr>
                      <a:r>
                        <a:rPr lang="ru-RU" sz="800" kern="1200" dirty="0" smtClean="0">
                          <a:solidFill>
                            <a:srgbClr val="000000"/>
                          </a:solidFill>
                          <a:latin typeface="Arial" pitchFamily="34" charset="0"/>
                          <a:ea typeface="Calibri"/>
                          <a:cs typeface="Arial" pitchFamily="34" charset="0"/>
                        </a:rPr>
                        <a:t>52</a:t>
                      </a:r>
                      <a:endParaRPr lang="ru-RU" sz="800" dirty="0">
                        <a:latin typeface="Arial" pitchFamily="34" charset="0"/>
                        <a:ea typeface="Calibri"/>
                        <a:cs typeface="Arial" pitchFamily="34" charset="0"/>
                      </a:endParaRPr>
                    </a:p>
                  </a:txBody>
                  <a:tcPr marL="24088" marR="24088" marT="12044" marB="12044">
                    <a:lnL w="12700" cap="flat" cmpd="sng" algn="ctr">
                      <a:solidFill>
                        <a:schemeClr val="accent1">
                          <a:lumMod val="25000"/>
                        </a:schemeClr>
                      </a:solidFill>
                      <a:prstDash val="sysDot"/>
                      <a:round/>
                      <a:headEnd type="none" w="med" len="med"/>
                      <a:tailEnd type="none" w="med" len="med"/>
                    </a:lnL>
                    <a:lnR w="12700" cap="flat" cmpd="sng" algn="ctr">
                      <a:solidFill>
                        <a:schemeClr val="accent1">
                          <a:lumMod val="25000"/>
                        </a:schemeClr>
                      </a:solidFill>
                      <a:prstDash val="sysDot"/>
                      <a:round/>
                      <a:headEnd type="none" w="med" len="med"/>
                      <a:tailEnd type="none" w="med" len="med"/>
                    </a:lnR>
                    <a:lnT w="12700" cap="flat" cmpd="sng" algn="ctr">
                      <a:solidFill>
                        <a:schemeClr val="accent1">
                          <a:lumMod val="25000"/>
                        </a:schemeClr>
                      </a:solidFill>
                      <a:prstDash val="sysDot"/>
                      <a:round/>
                      <a:headEnd type="none" w="med" len="med"/>
                      <a:tailEnd type="none" w="med" len="med"/>
                    </a:lnT>
                    <a:lnB w="12700" cap="flat" cmpd="sng" algn="ctr">
                      <a:solidFill>
                        <a:schemeClr val="accent1">
                          <a:lumMod val="25000"/>
                        </a:schemeClr>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7" name="TextBox 6"/>
          <p:cNvSpPr txBox="1"/>
          <p:nvPr/>
        </p:nvSpPr>
        <p:spPr>
          <a:xfrm>
            <a:off x="2708920" y="755576"/>
            <a:ext cx="1047082" cy="246221"/>
          </a:xfrm>
          <a:prstGeom prst="rect">
            <a:avLst/>
          </a:prstGeom>
          <a:noFill/>
        </p:spPr>
        <p:txBody>
          <a:bodyPr wrap="none" rtlCol="0">
            <a:spAutoFit/>
          </a:bodyPr>
          <a:lstStyle/>
          <a:p>
            <a:r>
              <a:rPr lang="ru-RU" sz="1000" dirty="0" smtClean="0">
                <a:latin typeface="Century Gothic" pitchFamily="34" charset="0"/>
              </a:rPr>
              <a:t>Содержание</a:t>
            </a:r>
            <a:endParaRPr lang="ru-RU" sz="1000" dirty="0">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36196" y="8786479"/>
            <a:ext cx="421804" cy="357521"/>
          </a:xfrm>
        </p:spPr>
        <p:txBody>
          <a:bodyPr/>
          <a:lstStyle/>
          <a:p>
            <a:fld id="{AE615853-E613-407B-A395-6D972D143756}" type="slidenum">
              <a:rPr lang="ru-RU" sz="1000" smtClean="0">
                <a:solidFill>
                  <a:schemeClr val="tx1"/>
                </a:solidFill>
                <a:latin typeface="Century Gothic" pitchFamily="34" charset="0"/>
              </a:rPr>
              <a:pPr/>
              <a:t>20</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980728" y="179512"/>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4"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5" name="Прямоугольник 4"/>
          <p:cNvSpPr/>
          <p:nvPr/>
        </p:nvSpPr>
        <p:spPr>
          <a:xfrm>
            <a:off x="332656" y="755576"/>
            <a:ext cx="6264696" cy="553998"/>
          </a:xfrm>
          <a:prstGeom prst="rect">
            <a:avLst/>
          </a:prstGeom>
        </p:spPr>
        <p:txBody>
          <a:bodyPr wrap="square">
            <a:spAutoFit/>
          </a:bodyPr>
          <a:lstStyle/>
          <a:p>
            <a:pPr algn="ctr"/>
            <a:r>
              <a:rPr lang="ru-RU" sz="1000" b="1" dirty="0" smtClean="0">
                <a:solidFill>
                  <a:srgbClr val="C00000"/>
                </a:solidFill>
                <a:latin typeface="Century Gothic" pitchFamily="34" charset="0"/>
                <a:cs typeface="Courier New" pitchFamily="49" charset="0"/>
              </a:rPr>
              <a:t>Расходы</a:t>
            </a:r>
          </a:p>
          <a:p>
            <a:pPr algn="ctr"/>
            <a:r>
              <a:rPr lang="ru-RU" sz="1000" b="1" dirty="0" smtClean="0">
                <a:solidFill>
                  <a:srgbClr val="C00000"/>
                </a:solidFill>
                <a:latin typeface="Century Gothic" pitchFamily="34" charset="0"/>
                <a:cs typeface="Courier New" pitchFamily="49" charset="0"/>
              </a:rPr>
              <a:t>бюджета муниципального образования Балаганский район в 2022 году по разделам и подразделам</a:t>
            </a:r>
            <a:endParaRPr lang="ru-RU" sz="1000" b="1" dirty="0">
              <a:solidFill>
                <a:srgbClr val="C00000"/>
              </a:solidFill>
              <a:latin typeface="Century Gothic" pitchFamily="34" charset="0"/>
              <a:cs typeface="Courier New" pitchFamily="49" charset="0"/>
            </a:endParaRPr>
          </a:p>
        </p:txBody>
      </p:sp>
      <p:graphicFrame>
        <p:nvGraphicFramePr>
          <p:cNvPr id="9" name="Диаграмма 8"/>
          <p:cNvGraphicFramePr/>
          <p:nvPr/>
        </p:nvGraphicFramePr>
        <p:xfrm>
          <a:off x="0" y="1259632"/>
          <a:ext cx="4203848" cy="37444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Диаграмма 9"/>
          <p:cNvGraphicFramePr/>
          <p:nvPr/>
        </p:nvGraphicFramePr>
        <p:xfrm>
          <a:off x="260648" y="5148064"/>
          <a:ext cx="2852936" cy="2016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nvGraphicFramePr>
        <p:xfrm>
          <a:off x="4005064" y="5436096"/>
          <a:ext cx="2736304" cy="20882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Диаграмма 11"/>
          <p:cNvGraphicFramePr/>
          <p:nvPr/>
        </p:nvGraphicFramePr>
        <p:xfrm>
          <a:off x="4077072" y="1187624"/>
          <a:ext cx="2619672" cy="151216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Диаграмма 12"/>
          <p:cNvGraphicFramePr/>
          <p:nvPr/>
        </p:nvGraphicFramePr>
        <p:xfrm>
          <a:off x="116632" y="3491880"/>
          <a:ext cx="2736304" cy="1728192"/>
        </p:xfrm>
        <a:graphic>
          <a:graphicData uri="http://schemas.openxmlformats.org/drawingml/2006/chart">
            <c:chart xmlns:c="http://schemas.openxmlformats.org/drawingml/2006/chart" xmlns:r="http://schemas.openxmlformats.org/officeDocument/2006/relationships" r:id="rId7"/>
          </a:graphicData>
        </a:graphic>
      </p:graphicFrame>
      <p:pic>
        <p:nvPicPr>
          <p:cNvPr id="1026" name="Picture 2"/>
          <p:cNvPicPr>
            <a:picLocks noChangeAspect="1" noChangeArrowheads="1"/>
          </p:cNvPicPr>
          <p:nvPr/>
        </p:nvPicPr>
        <p:blipFill>
          <a:blip r:embed="rId8" cstate="print"/>
          <a:srcRect/>
          <a:stretch>
            <a:fillRect/>
          </a:stretch>
        </p:blipFill>
        <p:spPr bwMode="auto">
          <a:xfrm>
            <a:off x="2852937" y="4067944"/>
            <a:ext cx="1080120" cy="1044000"/>
          </a:xfrm>
          <a:prstGeom prst="hexagon">
            <a:avLst/>
          </a:prstGeom>
          <a:noFill/>
          <a:ln w="9525">
            <a:solidFill>
              <a:schemeClr val="tx1">
                <a:lumMod val="50000"/>
                <a:lumOff val="50000"/>
              </a:schemeClr>
            </a:solidFill>
            <a:miter lim="800000"/>
            <a:headEnd/>
            <a:tailEnd/>
          </a:ln>
          <a:scene3d>
            <a:camera prst="orthographicFront"/>
            <a:lightRig rig="threePt" dir="t"/>
          </a:scene3d>
          <a:sp3d>
            <a:bevelT/>
          </a:sp3d>
        </p:spPr>
      </p:pic>
      <p:graphicFrame>
        <p:nvGraphicFramePr>
          <p:cNvPr id="15" name="Диаграмма 14"/>
          <p:cNvGraphicFramePr/>
          <p:nvPr/>
        </p:nvGraphicFramePr>
        <p:xfrm>
          <a:off x="4005064" y="3563888"/>
          <a:ext cx="2664296" cy="1944216"/>
        </p:xfrm>
        <a:graphic>
          <a:graphicData uri="http://schemas.openxmlformats.org/drawingml/2006/chart">
            <c:chart xmlns:c="http://schemas.openxmlformats.org/drawingml/2006/chart" xmlns:r="http://schemas.openxmlformats.org/officeDocument/2006/relationships" r:id="rId9"/>
          </a:graphicData>
        </a:graphic>
      </p:graphicFrame>
      <p:sp>
        <p:nvSpPr>
          <p:cNvPr id="16" name="TextBox 15"/>
          <p:cNvSpPr txBox="1"/>
          <p:nvPr/>
        </p:nvSpPr>
        <p:spPr>
          <a:xfrm>
            <a:off x="4221088" y="2699792"/>
            <a:ext cx="1584176" cy="846386"/>
          </a:xfrm>
          <a:prstGeom prst="rect">
            <a:avLst/>
          </a:prstGeom>
          <a:noFill/>
        </p:spPr>
        <p:txBody>
          <a:bodyPr wrap="square" rtlCol="0">
            <a:spAutoFit/>
          </a:bodyPr>
          <a:lstStyle/>
          <a:p>
            <a:pPr algn="just"/>
            <a:r>
              <a:rPr lang="ru-RU" sz="700" dirty="0" smtClean="0">
                <a:latin typeface="Century Gothic" pitchFamily="34" charset="0"/>
              </a:rPr>
              <a:t> Снижение  расходов по разделу «Физкультура и спорт»  в 2022 году по сравнению с 2021 годом  на 10,1тыс.рублей в виду уменьшения расходов на строительство объектов физкультуры и спорта. </a:t>
            </a:r>
            <a:endParaRPr lang="ru-RU" sz="700" dirty="0">
              <a:latin typeface="Century Gothic" pitchFamily="34" charset="0"/>
            </a:endParaRPr>
          </a:p>
        </p:txBody>
      </p:sp>
      <p:pic>
        <p:nvPicPr>
          <p:cNvPr id="1027" name="Picture 3"/>
          <p:cNvPicPr>
            <a:picLocks noChangeAspect="1" noChangeArrowheads="1"/>
          </p:cNvPicPr>
          <p:nvPr/>
        </p:nvPicPr>
        <p:blipFill>
          <a:blip r:embed="rId10" cstate="print"/>
          <a:srcRect/>
          <a:stretch>
            <a:fillRect/>
          </a:stretch>
        </p:blipFill>
        <p:spPr bwMode="auto">
          <a:xfrm>
            <a:off x="2924944" y="5220072"/>
            <a:ext cx="1080120" cy="1044008"/>
          </a:xfrm>
          <a:prstGeom prst="hexagon">
            <a:avLst/>
          </a:prstGeom>
          <a:noFill/>
          <a:ln w="9525">
            <a:solidFill>
              <a:schemeClr val="tx1">
                <a:lumMod val="50000"/>
                <a:lumOff val="50000"/>
              </a:schemeClr>
            </a:solidFill>
            <a:miter lim="800000"/>
            <a:headEnd/>
            <a:tailEnd/>
          </a:ln>
          <a:scene3d>
            <a:camera prst="orthographicFront"/>
            <a:lightRig rig="threePt" dir="t"/>
          </a:scene3d>
          <a:sp3d>
            <a:bevelT/>
          </a:sp3d>
        </p:spPr>
      </p:pic>
      <p:pic>
        <p:nvPicPr>
          <p:cNvPr id="1028" name="Picture 4"/>
          <p:cNvPicPr>
            <a:picLocks noChangeAspect="1" noChangeArrowheads="1"/>
          </p:cNvPicPr>
          <p:nvPr/>
        </p:nvPicPr>
        <p:blipFill>
          <a:blip r:embed="rId11" cstate="print"/>
          <a:srcRect/>
          <a:stretch>
            <a:fillRect/>
          </a:stretch>
        </p:blipFill>
        <p:spPr bwMode="auto">
          <a:xfrm>
            <a:off x="5813884" y="2555776"/>
            <a:ext cx="1044116" cy="1044000"/>
          </a:xfrm>
          <a:prstGeom prst="hexagon">
            <a:avLst/>
          </a:prstGeom>
          <a:noFill/>
          <a:ln w="9525">
            <a:solidFill>
              <a:schemeClr val="tx1">
                <a:lumMod val="50000"/>
                <a:lumOff val="50000"/>
              </a:schemeClr>
            </a:solidFill>
            <a:miter lim="800000"/>
            <a:headEnd/>
            <a:tailEnd/>
          </a:ln>
          <a:scene3d>
            <a:camera prst="orthographicFront"/>
            <a:lightRig rig="threePt" dir="t"/>
          </a:scene3d>
          <a:sp3d>
            <a:bevelT/>
          </a:sp3d>
        </p:spPr>
      </p:pic>
      <p:graphicFrame>
        <p:nvGraphicFramePr>
          <p:cNvPr id="19" name="Диаграмма 18"/>
          <p:cNvGraphicFramePr/>
          <p:nvPr/>
        </p:nvGraphicFramePr>
        <p:xfrm>
          <a:off x="4077072" y="7380312"/>
          <a:ext cx="2520280" cy="1656184"/>
        </p:xfrm>
        <a:graphic>
          <a:graphicData uri="http://schemas.openxmlformats.org/drawingml/2006/chart">
            <c:chart xmlns:c="http://schemas.openxmlformats.org/drawingml/2006/chart" xmlns:r="http://schemas.openxmlformats.org/officeDocument/2006/relationships" r:id="rId12"/>
          </a:graphicData>
        </a:graphic>
      </p:graphicFrame>
      <p:sp>
        <p:nvSpPr>
          <p:cNvPr id="21" name="Прямоугольник 20"/>
          <p:cNvSpPr/>
          <p:nvPr/>
        </p:nvSpPr>
        <p:spPr>
          <a:xfrm>
            <a:off x="2708920" y="6228184"/>
            <a:ext cx="1152128" cy="954107"/>
          </a:xfrm>
          <a:prstGeom prst="rect">
            <a:avLst/>
          </a:prstGeom>
        </p:spPr>
        <p:txBody>
          <a:bodyPr wrap="square">
            <a:spAutoFit/>
          </a:bodyPr>
          <a:lstStyle/>
          <a:p>
            <a:pPr algn="just"/>
            <a:r>
              <a:rPr lang="ru-RU" sz="700" dirty="0" smtClean="0">
                <a:latin typeface="Century Gothic" pitchFamily="34" charset="0"/>
              </a:rPr>
              <a:t>Исполнение </a:t>
            </a:r>
          </a:p>
          <a:p>
            <a:pPr algn="just"/>
            <a:r>
              <a:rPr lang="ru-RU" sz="700" dirty="0" smtClean="0">
                <a:latin typeface="Century Gothic" pitchFamily="34" charset="0"/>
              </a:rPr>
              <a:t>районного бюджета</a:t>
            </a:r>
          </a:p>
          <a:p>
            <a:pPr algn="just"/>
            <a:r>
              <a:rPr lang="ru-RU" sz="700" dirty="0" smtClean="0">
                <a:latin typeface="Century Gothic" pitchFamily="34" charset="0"/>
              </a:rPr>
              <a:t>по разделу «Культура, кинематография» в 2022 году  больше, чем в 2021 году на 5,5 млн. рублей</a:t>
            </a:r>
            <a:endParaRPr lang="ru-RU" sz="700" dirty="0"/>
          </a:p>
        </p:txBody>
      </p:sp>
      <p:graphicFrame>
        <p:nvGraphicFramePr>
          <p:cNvPr id="22" name="Диаграмма 21"/>
          <p:cNvGraphicFramePr/>
          <p:nvPr/>
        </p:nvGraphicFramePr>
        <p:xfrm>
          <a:off x="188640" y="7020272"/>
          <a:ext cx="3312368" cy="1728192"/>
        </p:xfrm>
        <a:graphic>
          <a:graphicData uri="http://schemas.openxmlformats.org/drawingml/2006/chart">
            <c:chart xmlns:c="http://schemas.openxmlformats.org/drawingml/2006/chart" xmlns:r="http://schemas.openxmlformats.org/officeDocument/2006/relationships" r:id="rId13"/>
          </a:graphicData>
        </a:graphic>
      </p:graphicFrame>
      <p:pic>
        <p:nvPicPr>
          <p:cNvPr id="1029" name="Picture 5"/>
          <p:cNvPicPr>
            <a:picLocks noChangeAspect="1" noChangeArrowheads="1"/>
          </p:cNvPicPr>
          <p:nvPr/>
        </p:nvPicPr>
        <p:blipFill>
          <a:blip r:embed="rId14" cstate="print"/>
          <a:srcRect/>
          <a:stretch>
            <a:fillRect/>
          </a:stretch>
        </p:blipFill>
        <p:spPr bwMode="auto">
          <a:xfrm>
            <a:off x="2996952" y="7452320"/>
            <a:ext cx="1080120" cy="1046250"/>
          </a:xfrm>
          <a:prstGeom prst="hexagon">
            <a:avLst/>
          </a:prstGeom>
          <a:noFill/>
          <a:ln w="9525">
            <a:solidFill>
              <a:schemeClr val="tx1">
                <a:lumMod val="50000"/>
                <a:lumOff val="50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36196" y="8786479"/>
            <a:ext cx="421804" cy="357521"/>
          </a:xfrm>
        </p:spPr>
        <p:txBody>
          <a:bodyPr/>
          <a:lstStyle/>
          <a:p>
            <a:fld id="{AE615853-E613-407B-A395-6D972D143756}" type="slidenum">
              <a:rPr lang="ru-RU" sz="1000" smtClean="0">
                <a:solidFill>
                  <a:schemeClr val="tx1"/>
                </a:solidFill>
                <a:latin typeface="Century Gothic" pitchFamily="34" charset="0"/>
              </a:rPr>
              <a:pPr/>
              <a:t>21</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980728" y="179512"/>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4"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5" name="Прямоугольник 4"/>
          <p:cNvSpPr/>
          <p:nvPr/>
        </p:nvSpPr>
        <p:spPr>
          <a:xfrm>
            <a:off x="332656" y="755576"/>
            <a:ext cx="6264696" cy="553998"/>
          </a:xfrm>
          <a:prstGeom prst="rect">
            <a:avLst/>
          </a:prstGeom>
        </p:spPr>
        <p:txBody>
          <a:bodyPr wrap="square">
            <a:spAutoFit/>
          </a:bodyPr>
          <a:lstStyle/>
          <a:p>
            <a:pPr algn="ctr"/>
            <a:r>
              <a:rPr lang="ru-RU" sz="1000" b="1" dirty="0" smtClean="0">
                <a:solidFill>
                  <a:srgbClr val="C00000"/>
                </a:solidFill>
                <a:latin typeface="Century Gothic" pitchFamily="34" charset="0"/>
                <a:cs typeface="Courier New" pitchFamily="49" charset="0"/>
              </a:rPr>
              <a:t>Расходы</a:t>
            </a:r>
          </a:p>
          <a:p>
            <a:pPr algn="ctr"/>
            <a:r>
              <a:rPr lang="ru-RU" sz="1000" b="1" dirty="0" smtClean="0">
                <a:solidFill>
                  <a:srgbClr val="C00000"/>
                </a:solidFill>
                <a:latin typeface="Century Gothic" pitchFamily="34" charset="0"/>
                <a:cs typeface="Courier New" pitchFamily="49" charset="0"/>
              </a:rPr>
              <a:t>бюджета муниципального образования Балаганский район в 2022 году по разделам и подразделам</a:t>
            </a:r>
            <a:endParaRPr lang="ru-RU" sz="1000" b="1" dirty="0">
              <a:solidFill>
                <a:srgbClr val="C00000"/>
              </a:solidFill>
              <a:latin typeface="Century Gothic" pitchFamily="34" charset="0"/>
              <a:cs typeface="Courier New" pitchFamily="49" charset="0"/>
            </a:endParaRPr>
          </a:p>
        </p:txBody>
      </p:sp>
      <p:graphicFrame>
        <p:nvGraphicFramePr>
          <p:cNvPr id="6" name="Диаграмма 5"/>
          <p:cNvGraphicFramePr/>
          <p:nvPr/>
        </p:nvGraphicFramePr>
        <p:xfrm>
          <a:off x="188640" y="1115616"/>
          <a:ext cx="3888432" cy="31683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nvGraphicFramePr>
        <p:xfrm>
          <a:off x="2852936" y="4211960"/>
          <a:ext cx="3789040" cy="3096344"/>
        </p:xfrm>
        <a:graphic>
          <a:graphicData uri="http://schemas.openxmlformats.org/drawingml/2006/chart">
            <c:chart xmlns:c="http://schemas.openxmlformats.org/drawingml/2006/chart" xmlns:r="http://schemas.openxmlformats.org/officeDocument/2006/relationships" r:id="rId4"/>
          </a:graphicData>
        </a:graphic>
      </p:graphicFrame>
      <p:pic>
        <p:nvPicPr>
          <p:cNvPr id="2050" name="Picture 2"/>
          <p:cNvPicPr>
            <a:picLocks noChangeAspect="1" noChangeArrowheads="1"/>
          </p:cNvPicPr>
          <p:nvPr/>
        </p:nvPicPr>
        <p:blipFill>
          <a:blip r:embed="rId5" cstate="print"/>
          <a:srcRect/>
          <a:stretch>
            <a:fillRect/>
          </a:stretch>
        </p:blipFill>
        <p:spPr bwMode="auto">
          <a:xfrm>
            <a:off x="3140968" y="3131840"/>
            <a:ext cx="1142527" cy="1080120"/>
          </a:xfrm>
          <a:prstGeom prst="hexagon">
            <a:avLst/>
          </a:prstGeom>
          <a:noFill/>
          <a:ln w="9525">
            <a:solidFill>
              <a:schemeClr val="tx1">
                <a:lumMod val="50000"/>
                <a:lumOff val="50000"/>
              </a:schemeClr>
            </a:solidFill>
            <a:miter lim="800000"/>
            <a:headEnd/>
            <a:tailEnd/>
          </a:ln>
          <a:scene3d>
            <a:camera prst="orthographicFront"/>
            <a:lightRig rig="threePt" dir="t"/>
          </a:scene3d>
          <a:sp3d>
            <a:bevelT/>
          </a:sp3d>
        </p:spPr>
      </p:pic>
      <p:sp>
        <p:nvSpPr>
          <p:cNvPr id="24" name="TextBox 23"/>
          <p:cNvSpPr txBox="1"/>
          <p:nvPr/>
        </p:nvSpPr>
        <p:spPr>
          <a:xfrm>
            <a:off x="4221088" y="1259632"/>
            <a:ext cx="2448272" cy="2304000"/>
          </a:xfrm>
          <a:prstGeom prst="rect">
            <a:avLst/>
          </a:prstGeom>
          <a:solidFill>
            <a:srgbClr val="FEFEE2"/>
          </a:solidFill>
        </p:spPr>
        <p:txBody>
          <a:bodyPr wrap="square" rtlCol="0">
            <a:spAutoFit/>
          </a:bodyPr>
          <a:lstStyle/>
          <a:p>
            <a:pPr algn="just"/>
            <a:r>
              <a:rPr lang="ru-RU" sz="700" b="1" dirty="0" smtClean="0">
                <a:latin typeface="Century Gothic" pitchFamily="34" charset="0"/>
              </a:rPr>
              <a:t>Раздел 0100  «Общегосударственные вопросы» включает следующие подразделы:</a:t>
            </a:r>
          </a:p>
          <a:p>
            <a:pPr algn="just"/>
            <a:r>
              <a:rPr lang="ru-RU" sz="700" dirty="0" smtClean="0">
                <a:latin typeface="Century Gothic" pitchFamily="34" charset="0"/>
              </a:rPr>
              <a:t>       0102 «Функционирование высшего должностного лица субъекта Российской Федерации и муниципального образования»;</a:t>
            </a:r>
          </a:p>
          <a:p>
            <a:pPr algn="just"/>
            <a:r>
              <a:rPr lang="ru-RU" sz="700" dirty="0" smtClean="0">
                <a:latin typeface="Century Gothic" pitchFamily="34" charset="0"/>
              </a:rPr>
              <a:t>       0103 «Функционирование законодательных (представительных) органов государственной власти и представительных органов муниципальных образований»;</a:t>
            </a:r>
          </a:p>
          <a:p>
            <a:pPr indent="180975" algn="just"/>
            <a:r>
              <a:rPr lang="ru-RU" sz="700" dirty="0" smtClean="0">
                <a:latin typeface="Century Gothic" pitchFamily="34" charset="0"/>
              </a:rPr>
              <a:t>0104 «Функционирование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p>
            <a:pPr indent="180975" algn="just"/>
            <a:r>
              <a:rPr lang="ru-RU" sz="700" dirty="0" smtClean="0">
                <a:latin typeface="Century Gothic" pitchFamily="34" charset="0"/>
              </a:rPr>
              <a:t>0105 «Судебная система»;</a:t>
            </a:r>
          </a:p>
          <a:p>
            <a:pPr indent="180975" algn="just"/>
            <a:r>
              <a:rPr lang="ru-RU" sz="700" dirty="0" smtClean="0">
                <a:latin typeface="Century Gothic" pitchFamily="34" charset="0"/>
              </a:rPr>
              <a:t>0106 «Обеспечение деятельности финансовых, налоговых и таможенных органов и органов финансового (финансово-бюджетного) надзора»;</a:t>
            </a:r>
          </a:p>
          <a:p>
            <a:pPr indent="180975" algn="just"/>
            <a:r>
              <a:rPr lang="ru-RU" sz="700" dirty="0" smtClean="0">
                <a:latin typeface="Century Gothic" pitchFamily="34" charset="0"/>
              </a:rPr>
              <a:t>0113 «Другие общегосударственные вопросы»</a:t>
            </a:r>
          </a:p>
          <a:p>
            <a:pPr indent="180975" algn="just"/>
            <a:endParaRPr lang="ru-RU" sz="700" dirty="0">
              <a:latin typeface="Century Gothic" pitchFamily="34" charset="0"/>
            </a:endParaRPr>
          </a:p>
        </p:txBody>
      </p:sp>
      <p:graphicFrame>
        <p:nvGraphicFramePr>
          <p:cNvPr id="25" name="Диаграмма 24"/>
          <p:cNvGraphicFramePr/>
          <p:nvPr/>
        </p:nvGraphicFramePr>
        <p:xfrm>
          <a:off x="188640" y="6228184"/>
          <a:ext cx="3672408" cy="2664296"/>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404664" y="6012160"/>
            <a:ext cx="2808312" cy="432000"/>
          </a:xfrm>
          <a:prstGeom prst="rect">
            <a:avLst/>
          </a:prstGeom>
          <a:noFill/>
        </p:spPr>
        <p:txBody>
          <a:bodyPr wrap="square" rtlCol="0">
            <a:spAutoFit/>
          </a:bodyPr>
          <a:lstStyle/>
          <a:p>
            <a:pPr algn="ctr"/>
            <a:r>
              <a:rPr lang="ru-RU" sz="900" b="1" dirty="0" smtClean="0">
                <a:latin typeface="Century Gothic" pitchFamily="34" charset="0"/>
              </a:rPr>
              <a:t>Раздел 0400 «Национальная экономика»  (тыс.рублей</a:t>
            </a:r>
            <a:r>
              <a:rPr lang="ru-RU" sz="900" dirty="0" smtClean="0">
                <a:latin typeface="Century Gothic" pitchFamily="34" charset="0"/>
              </a:rPr>
              <a:t>)</a:t>
            </a:r>
          </a:p>
          <a:p>
            <a:endParaRPr lang="ru-RU" dirty="0"/>
          </a:p>
        </p:txBody>
      </p:sp>
      <p:sp>
        <p:nvSpPr>
          <p:cNvPr id="27" name="TextBox 26"/>
          <p:cNvSpPr txBox="1"/>
          <p:nvPr/>
        </p:nvSpPr>
        <p:spPr>
          <a:xfrm>
            <a:off x="3429000" y="7236296"/>
            <a:ext cx="3168352" cy="1764000"/>
          </a:xfrm>
          <a:prstGeom prst="rect">
            <a:avLst/>
          </a:prstGeom>
          <a:noFill/>
        </p:spPr>
        <p:txBody>
          <a:bodyPr wrap="square" rtlCol="0">
            <a:spAutoFit/>
          </a:bodyPr>
          <a:lstStyle/>
          <a:p>
            <a:pPr algn="just"/>
            <a:r>
              <a:rPr lang="ru-RU" sz="900" dirty="0" smtClean="0">
                <a:latin typeface="Century Gothic" pitchFamily="34" charset="0"/>
              </a:rPr>
              <a:t> Исполнение расходов по разделу 0400 «Национальная экономика» в 2022 году больше на 135,0 тыс.рублей, чем  в 2021 году за счет увеличения расходов по муниципальной программе «Сельское хозяйство в муниципальном образовании Балаганский район на 2022 - 2024 годы» на проведение конкурса на лучшего по профессии среди трактористов - машинистов по вспашке и обработке почвы «Лучший пахарь», проведение конкурса на выявление лучшего участника районной ярмарки сельхозпроизводителей.</a:t>
            </a:r>
          </a:p>
          <a:p>
            <a:pPr algn="just"/>
            <a:r>
              <a:rPr lang="ru-RU" sz="900" b="1" dirty="0" smtClean="0">
                <a:latin typeface="Century Gothic" pitchFamily="34" charset="0"/>
              </a:rPr>
              <a:t> </a:t>
            </a:r>
            <a:endParaRPr lang="ru-RU" sz="900" dirty="0" smtClean="0">
              <a:latin typeface="Century Gothic" pitchFamily="34" charset="0"/>
            </a:endParaRPr>
          </a:p>
          <a:p>
            <a:pPr algn="just"/>
            <a:endParaRPr lang="ru-RU" sz="900" dirty="0">
              <a:latin typeface="Century Gothic" pitchFamily="34" charset="0"/>
            </a:endParaRPr>
          </a:p>
        </p:txBody>
      </p:sp>
      <p:sp>
        <p:nvSpPr>
          <p:cNvPr id="29" name="Прямоугольник 28"/>
          <p:cNvSpPr/>
          <p:nvPr/>
        </p:nvSpPr>
        <p:spPr>
          <a:xfrm>
            <a:off x="260648" y="3851920"/>
            <a:ext cx="2016224" cy="2200602"/>
          </a:xfrm>
          <a:prstGeom prst="rect">
            <a:avLst/>
          </a:prstGeom>
          <a:solidFill>
            <a:schemeClr val="bg1"/>
          </a:solidFill>
        </p:spPr>
        <p:txBody>
          <a:bodyPr wrap="square">
            <a:spAutoFit/>
          </a:bodyPr>
          <a:lstStyle/>
          <a:p>
            <a:pPr algn="just"/>
            <a:r>
              <a:rPr lang="ru-RU" sz="900" dirty="0" smtClean="0">
                <a:latin typeface="Century Gothic" pitchFamily="34" charset="0"/>
              </a:rPr>
              <a:t> </a:t>
            </a:r>
            <a:r>
              <a:rPr lang="ru-RU" sz="800" dirty="0" smtClean="0">
                <a:latin typeface="Century Gothic" pitchFamily="34" charset="0"/>
              </a:rPr>
              <a:t>Исполнение расходов по разделу 0300»Национальная безопасность и правоохранительная деятельность» в 2022 году больше на 919,9,0 тыс.рублей, чем  в 2021 году за счет увеличения расходов по муниципальной программе «Аппаратно-программный комплекс «Безопасный город» в муниципальном образовании Балаганский район 2020-2024 годы» в виду увеличения расходов на  защиту населения  и территории Балаганского района от чрезвычайных ситуаций природного и техногенного характера.</a:t>
            </a:r>
            <a:endParaRPr lang="ru-RU" sz="800" dirty="0">
              <a:latin typeface="Century Gothic" pitchFamily="34" charset="0"/>
            </a:endParaRPr>
          </a:p>
        </p:txBody>
      </p:sp>
      <p:pic>
        <p:nvPicPr>
          <p:cNvPr id="2052" name="Picture 4"/>
          <p:cNvPicPr>
            <a:picLocks noChangeAspect="1" noChangeArrowheads="1"/>
          </p:cNvPicPr>
          <p:nvPr/>
        </p:nvPicPr>
        <p:blipFill>
          <a:blip r:embed="rId7" cstate="print"/>
          <a:srcRect/>
          <a:stretch>
            <a:fillRect/>
          </a:stretch>
        </p:blipFill>
        <p:spPr bwMode="auto">
          <a:xfrm>
            <a:off x="2276872" y="4355975"/>
            <a:ext cx="1188000" cy="1150747"/>
          </a:xfrm>
          <a:prstGeom prst="hexagon">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508204" y="8657167"/>
            <a:ext cx="349796" cy="486833"/>
          </a:xfrm>
        </p:spPr>
        <p:txBody>
          <a:bodyPr/>
          <a:lstStyle/>
          <a:p>
            <a:fld id="{AE615853-E613-407B-A395-6D972D143756}" type="slidenum">
              <a:rPr lang="ru-RU" sz="1000" smtClean="0">
                <a:solidFill>
                  <a:schemeClr val="tx1"/>
                </a:solidFill>
                <a:latin typeface="Century Gothic" pitchFamily="34" charset="0"/>
              </a:rPr>
              <a:pPr/>
              <a:t>22</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graphicFrame>
        <p:nvGraphicFramePr>
          <p:cNvPr id="6" name="Таблица 5"/>
          <p:cNvGraphicFramePr>
            <a:graphicFrameLocks noGrp="1"/>
          </p:cNvGraphicFramePr>
          <p:nvPr/>
        </p:nvGraphicFramePr>
        <p:xfrm>
          <a:off x="260648" y="1355957"/>
          <a:ext cx="6264694" cy="7708037"/>
        </p:xfrm>
        <a:graphic>
          <a:graphicData uri="http://schemas.openxmlformats.org/drawingml/2006/table">
            <a:tbl>
              <a:tblPr/>
              <a:tblGrid>
                <a:gridCol w="300775"/>
                <a:gridCol w="3188208"/>
                <a:gridCol w="492696"/>
                <a:gridCol w="492696"/>
                <a:gridCol w="504153"/>
                <a:gridCol w="366657"/>
                <a:gridCol w="472644"/>
                <a:gridCol w="446865"/>
              </a:tblGrid>
              <a:tr h="935846">
                <a:tc>
                  <a:txBody>
                    <a:bodyPr/>
                    <a:lstStyle/>
                    <a:p>
                      <a:pPr algn="ctr" fontAlgn="ctr"/>
                      <a:r>
                        <a:rPr lang="ru-RU" sz="800" b="0" i="0" u="none" strike="noStrike" dirty="0">
                          <a:solidFill>
                            <a:srgbClr val="000000"/>
                          </a:solidFill>
                          <a:latin typeface="Century Gothic"/>
                        </a:rPr>
                        <a:t>№ </a:t>
                      </a:r>
                      <a:r>
                        <a:rPr lang="ru-RU" sz="800" b="0" i="0" u="none" strike="noStrike" dirty="0" err="1">
                          <a:solidFill>
                            <a:srgbClr val="000000"/>
                          </a:solidFill>
                          <a:latin typeface="Century Gothic"/>
                        </a:rPr>
                        <a:t>п</a:t>
                      </a:r>
                      <a:r>
                        <a:rPr lang="ru-RU" sz="800" b="0" i="0" u="none" strike="noStrike" dirty="0">
                          <a:solidFill>
                            <a:srgbClr val="000000"/>
                          </a:solidFill>
                          <a:latin typeface="Century Gothic"/>
                        </a:rPr>
                        <a:t>/</a:t>
                      </a:r>
                      <a:r>
                        <a:rPr lang="ru-RU" sz="800" b="0" i="0" u="none" strike="noStrike" dirty="0" err="1">
                          <a:solidFill>
                            <a:srgbClr val="000000"/>
                          </a:solidFill>
                          <a:latin typeface="Century Gothic"/>
                        </a:rPr>
                        <a:t>п</a:t>
                      </a:r>
                      <a:endParaRPr lang="ru-RU" sz="80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dirty="0">
                          <a:solidFill>
                            <a:srgbClr val="000000"/>
                          </a:solidFill>
                          <a:latin typeface="Century Gothic"/>
                        </a:rPr>
                        <a:t>Наименование </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dirty="0">
                          <a:solidFill>
                            <a:srgbClr val="000000"/>
                          </a:solidFill>
                          <a:latin typeface="Century Gothic"/>
                        </a:rPr>
                        <a:t>Факт </a:t>
                      </a:r>
                      <a:r>
                        <a:rPr lang="ru-RU" sz="800" b="0" i="0" u="none" strike="noStrike" baseline="0" dirty="0" smtClean="0">
                          <a:solidFill>
                            <a:srgbClr val="000000"/>
                          </a:solidFill>
                          <a:latin typeface="Century Gothic"/>
                        </a:rPr>
                        <a:t> 2021 </a:t>
                      </a:r>
                    </a:p>
                    <a:p>
                      <a:pPr algn="ctr" fontAlgn="ctr"/>
                      <a:r>
                        <a:rPr lang="ru-RU" sz="800" b="0" i="0" u="none" strike="noStrike" baseline="0" dirty="0" smtClean="0">
                          <a:solidFill>
                            <a:srgbClr val="000000"/>
                          </a:solidFill>
                          <a:latin typeface="Century Gothic"/>
                        </a:rPr>
                        <a:t>года</a:t>
                      </a:r>
                      <a:endParaRPr lang="ru-RU" sz="800" b="0" i="0" u="none" strike="noStrike" dirty="0" smtClean="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dirty="0">
                          <a:solidFill>
                            <a:srgbClr val="000000"/>
                          </a:solidFill>
                          <a:latin typeface="Century Gothic"/>
                        </a:rPr>
                        <a:t>План      </a:t>
                      </a:r>
                      <a:r>
                        <a:rPr lang="ru-RU" sz="800" b="0" i="0" u="none" strike="noStrike" dirty="0" smtClean="0">
                          <a:solidFill>
                            <a:srgbClr val="000000"/>
                          </a:solidFill>
                          <a:latin typeface="Century Gothic"/>
                        </a:rPr>
                        <a:t>       2022</a:t>
                      </a:r>
                    </a:p>
                    <a:p>
                      <a:pPr algn="ctr" fontAlgn="ctr"/>
                      <a:r>
                        <a:rPr lang="ru-RU" sz="800" b="0" i="0" u="none" strike="noStrike" dirty="0" smtClean="0">
                          <a:solidFill>
                            <a:srgbClr val="000000"/>
                          </a:solidFill>
                          <a:latin typeface="Century Gothic"/>
                        </a:rPr>
                        <a:t>года </a:t>
                      </a:r>
                      <a:endParaRPr lang="ru-RU" sz="80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dirty="0">
                          <a:solidFill>
                            <a:srgbClr val="000000"/>
                          </a:solidFill>
                          <a:latin typeface="Century Gothic"/>
                        </a:rPr>
                        <a:t>Факт </a:t>
                      </a:r>
                      <a:endParaRPr lang="ru-RU" sz="800" b="0" i="0" u="none" strike="noStrike" dirty="0" smtClean="0">
                        <a:solidFill>
                          <a:srgbClr val="000000"/>
                        </a:solidFill>
                        <a:latin typeface="Century Gothic"/>
                      </a:endParaRPr>
                    </a:p>
                    <a:p>
                      <a:pPr algn="ctr" fontAlgn="ctr"/>
                      <a:r>
                        <a:rPr lang="ru-RU" sz="800" b="0" i="0" u="none" strike="noStrike" dirty="0" smtClean="0">
                          <a:solidFill>
                            <a:srgbClr val="000000"/>
                          </a:solidFill>
                          <a:latin typeface="Century Gothic"/>
                        </a:rPr>
                        <a:t>2022</a:t>
                      </a:r>
                      <a:r>
                        <a:rPr lang="ru-RU" sz="800" b="0" i="0" u="none" strike="noStrike" baseline="0" dirty="0" smtClean="0">
                          <a:solidFill>
                            <a:srgbClr val="000000"/>
                          </a:solidFill>
                          <a:latin typeface="Century Gothic"/>
                        </a:rPr>
                        <a:t> </a:t>
                      </a:r>
                    </a:p>
                    <a:p>
                      <a:pPr algn="ctr" fontAlgn="ctr"/>
                      <a:r>
                        <a:rPr lang="ru-RU" sz="800" b="0" i="0" u="none" strike="noStrike" baseline="0" dirty="0" smtClean="0">
                          <a:solidFill>
                            <a:srgbClr val="000000"/>
                          </a:solidFill>
                          <a:latin typeface="Century Gothic"/>
                        </a:rPr>
                        <a:t>года</a:t>
                      </a:r>
                      <a:endParaRPr lang="ru-RU" sz="800" b="0" i="0" u="none" strike="noStrike" dirty="0" smtClean="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a:solidFill>
                            <a:srgbClr val="000000"/>
                          </a:solidFill>
                          <a:latin typeface="Century Gothic"/>
                        </a:rPr>
                        <a:t>Исполнение   (%)</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a:solidFill>
                            <a:srgbClr val="000000"/>
                          </a:solidFill>
                          <a:latin typeface="Century Gothic"/>
                        </a:rPr>
                        <a:t>Отклонение (факт 2022г. к 2021г.)</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a:solidFill>
                            <a:srgbClr val="000000"/>
                          </a:solidFill>
                          <a:latin typeface="Century Gothic"/>
                        </a:rPr>
                        <a:t>Темп роста    (факт 2022г. к факту 2021г.)           (%)</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536128">
                <a:tc>
                  <a:txBody>
                    <a:bodyPr/>
                    <a:lstStyle/>
                    <a:p>
                      <a:pPr algn="ctr" fontAlgn="ctr"/>
                      <a:r>
                        <a:rPr lang="ru-RU" sz="800" b="0" i="0" u="none" strike="noStrike">
                          <a:solidFill>
                            <a:srgbClr val="000000"/>
                          </a:solidFill>
                          <a:latin typeface="Century Gothic"/>
                        </a:rPr>
                        <a:t>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dirty="0">
                          <a:solidFill>
                            <a:srgbClr val="000000"/>
                          </a:solidFill>
                          <a:latin typeface="Century Gothic"/>
                        </a:rPr>
                        <a:t>2</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dirty="0">
                          <a:solidFill>
                            <a:srgbClr val="000000"/>
                          </a:solidFill>
                          <a:latin typeface="Century Gothic"/>
                        </a:rPr>
                        <a:t>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a:solidFill>
                            <a:srgbClr val="000000"/>
                          </a:solidFill>
                          <a:latin typeface="Century Gothic"/>
                        </a:rPr>
                        <a:t>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a:solidFill>
                            <a:srgbClr val="000000"/>
                          </a:solidFill>
                          <a:latin typeface="Century Gothic"/>
                        </a:rPr>
                        <a:t>5</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a:solidFill>
                            <a:srgbClr val="000000"/>
                          </a:solidFill>
                          <a:latin typeface="Century Gothic"/>
                        </a:rPr>
                        <a:t>6 = гр.5/   гр.4* 100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dirty="0">
                          <a:solidFill>
                            <a:srgbClr val="000000"/>
                          </a:solidFill>
                          <a:latin typeface="Century Gothic"/>
                        </a:rPr>
                        <a:t>7 = </a:t>
                      </a:r>
                      <a:endParaRPr lang="ru-RU" sz="800" b="0" i="0" u="none" strike="noStrike" dirty="0" smtClean="0">
                        <a:solidFill>
                          <a:srgbClr val="000000"/>
                        </a:solidFill>
                        <a:latin typeface="Century Gothic"/>
                      </a:endParaRPr>
                    </a:p>
                    <a:p>
                      <a:pPr algn="ctr" fontAlgn="ctr"/>
                      <a:r>
                        <a:rPr lang="ru-RU" sz="800" b="0" i="0" u="none" strike="noStrike" dirty="0" smtClean="0">
                          <a:solidFill>
                            <a:srgbClr val="000000"/>
                          </a:solidFill>
                          <a:latin typeface="Century Gothic"/>
                        </a:rPr>
                        <a:t>гр.5 </a:t>
                      </a:r>
                      <a:r>
                        <a:rPr lang="ru-RU" sz="800" b="0" i="0" u="none" strike="noStrike" dirty="0">
                          <a:solidFill>
                            <a:srgbClr val="000000"/>
                          </a:solidFill>
                          <a:latin typeface="Century Gothic"/>
                        </a:rPr>
                        <a:t>- гр.3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800" b="0" i="0" u="none" strike="noStrike" dirty="0">
                          <a:solidFill>
                            <a:srgbClr val="000000"/>
                          </a:solidFill>
                          <a:latin typeface="Century Gothic"/>
                        </a:rPr>
                        <a:t>8 = </a:t>
                      </a:r>
                      <a:endParaRPr lang="ru-RU" sz="800" b="0" i="0" u="none" strike="noStrike" dirty="0" smtClean="0">
                        <a:solidFill>
                          <a:srgbClr val="000000"/>
                        </a:solidFill>
                        <a:latin typeface="Century Gothic"/>
                      </a:endParaRPr>
                    </a:p>
                    <a:p>
                      <a:pPr algn="ctr" fontAlgn="ctr"/>
                      <a:r>
                        <a:rPr lang="ru-RU" sz="800" b="0" i="0" u="none" strike="noStrike" dirty="0" smtClean="0">
                          <a:solidFill>
                            <a:srgbClr val="000000"/>
                          </a:solidFill>
                          <a:latin typeface="Century Gothic"/>
                        </a:rPr>
                        <a:t>гр.5</a:t>
                      </a:r>
                      <a:r>
                        <a:rPr lang="ru-RU" sz="800" b="0" i="0" u="none" strike="noStrike" dirty="0">
                          <a:solidFill>
                            <a:srgbClr val="000000"/>
                          </a:solidFill>
                          <a:latin typeface="Century Gothic"/>
                        </a:rPr>
                        <a:t>/            гр.3*        100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ctr"/>
                      <a:r>
                        <a:rPr lang="ru-RU" sz="750" b="0" i="0" u="none" strike="noStrike" dirty="0">
                          <a:solidFill>
                            <a:srgbClr val="000000"/>
                          </a:solidFill>
                          <a:latin typeface="Century Gothic"/>
                        </a:rPr>
                        <a:t>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ru-RU" sz="750" b="0" i="0" u="none" strike="noStrike" dirty="0">
                          <a:solidFill>
                            <a:srgbClr val="000000"/>
                          </a:solidFill>
                          <a:latin typeface="Century Gothic"/>
                        </a:rPr>
                        <a:t>"Сельское хозяйство в муниципальном образовании Балаганский район на 2022-2024 годы"</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120,0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120,0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120,0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 </a:t>
                      </a:r>
                      <a:r>
                        <a:rPr lang="ru-RU" sz="750" b="0" i="0" u="none" strike="noStrike" dirty="0" smtClean="0">
                          <a:solidFill>
                            <a:srgbClr val="000000"/>
                          </a:solidFill>
                          <a:latin typeface="Century Gothic"/>
                        </a:rPr>
                        <a:t>-</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68298">
                <a:tc>
                  <a:txBody>
                    <a:bodyPr/>
                    <a:lstStyle/>
                    <a:p>
                      <a:pPr algn="ctr" fontAlgn="b"/>
                      <a:r>
                        <a:rPr lang="ru-RU" sz="750" b="0" i="0" u="none" strike="noStrike" dirty="0">
                          <a:solidFill>
                            <a:srgbClr val="000000"/>
                          </a:solidFill>
                          <a:latin typeface="Century Gothic"/>
                        </a:rPr>
                        <a:t>2</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 "Развитие образования  Балаганского района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347609,9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rgbClr val="000000"/>
                          </a:solidFill>
                          <a:latin typeface="Century Gothic"/>
                        </a:rPr>
                        <a:t>409778,2</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rgbClr val="000000"/>
                          </a:solidFill>
                          <a:latin typeface="Century Gothic"/>
                        </a:rPr>
                        <a:t>402816,7</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98,3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rgbClr val="000000"/>
                          </a:solidFill>
                          <a:latin typeface="Century Gothic"/>
                        </a:rPr>
                        <a:t>55206,8</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115,9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a:solidFill>
                            <a:srgbClr val="000000"/>
                          </a:solidFill>
                          <a:latin typeface="Century Gothic"/>
                        </a:rPr>
                        <a:t>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"Развитие культуры и искусства в Балаганском районе на 2019-2024 годы" </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43957,4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57066,0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55548,0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97,3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11590,6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126,4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36412">
                <a:tc>
                  <a:txBody>
                    <a:bodyPr/>
                    <a:lstStyle/>
                    <a:p>
                      <a:pPr algn="ctr" fontAlgn="b"/>
                      <a:r>
                        <a:rPr lang="ru-RU" sz="750" b="0" i="0" u="none" strike="noStrike" dirty="0">
                          <a:solidFill>
                            <a:srgbClr val="000000"/>
                          </a:solidFill>
                          <a:latin typeface="Century Gothic"/>
                        </a:rPr>
                        <a:t>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 "Молодёжь Балаганского района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170,4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506,8</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506,8</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336,4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297,4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889">
                <a:tc>
                  <a:txBody>
                    <a:bodyPr/>
                    <a:lstStyle/>
                    <a:p>
                      <a:pPr algn="ctr" fontAlgn="b"/>
                      <a:r>
                        <a:rPr lang="ru-RU" sz="750" b="0" i="0" u="none" strike="noStrike" dirty="0">
                          <a:solidFill>
                            <a:srgbClr val="000000"/>
                          </a:solidFill>
                          <a:latin typeface="Century Gothic"/>
                        </a:rPr>
                        <a:t>5</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 "Повышение устойчивости жилых домов, основных объектов и систем жизнеобеспечения на территории Балаганского района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15912,8</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 </a:t>
                      </a:r>
                      <a:r>
                        <a:rPr lang="ru-RU" sz="750" b="0" i="0" u="none" strike="noStrike" dirty="0" smtClean="0">
                          <a:solidFill>
                            <a:srgbClr val="000000"/>
                          </a:solidFill>
                          <a:latin typeface="Century Gothic"/>
                        </a:rPr>
                        <a:t>-</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-15912,8</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rgbClr val="000000"/>
                          </a:solidFill>
                          <a:latin typeface="Century Gothic"/>
                        </a:rPr>
                        <a:t>-</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40794">
                <a:tc>
                  <a:txBody>
                    <a:bodyPr/>
                    <a:lstStyle/>
                    <a:p>
                      <a:pPr algn="ctr" fontAlgn="b"/>
                      <a:r>
                        <a:rPr lang="ru-RU" sz="750" b="0" i="0" u="none" strike="noStrike" dirty="0">
                          <a:solidFill>
                            <a:srgbClr val="000000"/>
                          </a:solidFill>
                          <a:latin typeface="Century Gothic"/>
                        </a:rPr>
                        <a:t>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 "Устойчивое развитие сельских территорий в муниципальном образовании Балаганский район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32946,1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103498,1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42438,1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41,0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9492,0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128,8</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889">
                <a:tc>
                  <a:txBody>
                    <a:bodyPr/>
                    <a:lstStyle/>
                    <a:p>
                      <a:pPr algn="ctr" fontAlgn="b"/>
                      <a:r>
                        <a:rPr lang="ru-RU" sz="750" b="0" i="0" u="none" strike="noStrike" dirty="0">
                          <a:solidFill>
                            <a:srgbClr val="000000"/>
                          </a:solidFill>
                          <a:latin typeface="Century Gothic"/>
                        </a:rPr>
                        <a:t>7</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 "Поддержка и развитие малого и среднего предпринимательства  в муниципальном образовании Балаганский  район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15,0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30,0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30,0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15,0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200,0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a:solidFill>
                            <a:srgbClr val="000000"/>
                          </a:solidFill>
                          <a:latin typeface="Century Gothic"/>
                        </a:rPr>
                        <a:t>8</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"Повышение безопасности дорожного движения  на территории Балаганского района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78,9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151,2</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151,2</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72,3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191,6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a:solidFill>
                            <a:srgbClr val="000000"/>
                          </a:solidFill>
                          <a:latin typeface="Century Gothic"/>
                        </a:rPr>
                        <a:t>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 "Улучшение условий и охраны труда в муниципальном образовании Балаганский район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840,3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1377,4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1377,4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537,1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163,9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a:solidFill>
                            <a:srgbClr val="000000"/>
                          </a:solidFill>
                          <a:latin typeface="Century Gothic"/>
                        </a:rPr>
                        <a:t>10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"Защита  окружающей  среды  в муниципальном образовании Балаганский  район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23616,6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2136,6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2136,6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-21480,0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8668">
                <a:tc>
                  <a:txBody>
                    <a:bodyPr/>
                    <a:lstStyle/>
                    <a:p>
                      <a:pPr algn="ctr" fontAlgn="b"/>
                      <a:r>
                        <a:rPr lang="ru-RU" sz="750" b="0" i="0" u="none" strike="noStrike" dirty="0">
                          <a:solidFill>
                            <a:srgbClr val="000000"/>
                          </a:solidFill>
                          <a:latin typeface="Century Gothic"/>
                        </a:rPr>
                        <a:t>11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"Энергосбережение и повышение энергетической эффективности на территории муниципального образования Балаганский район на 2019- 2024 годы" </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8706,1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5161,2</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5161,2</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-3544,9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59,3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2769">
                <a:tc>
                  <a:txBody>
                    <a:bodyPr/>
                    <a:lstStyle/>
                    <a:p>
                      <a:pPr algn="ctr" fontAlgn="b"/>
                      <a:r>
                        <a:rPr lang="ru-RU" sz="750" b="0" i="0" u="none" strike="noStrike" dirty="0">
                          <a:solidFill>
                            <a:srgbClr val="000000"/>
                          </a:solidFill>
                          <a:latin typeface="Century Gothic"/>
                        </a:rPr>
                        <a:t>12</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"Улучшение качества жизни граждан пожилого возраста  в муниципальном образовании Балаганский район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40,4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40,4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40,4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a:solidFill>
                            <a:srgbClr val="000000"/>
                          </a:solidFill>
                          <a:latin typeface="Century Gothic"/>
                        </a:rPr>
                        <a:t>13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"Доступная среда для инвалидов и маломобильных групп населения  Балаганского района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144,0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62,4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61,5</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98,6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-82,5</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42,7</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a:solidFill>
                            <a:srgbClr val="000000"/>
                          </a:solidFill>
                          <a:latin typeface="Century Gothic"/>
                        </a:rPr>
                        <a:t>14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a:solidFill>
                            <a:srgbClr val="000000"/>
                          </a:solidFill>
                          <a:latin typeface="Century Gothic"/>
                        </a:rPr>
                        <a:t>"Развитие физической культуры и  спорта в  Балаганском районе на 2019-2024 годы"  </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6583,0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4409,4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4409,4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-2173,6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67,0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smtClean="0">
                          <a:solidFill>
                            <a:srgbClr val="000000"/>
                          </a:solidFill>
                          <a:latin typeface="Century Gothic"/>
                        </a:rPr>
                        <a:t>15</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"Управление муниципальными финансами муниципального образования Балаганский район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136343,3</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143989,6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143781,0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99,9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7437,7</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105,5</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smtClean="0">
                          <a:solidFill>
                            <a:srgbClr val="000000"/>
                          </a:solidFill>
                          <a:latin typeface="Century Gothic"/>
                        </a:rPr>
                        <a:t>16</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"Управление муниципальным имуществом муниципального образования Балаганский район на 2019-2024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4533,1</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6296,9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6228,8</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98,9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1695,7</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137,4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85126">
                <a:tc>
                  <a:txBody>
                    <a:bodyPr/>
                    <a:lstStyle/>
                    <a:p>
                      <a:pPr algn="ctr" fontAlgn="b"/>
                      <a:r>
                        <a:rPr lang="ru-RU" sz="750" b="0" i="0" u="none" strike="noStrike" dirty="0" smtClean="0">
                          <a:solidFill>
                            <a:srgbClr val="000000"/>
                          </a:solidFill>
                          <a:latin typeface="Century Gothic"/>
                        </a:rPr>
                        <a:t>17</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"Аппаратно-программный комплекс "Безопасный город" в муниципальном образовании Балаганский район на 2020-2024 годы"</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3860,9</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6532,7</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6503,6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99,6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2642,7</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168,4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69651">
                <a:tc>
                  <a:txBody>
                    <a:bodyPr/>
                    <a:lstStyle/>
                    <a:p>
                      <a:pPr algn="ctr" fontAlgn="b"/>
                      <a:r>
                        <a:rPr lang="ru-RU" sz="750" b="0" i="0" u="none" strike="noStrike" dirty="0" smtClean="0">
                          <a:solidFill>
                            <a:srgbClr val="000000"/>
                          </a:solidFill>
                          <a:latin typeface="Century Gothic"/>
                        </a:rPr>
                        <a:t>18</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ru-RU" sz="750" b="0" i="0" u="none" strike="noStrike" dirty="0">
                          <a:solidFill>
                            <a:srgbClr val="000000"/>
                          </a:solidFill>
                          <a:latin typeface="Century Gothic"/>
                        </a:rPr>
                        <a:t>"Противодействие коррупции в муниципальном образовании Балаганский район на 2019-2024 годы"</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3,6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3,6</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-5,4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40,0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02889">
                <a:tc>
                  <a:txBody>
                    <a:bodyPr/>
                    <a:lstStyle/>
                    <a:p>
                      <a:pPr algn="ctr" fontAlgn="b"/>
                      <a:r>
                        <a:rPr lang="ru-RU" sz="750" b="0" i="0" u="none" strike="noStrike" dirty="0" smtClean="0">
                          <a:solidFill>
                            <a:srgbClr val="000000"/>
                          </a:solidFill>
                          <a:latin typeface="Century Gothic"/>
                        </a:rPr>
                        <a:t>19</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ru-RU" sz="750" b="0" i="0" u="none" strike="noStrike" dirty="0">
                          <a:solidFill>
                            <a:srgbClr val="000000"/>
                          </a:solidFill>
                          <a:latin typeface="Century Gothic"/>
                        </a:rPr>
                        <a:t>"Профилактика  правонарушений  на  территории муниципального образования  Балаганский  район на 2019-2024 годы" </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9,0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9,0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55881">
                <a:tc>
                  <a:txBody>
                    <a:bodyPr/>
                    <a:lstStyle/>
                    <a:p>
                      <a:pPr algn="ctr" fontAlgn="b"/>
                      <a:r>
                        <a:rPr lang="ru-RU" sz="750" b="0" i="0" u="none" strike="noStrike" dirty="0" smtClean="0">
                          <a:solidFill>
                            <a:srgbClr val="000000"/>
                          </a:solidFill>
                          <a:latin typeface="Century Gothic"/>
                        </a:rPr>
                        <a:t>20</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ru-RU" sz="750" b="0" i="0" u="none" strike="noStrike" dirty="0">
                          <a:solidFill>
                            <a:srgbClr val="000000"/>
                          </a:solidFill>
                          <a:latin typeface="Century Gothic"/>
                        </a:rPr>
                        <a:t> "Профилактика  правонарушений  среди несовершеннолетних на  территории муниципального образования  Балаганский  район на 2019-2024 годы" </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8,4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8,4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8,4</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a:solidFill>
                            <a:srgbClr val="000000"/>
                          </a:solidFill>
                          <a:latin typeface="Century Gothic"/>
                        </a:rPr>
                        <a:t>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100,0</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69512">
                <a:tc gridSpan="2">
                  <a:txBody>
                    <a:bodyPr/>
                    <a:lstStyle/>
                    <a:p>
                      <a:pPr algn="l" fontAlgn="b"/>
                      <a:r>
                        <a:rPr lang="ru-RU" sz="750" b="0" i="0" u="none" strike="noStrike" dirty="0">
                          <a:solidFill>
                            <a:srgbClr val="000000"/>
                          </a:solidFill>
                          <a:latin typeface="Century Gothic"/>
                        </a:rPr>
                        <a:t>Итого</a:t>
                      </a:r>
                    </a:p>
                  </a:txBody>
                  <a:tcPr marL="2903" marR="2903" marT="29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c>
                  <a:txBody>
                    <a:bodyPr/>
                    <a:lstStyle/>
                    <a:p>
                      <a:pPr algn="ctr" fontAlgn="b"/>
                      <a:r>
                        <a:rPr lang="ru-RU" sz="750" b="0" i="0" u="none" strike="noStrike" dirty="0" smtClean="0">
                          <a:solidFill>
                            <a:srgbClr val="000000"/>
                          </a:solidFill>
                          <a:latin typeface="Century Gothic"/>
                        </a:rPr>
                        <a:t>625384,6</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rgbClr val="000000"/>
                          </a:solidFill>
                          <a:latin typeface="Century Gothic"/>
                        </a:rPr>
                        <a:t>741177,9</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rgbClr val="000000"/>
                          </a:solidFill>
                          <a:latin typeface="Century Gothic"/>
                        </a:rPr>
                        <a:t>671331,7</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a:solidFill>
                            <a:srgbClr val="000000"/>
                          </a:solidFill>
                          <a:latin typeface="Century Gothic"/>
                        </a:rPr>
                        <a:t>1833,5</a:t>
                      </a: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ru-RU" sz="750" b="0" i="0" u="none" strike="noStrike" dirty="0" smtClean="0">
                          <a:solidFill>
                            <a:srgbClr val="000000"/>
                          </a:solidFill>
                          <a:latin typeface="Century Gothic"/>
                        </a:rPr>
                        <a:t>45947,1</a:t>
                      </a:r>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ru-RU" sz="750" b="0" i="0" u="none" strike="noStrike" dirty="0" smtClean="0">
                        <a:solidFill>
                          <a:srgbClr val="000000"/>
                        </a:solidFill>
                        <a:latin typeface="Century Gothic"/>
                      </a:endParaRPr>
                    </a:p>
                    <a:p>
                      <a:pPr algn="ctr" fontAlgn="b"/>
                      <a:r>
                        <a:rPr lang="ru-RU" sz="750" b="0" i="0" u="none" strike="noStrike" dirty="0" smtClean="0">
                          <a:solidFill>
                            <a:srgbClr val="000000"/>
                          </a:solidFill>
                          <a:latin typeface="Century Gothic"/>
                        </a:rPr>
                        <a:t>107,3</a:t>
                      </a:r>
                    </a:p>
                    <a:p>
                      <a:pPr algn="ctr" fontAlgn="b"/>
                      <a:endParaRPr lang="ru-RU" sz="750" b="0" i="0" u="none" strike="noStrike" dirty="0">
                        <a:solidFill>
                          <a:srgbClr val="000000"/>
                        </a:solidFill>
                        <a:latin typeface="Century Gothic"/>
                      </a:endParaRPr>
                    </a:p>
                  </a:txBody>
                  <a:tcPr marL="2903" marR="2903" marT="2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7" name="Прямоугольник 6"/>
          <p:cNvSpPr/>
          <p:nvPr/>
        </p:nvSpPr>
        <p:spPr>
          <a:xfrm>
            <a:off x="692696" y="899592"/>
            <a:ext cx="5904656" cy="430887"/>
          </a:xfrm>
          <a:prstGeom prst="rect">
            <a:avLst/>
          </a:prstGeom>
          <a:solidFill>
            <a:schemeClr val="bg1"/>
          </a:solidFill>
        </p:spPr>
        <p:txBody>
          <a:bodyPr wrap="square">
            <a:spAutoFit/>
          </a:bodyPr>
          <a:lstStyle/>
          <a:p>
            <a:pPr algn="ctr"/>
            <a:r>
              <a:rPr lang="ru-RU" sz="1100" b="1" dirty="0" smtClean="0">
                <a:solidFill>
                  <a:srgbClr val="C00000"/>
                </a:solidFill>
                <a:latin typeface="Century Gothic" pitchFamily="34" charset="0"/>
              </a:rPr>
              <a:t> Исполнение муниципальных программ муниципального образования Балаганский район за 2022 год  по сравнению с 2021 годом</a:t>
            </a:r>
            <a:endParaRPr lang="ru-RU" sz="1100" b="1" dirty="0">
              <a:solidFill>
                <a:srgbClr val="C00000"/>
              </a:solidFill>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381328" y="8657167"/>
            <a:ext cx="349796" cy="486833"/>
          </a:xfrm>
        </p:spPr>
        <p:txBody>
          <a:bodyPr/>
          <a:lstStyle/>
          <a:p>
            <a:fld id="{AE615853-E613-407B-A395-6D972D143756}" type="slidenum">
              <a:rPr lang="ru-RU" sz="1000" smtClean="0">
                <a:solidFill>
                  <a:schemeClr val="tx1"/>
                </a:solidFill>
                <a:latin typeface="Century Gothic" pitchFamily="34" charset="0"/>
              </a:rPr>
              <a:pPr/>
              <a:t>23</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rPr>
              <a:t>Бюджет для граждан: </a:t>
            </a:r>
          </a:p>
          <a:p>
            <a:pPr algn="ctr"/>
            <a:r>
              <a:rPr lang="ru-RU" sz="1000" dirty="0" smtClean="0">
                <a:solidFill>
                  <a:schemeClr val="tx2">
                    <a:lumMod val="75000"/>
                  </a:schemeClr>
                </a:solidFill>
                <a:latin typeface="Century Gothic" pitchFamily="34"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graphicFrame>
        <p:nvGraphicFramePr>
          <p:cNvPr id="6" name="Диаграмма 5"/>
          <p:cNvGraphicFramePr/>
          <p:nvPr/>
        </p:nvGraphicFramePr>
        <p:xfrm>
          <a:off x="260648" y="1043608"/>
          <a:ext cx="6336704" cy="453650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476672" y="5652120"/>
            <a:ext cx="6048672" cy="1177245"/>
          </a:xfrm>
          <a:prstGeom prst="rect">
            <a:avLst/>
          </a:prstGeom>
          <a:noFill/>
        </p:spPr>
        <p:txBody>
          <a:bodyPr wrap="square" rtlCol="0">
            <a:spAutoFit/>
          </a:bodyPr>
          <a:lstStyle/>
          <a:p>
            <a:pPr algn="just"/>
            <a:r>
              <a:rPr lang="ru-RU" sz="1000" dirty="0" smtClean="0">
                <a:latin typeface="Century Gothic" pitchFamily="34" charset="0"/>
              </a:rPr>
              <a:t>         В 2022 году  профинансировано 19 муниципальных программ муниципального образования Балаганский район  на общую сумму 671331,7 тыс.рублей, что составляет 96,9 % от суммы фактически исполненных расходов в размере 692556,3 тыс.рублей. </a:t>
            </a:r>
          </a:p>
          <a:p>
            <a:pPr algn="just" fontAlgn="b"/>
            <a:r>
              <a:rPr lang="ru-RU" sz="1000" dirty="0" smtClean="0">
                <a:latin typeface="Century Gothic" pitchFamily="34" charset="0"/>
              </a:rPr>
              <a:t>          Перечень  муниципальных  программ муниципального образования Балаганский район на 2022 год утвержден постановлением администрации Балаганского района от 30 августа 2021 года №424. </a:t>
            </a:r>
          </a:p>
          <a:p>
            <a:pPr algn="just"/>
            <a:endParaRPr lang="ru-RU" sz="1050" dirty="0">
              <a:latin typeface="Century Gothic" pitchFamily="34" charset="0"/>
            </a:endParaRPr>
          </a:p>
        </p:txBody>
      </p:sp>
      <p:graphicFrame>
        <p:nvGraphicFramePr>
          <p:cNvPr id="7" name="Диаграмма 6"/>
          <p:cNvGraphicFramePr/>
          <p:nvPr/>
        </p:nvGraphicFramePr>
        <p:xfrm>
          <a:off x="260648" y="6732240"/>
          <a:ext cx="4608512" cy="230425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5013176" y="6588224"/>
            <a:ext cx="1656185" cy="2031325"/>
          </a:xfrm>
          <a:prstGeom prst="rect">
            <a:avLst/>
          </a:prstGeom>
          <a:noFill/>
        </p:spPr>
        <p:txBody>
          <a:bodyPr wrap="square" rtlCol="0">
            <a:spAutoFit/>
          </a:bodyPr>
          <a:lstStyle/>
          <a:p>
            <a:pPr algn="ctr"/>
            <a:r>
              <a:rPr lang="ru-RU" sz="900" dirty="0" smtClean="0">
                <a:latin typeface="Century Gothic" pitchFamily="34" charset="0"/>
              </a:rPr>
              <a:t>В 2022 году наблюдается рост финансирования по муниципальным программам  муниципального образования Балаганский район по сравнению с предыдущими годами, в том числе:</a:t>
            </a:r>
          </a:p>
          <a:p>
            <a:pPr algn="ctr"/>
            <a:r>
              <a:rPr lang="ru-RU" sz="900" dirty="0" smtClean="0">
                <a:latin typeface="Century Gothic" pitchFamily="34" charset="0"/>
              </a:rPr>
              <a:t>увеличение на 45,9 млн. рублей по сравнению с исполнением в 2021 году.</a:t>
            </a:r>
            <a:endParaRPr lang="ru-RU" sz="900" dirty="0">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237312" y="8460432"/>
            <a:ext cx="493812" cy="486833"/>
          </a:xfrm>
        </p:spPr>
        <p:txBody>
          <a:bodyPr/>
          <a:lstStyle/>
          <a:p>
            <a:fld id="{AE615853-E613-407B-A395-6D972D143756}" type="slidenum">
              <a:rPr lang="ru-RU" smtClean="0">
                <a:solidFill>
                  <a:schemeClr val="tx1"/>
                </a:solidFill>
              </a:rPr>
              <a:pPr/>
              <a:t>24</a:t>
            </a:fld>
            <a:endParaRPr lang="ru-RU" dirty="0">
              <a:solidFill>
                <a:schemeClr val="tx1"/>
              </a:solidFill>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
        <p:nvSpPr>
          <p:cNvPr id="4" name="Прямоугольник 3"/>
          <p:cNvSpPr/>
          <p:nvPr/>
        </p:nvSpPr>
        <p:spPr>
          <a:xfrm>
            <a:off x="692696" y="3347864"/>
            <a:ext cx="5256584" cy="1569660"/>
          </a:xfrm>
          <a:prstGeom prst="rect">
            <a:avLst/>
          </a:prstGeom>
          <a:noFill/>
        </p:spPr>
        <p:txBody>
          <a:bodyPr wrap="square">
            <a:spAutoFit/>
          </a:bodyPr>
          <a:lstStyle/>
          <a:p>
            <a:pPr marL="514350" indent="-514350" algn="ctr"/>
            <a:r>
              <a:rPr lang="en-US" sz="2400" b="1" i="1" dirty="0" smtClean="0">
                <a:solidFill>
                  <a:schemeClr val="accent4">
                    <a:lumMod val="50000"/>
                  </a:schemeClr>
                </a:solidFill>
                <a:latin typeface="Century Gothic" pitchFamily="34" charset="0"/>
                <a:cs typeface="Arial" pitchFamily="34" charset="0"/>
              </a:rPr>
              <a:t>III.</a:t>
            </a:r>
            <a:r>
              <a:rPr lang="ru-RU" sz="2400" b="1" i="1" dirty="0" smtClean="0">
                <a:solidFill>
                  <a:schemeClr val="accent4">
                    <a:lumMod val="50000"/>
                  </a:schemeClr>
                </a:solidFill>
                <a:latin typeface="Century Gothic" pitchFamily="34" charset="0"/>
                <a:cs typeface="Arial" pitchFamily="34" charset="0"/>
              </a:rPr>
              <a:t> Исполнение муниципальных программ муниципального образования Балаганский район</a:t>
            </a:r>
            <a:endParaRPr lang="ru-RU" sz="2400" dirty="0">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accent4">
                    <a:lumMod val="50000"/>
                  </a:schemeClr>
                </a:solidFill>
                <a:latin typeface="Century Gothic" pitchFamily="34" charset="0"/>
              </a:rPr>
              <a:pPr/>
              <a:t>25</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404664" y="755576"/>
            <a:ext cx="6264696" cy="400110"/>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«Сельское хозяйство в муниципальном образовании Балаганский район на 2022-2024 годы»</a:t>
            </a:r>
            <a:endParaRPr lang="ru-RU" sz="1000" dirty="0" smtClean="0">
              <a:solidFill>
                <a:srgbClr val="FF0000"/>
              </a:solidFill>
              <a:latin typeface="Century Gothic" pitchFamily="34" charset="0"/>
            </a:endParaRPr>
          </a:p>
        </p:txBody>
      </p:sp>
      <p:sp>
        <p:nvSpPr>
          <p:cNvPr id="7" name="TextBox 6"/>
          <p:cNvSpPr txBox="1"/>
          <p:nvPr/>
        </p:nvSpPr>
        <p:spPr>
          <a:xfrm>
            <a:off x="260648" y="1115616"/>
            <a:ext cx="6408712" cy="1754326"/>
          </a:xfrm>
          <a:prstGeom prst="rect">
            <a:avLst/>
          </a:prstGeom>
          <a:noFill/>
        </p:spPr>
        <p:txBody>
          <a:bodyPr wrap="square" rtlCol="0">
            <a:spAutoFit/>
          </a:bodyPr>
          <a:lstStyle/>
          <a:p>
            <a:r>
              <a:rPr lang="ru-RU" sz="900" u="sng" dirty="0" smtClean="0">
                <a:solidFill>
                  <a:schemeClr val="tx1">
                    <a:lumMod val="85000"/>
                    <a:lumOff val="15000"/>
                  </a:schemeClr>
                </a:solidFill>
                <a:latin typeface="Century Gothic" pitchFamily="34" charset="0"/>
                <a:cs typeface="Times New Roman" pitchFamily="18" charset="0"/>
              </a:rPr>
              <a:t>Цели муниципальной программы:</a:t>
            </a:r>
          </a:p>
          <a:p>
            <a:r>
              <a:rPr lang="ru-RU" sz="900" dirty="0" smtClean="0">
                <a:latin typeface="Century Gothic" pitchFamily="34" charset="0"/>
                <a:cs typeface="Times New Roman" pitchFamily="18" charset="0"/>
              </a:rPr>
              <a:t>1.Развитие сельского хозяйства в Балаганском районе.</a:t>
            </a:r>
          </a:p>
          <a:p>
            <a:r>
              <a:rPr lang="ru-RU" sz="900" dirty="0" smtClean="0">
                <a:latin typeface="Century Gothic" pitchFamily="34" charset="0"/>
                <a:cs typeface="Times New Roman" pitchFamily="18" charset="0"/>
              </a:rPr>
              <a:t>2.Повышение конкурентоспособности местной сельскохозяйственной продукции на внутреннем и внешнем рынках.</a:t>
            </a:r>
          </a:p>
          <a:p>
            <a:r>
              <a:rPr lang="ru-RU" sz="900" dirty="0" smtClean="0">
                <a:latin typeface="Century Gothic" pitchFamily="34" charset="0"/>
                <a:cs typeface="Times New Roman" pitchFamily="18" charset="0"/>
              </a:rPr>
              <a:t>3.Создание благоприятной среды для развития предпринимательства.</a:t>
            </a:r>
          </a:p>
          <a:p>
            <a:r>
              <a:rPr lang="ru-RU" sz="900" dirty="0" smtClean="0">
                <a:latin typeface="Century Gothic" pitchFamily="34" charset="0"/>
                <a:cs typeface="Times New Roman" pitchFamily="18" charset="0"/>
              </a:rPr>
              <a:t>4.Повышения инвестиционной привлекательности отрасли.</a:t>
            </a:r>
          </a:p>
          <a:p>
            <a:r>
              <a:rPr lang="ru-RU" sz="900" dirty="0" smtClean="0">
                <a:latin typeface="Century Gothic" pitchFamily="34" charset="0"/>
                <a:cs typeface="Times New Roman" pitchFamily="18" charset="0"/>
              </a:rPr>
              <a:t>5.Обеспечение финансовой устойчивости товаропроизводителей агропромышленного комплекса.</a:t>
            </a: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dirty="0"/>
          </a:p>
        </p:txBody>
      </p:sp>
      <p:sp>
        <p:nvSpPr>
          <p:cNvPr id="9" name="TextBox 8"/>
          <p:cNvSpPr txBox="1"/>
          <p:nvPr/>
        </p:nvSpPr>
        <p:spPr>
          <a:xfrm>
            <a:off x="332656" y="2123728"/>
            <a:ext cx="2880320" cy="756000"/>
          </a:xfrm>
          <a:prstGeom prst="rect">
            <a:avLst/>
          </a:prstGeom>
          <a:solidFill>
            <a:schemeClr val="bg1">
              <a:lumMod val="95000"/>
            </a:schemeClr>
          </a:solidFill>
        </p:spPr>
        <p:txBody>
          <a:bodyPr wrap="square" rtlCol="0">
            <a:spAutoFit/>
          </a:bodyPr>
          <a:lstStyle/>
          <a:p>
            <a:pPr indent="180975" algn="just"/>
            <a:r>
              <a:rPr lang="ru-RU" sz="900" dirty="0" smtClean="0">
                <a:solidFill>
                  <a:schemeClr val="accent5">
                    <a:lumMod val="75000"/>
                  </a:schemeClr>
                </a:solidFill>
                <a:latin typeface="Century Gothic" pitchFamily="34" charset="0"/>
              </a:rPr>
              <a:t>План на 2022 год </a:t>
            </a:r>
            <a:r>
              <a:rPr lang="ru-RU" sz="900" b="1" dirty="0" smtClean="0">
                <a:solidFill>
                  <a:schemeClr val="accent5">
                    <a:lumMod val="75000"/>
                  </a:schemeClr>
                </a:solidFill>
                <a:latin typeface="Century Gothic" pitchFamily="34" charset="0"/>
              </a:rPr>
              <a:t>120,0 тыс. руб.</a:t>
            </a:r>
            <a:r>
              <a:rPr lang="ru-RU" sz="900" dirty="0" smtClean="0">
                <a:solidFill>
                  <a:schemeClr val="accent5">
                    <a:lumMod val="75000"/>
                  </a:schemeClr>
                </a:solidFill>
                <a:latin typeface="Century Gothic" pitchFamily="34" charset="0"/>
              </a:rPr>
              <a:t>, факт исполнения </a:t>
            </a:r>
            <a:r>
              <a:rPr lang="ru-RU" sz="900" b="1" dirty="0" smtClean="0">
                <a:solidFill>
                  <a:schemeClr val="accent5">
                    <a:lumMod val="75000"/>
                  </a:schemeClr>
                </a:solidFill>
                <a:latin typeface="Century Gothic" pitchFamily="34" charset="0"/>
              </a:rPr>
              <a:t> 120,0 тыс.руб. </a:t>
            </a:r>
            <a:r>
              <a:rPr lang="ru-RU" sz="900" dirty="0" smtClean="0">
                <a:solidFill>
                  <a:schemeClr val="accent5">
                    <a:lumMod val="75000"/>
                  </a:schemeClr>
                </a:solidFill>
                <a:latin typeface="Century Gothic" pitchFamily="34" charset="0"/>
              </a:rPr>
              <a:t>или 100,0 %.</a:t>
            </a:r>
          </a:p>
          <a:p>
            <a:pPr algn="just"/>
            <a:r>
              <a:rPr lang="ru-RU" sz="900" dirty="0" smtClean="0">
                <a:solidFill>
                  <a:schemeClr val="accent5">
                    <a:lumMod val="75000"/>
                  </a:schemeClr>
                </a:solidFill>
                <a:latin typeface="Century Gothic" pitchFamily="34" charset="0"/>
              </a:rPr>
              <a:t>             Доля  расходов МП в сумме расходов районного бюджета в 2022  году составляет 0,02%</a:t>
            </a:r>
          </a:p>
          <a:p>
            <a:endParaRPr lang="ru-RU" dirty="0"/>
          </a:p>
        </p:txBody>
      </p:sp>
      <p:sp>
        <p:nvSpPr>
          <p:cNvPr id="10" name="Прямоугольник 9"/>
          <p:cNvSpPr/>
          <p:nvPr/>
        </p:nvSpPr>
        <p:spPr>
          <a:xfrm>
            <a:off x="3257600" y="2195736"/>
            <a:ext cx="3339752" cy="707886"/>
          </a:xfrm>
          <a:prstGeom prst="rect">
            <a:avLst/>
          </a:prstGeom>
          <a:solidFill>
            <a:schemeClr val="bg1"/>
          </a:solidFill>
        </p:spPr>
        <p:txBody>
          <a:bodyPr wrap="square">
            <a:spAutoFit/>
          </a:bodyPr>
          <a:lstStyle/>
          <a:p>
            <a:pPr algn="just"/>
            <a:r>
              <a:rPr lang="ru-RU" sz="800" dirty="0" smtClean="0">
                <a:latin typeface="Century Gothic" pitchFamily="34" charset="0"/>
              </a:rPr>
              <a:t>Целевые группы пользователей:</a:t>
            </a:r>
          </a:p>
          <a:p>
            <a:pPr algn="just">
              <a:buFont typeface="Wingdings" pitchFamily="2" charset="2"/>
              <a:buChar char="ü"/>
            </a:pPr>
            <a:r>
              <a:rPr lang="ru-RU" sz="800" dirty="0" smtClean="0"/>
              <a:t> </a:t>
            </a:r>
            <a:r>
              <a:rPr lang="ru-RU" sz="800" dirty="0" smtClean="0">
                <a:latin typeface="Century Gothic" pitchFamily="34" charset="0"/>
              </a:rPr>
              <a:t>Работники сельского хозяйства и перерабатывающей промышленности – сельхозтоваропроизводители  Балаганского района</a:t>
            </a:r>
          </a:p>
          <a:p>
            <a:pPr algn="just">
              <a:buFont typeface="Wingdings" pitchFamily="2" charset="2"/>
              <a:buChar char="ü"/>
            </a:pPr>
            <a:r>
              <a:rPr lang="ru-RU" sz="800" dirty="0" smtClean="0">
                <a:latin typeface="Century Gothic" pitchFamily="34" charset="0"/>
              </a:rPr>
              <a:t>Индивидуальные предприниматели Балаганского района</a:t>
            </a:r>
          </a:p>
        </p:txBody>
      </p:sp>
      <p:sp>
        <p:nvSpPr>
          <p:cNvPr id="11" name="TextBox 10"/>
          <p:cNvSpPr txBox="1"/>
          <p:nvPr/>
        </p:nvSpPr>
        <p:spPr>
          <a:xfrm>
            <a:off x="332656" y="2987824"/>
            <a:ext cx="2520280" cy="400110"/>
          </a:xfrm>
          <a:prstGeom prst="rect">
            <a:avLst/>
          </a:prstGeom>
          <a:noFill/>
        </p:spPr>
        <p:txBody>
          <a:bodyPr wrap="square" rtlCol="0">
            <a:spAutoFit/>
          </a:bodyPr>
          <a:lstStyle/>
          <a:p>
            <a:pPr algn="ctr"/>
            <a:r>
              <a:rPr lang="ru-RU" sz="1000" dirty="0" smtClean="0">
                <a:solidFill>
                  <a:srgbClr val="002060"/>
                </a:solidFill>
                <a:latin typeface="Century Gothic" pitchFamily="34" charset="0"/>
              </a:rPr>
              <a:t>Основные направления финансирования в 2022 году</a:t>
            </a:r>
            <a:endParaRPr lang="ru-RU" sz="1000" dirty="0">
              <a:solidFill>
                <a:srgbClr val="002060"/>
              </a:solidFill>
              <a:latin typeface="Century Gothic" pitchFamily="34" charset="0"/>
            </a:endParaRPr>
          </a:p>
        </p:txBody>
      </p:sp>
      <p:graphicFrame>
        <p:nvGraphicFramePr>
          <p:cNvPr id="14" name="Таблица 13"/>
          <p:cNvGraphicFramePr>
            <a:graphicFrameLocks noGrp="1"/>
          </p:cNvGraphicFramePr>
          <p:nvPr/>
        </p:nvGraphicFramePr>
        <p:xfrm>
          <a:off x="332656" y="5508104"/>
          <a:ext cx="6336703" cy="3284897"/>
        </p:xfrm>
        <a:graphic>
          <a:graphicData uri="http://schemas.openxmlformats.org/drawingml/2006/table">
            <a:tbl>
              <a:tblPr firstRow="1" bandRow="1">
                <a:tableStyleId>{5C22544A-7EE6-4342-B048-85BDC9FD1C3A}</a:tableStyleId>
              </a:tblPr>
              <a:tblGrid>
                <a:gridCol w="2376263"/>
                <a:gridCol w="432048"/>
                <a:gridCol w="504056"/>
                <a:gridCol w="504056"/>
                <a:gridCol w="504056"/>
                <a:gridCol w="720080"/>
                <a:gridCol w="584154"/>
                <a:gridCol w="711990"/>
              </a:tblGrid>
              <a:tr h="431550">
                <a:tc>
                  <a:txBody>
                    <a:bodyPr/>
                    <a:lstStyle/>
                    <a:p>
                      <a:pPr algn="ctr">
                        <a:lnSpc>
                          <a:spcPct val="107000"/>
                        </a:lnSpc>
                        <a:spcBef>
                          <a:spcPts val="200"/>
                        </a:spcBef>
                        <a:spcAft>
                          <a:spcPts val="200"/>
                        </a:spcAft>
                      </a:pPr>
                      <a:r>
                        <a:rPr lang="ru-RU" sz="900" b="0" dirty="0" smtClean="0">
                          <a:solidFill>
                            <a:schemeClr val="tx1"/>
                          </a:solidFill>
                          <a:latin typeface="Century Gothic" pitchFamily="34" charset="0"/>
                          <a:ea typeface="Calibri"/>
                          <a:cs typeface="Times New Roman"/>
                        </a:rPr>
                        <a:t>Показатель</a:t>
                      </a:r>
                      <a:endParaRPr lang="ru-RU" sz="9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4441">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57725">
                <a:tc>
                  <a:txBody>
                    <a:bodyPr/>
                    <a:lstStyle/>
                    <a:p>
                      <a:pPr>
                        <a:spcAft>
                          <a:spcPts val="0"/>
                        </a:spcAft>
                      </a:pPr>
                      <a:r>
                        <a:rPr lang="ru-RU" sz="900" dirty="0">
                          <a:solidFill>
                            <a:srgbClr val="000000"/>
                          </a:solidFill>
                          <a:latin typeface="Century Gothic" pitchFamily="34" charset="0"/>
                          <a:ea typeface="Times New Roman"/>
                          <a:cs typeface="Times New Roman"/>
                        </a:rPr>
                        <a:t>Индекс производства продукции</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108</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latin typeface="Century Gothic" pitchFamily="34" charset="0"/>
                          <a:ea typeface="Times New Roman"/>
                          <a:cs typeface="Times New Roman"/>
                        </a:rPr>
                        <a:t>109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109</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100,9</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32397">
                <a:tc>
                  <a:txBody>
                    <a:bodyPr/>
                    <a:lstStyle/>
                    <a:p>
                      <a:pPr>
                        <a:spcAft>
                          <a:spcPts val="0"/>
                        </a:spcAft>
                      </a:pPr>
                      <a:r>
                        <a:rPr lang="ru-RU" sz="900" dirty="0">
                          <a:solidFill>
                            <a:srgbClr val="000000"/>
                          </a:solidFill>
                          <a:latin typeface="Century Gothic" pitchFamily="34" charset="0"/>
                          <a:ea typeface="Times New Roman"/>
                          <a:cs typeface="Times New Roman"/>
                        </a:rPr>
                        <a:t>Доля участников районного конкурса на лучшего по профессии среди трактористов-машинистов по вспашке и обработке почвы «Лучший пахарь» от общего количества сельхозтоваропроизводителей</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a:t>
                      </a:r>
                      <a:endParaRPr lang="ru-RU" sz="9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30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31</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32</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+2</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106,7</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103,2</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68687">
                <a:tc>
                  <a:txBody>
                    <a:bodyPr/>
                    <a:lstStyle/>
                    <a:p>
                      <a:pPr>
                        <a:spcAft>
                          <a:spcPts val="0"/>
                        </a:spcAft>
                      </a:pPr>
                      <a:r>
                        <a:rPr lang="ru-RU" sz="900" dirty="0">
                          <a:solidFill>
                            <a:srgbClr val="000000"/>
                          </a:solidFill>
                          <a:latin typeface="Century Gothic" pitchFamily="34" charset="0"/>
                          <a:ea typeface="Times New Roman"/>
                          <a:cs typeface="Times New Roman"/>
                        </a:rPr>
                        <a:t> Доля участников конкурса на выявление лучшего участника районной ярмарки, от общего количества сельхозтоваропроизводителей</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54</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55</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55</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101,9</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770557">
                <a:tc>
                  <a:txBody>
                    <a:bodyPr/>
                    <a:lstStyle/>
                    <a:p>
                      <a:pPr>
                        <a:spcAft>
                          <a:spcPts val="0"/>
                        </a:spcAft>
                      </a:pPr>
                      <a:r>
                        <a:rPr lang="ru-RU" sz="900" dirty="0">
                          <a:solidFill>
                            <a:srgbClr val="000000"/>
                          </a:solidFill>
                          <a:latin typeface="Century Gothic" pitchFamily="34" charset="0"/>
                          <a:ea typeface="Times New Roman"/>
                          <a:cs typeface="Times New Roman"/>
                        </a:rPr>
                        <a:t>Доля участников праздничного мероприятия дня работника сельского хозяйства и перерабатывающей промышленности от общего количества, работающих в сельскохозяйственных организациях </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52</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52</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900" dirty="0" smtClean="0">
                          <a:latin typeface="Century Gothic" pitchFamily="34" charset="0"/>
                          <a:ea typeface="Times New Roman"/>
                          <a:cs typeface="Times New Roman"/>
                        </a:rPr>
                        <a:t>+2</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900" dirty="0" smtClean="0">
                          <a:latin typeface="Century Gothic" pitchFamily="34" charset="0"/>
                          <a:ea typeface="Times New Roman"/>
                          <a:cs typeface="Times New Roman"/>
                        </a:rPr>
                        <a:t>104,0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900" dirty="0" smtClean="0">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15" name="Прямоугольник 14"/>
          <p:cNvSpPr/>
          <p:nvPr/>
        </p:nvSpPr>
        <p:spPr>
          <a:xfrm>
            <a:off x="332656" y="5148064"/>
            <a:ext cx="6336704" cy="400110"/>
          </a:xfrm>
          <a:prstGeom prst="rect">
            <a:avLst/>
          </a:prstGeom>
        </p:spPr>
        <p:txBody>
          <a:bodyPr wrap="square">
            <a:spAutoFit/>
          </a:bodyPr>
          <a:lstStyle/>
          <a:p>
            <a:pPr algn="ctr"/>
            <a:r>
              <a:rPr lang="ru-RU" sz="10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p:txBody>
      </p:sp>
      <p:sp>
        <p:nvSpPr>
          <p:cNvPr id="54273" name="Rectangle 1"/>
          <p:cNvSpPr>
            <a:spLocks noChangeArrowheads="1"/>
          </p:cNvSpPr>
          <p:nvPr/>
        </p:nvSpPr>
        <p:spPr bwMode="auto">
          <a:xfrm>
            <a:off x="260648" y="3563888"/>
            <a:ext cx="2520280" cy="861774"/>
          </a:xfrm>
          <a:prstGeom prst="rect">
            <a:avLst/>
          </a:prstGeom>
          <a:solidFill>
            <a:srgbClr val="FEFEE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180975"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проведение конкурса на звание лучшего по профессии среди трактористов-машинистов по вспашке и обработке почвы «Лучший пахарь»  </a:t>
            </a:r>
            <a:r>
              <a:rPr kumimoji="0" lang="ru-RU" sz="10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95 тыс. руб.</a:t>
            </a:r>
            <a:r>
              <a:rPr kumimoji="0" lang="ru-RU" sz="10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a:t>
            </a:r>
            <a:endParaRPr kumimoji="0" lang="ru-RU" sz="1000" b="0" i="0" u="none" strike="noStrike" cap="none" normalizeH="0" baseline="0" dirty="0" smtClean="0">
              <a:ln>
                <a:noFill/>
              </a:ln>
              <a:solidFill>
                <a:schemeClr val="tx1"/>
              </a:solidFill>
              <a:effectLst/>
              <a:latin typeface="Century Gothic" pitchFamily="34" charset="0"/>
              <a:cs typeface="Arial" pitchFamily="34" charset="0"/>
            </a:endParaRPr>
          </a:p>
        </p:txBody>
      </p:sp>
      <p:sp>
        <p:nvSpPr>
          <p:cNvPr id="16" name="TextBox 15"/>
          <p:cNvSpPr txBox="1"/>
          <p:nvPr/>
        </p:nvSpPr>
        <p:spPr>
          <a:xfrm>
            <a:off x="260648" y="4644008"/>
            <a:ext cx="3600400" cy="432000"/>
          </a:xfrm>
          <a:prstGeom prst="rect">
            <a:avLst/>
          </a:prstGeom>
          <a:solidFill>
            <a:schemeClr val="accent3">
              <a:lumMod val="20000"/>
              <a:lumOff val="80000"/>
            </a:schemeClr>
          </a:solidFill>
        </p:spPr>
        <p:txBody>
          <a:bodyPr wrap="square" rtlCol="0">
            <a:spAutoFit/>
          </a:bodyPr>
          <a:lstStyle/>
          <a:p>
            <a:pPr indent="180975" algn="just"/>
            <a:r>
              <a:rPr lang="ru-RU" sz="1000" dirty="0" smtClean="0">
                <a:latin typeface="Century Gothic" pitchFamily="34" charset="0"/>
              </a:rPr>
              <a:t>проведение конкурса на выявление лучшего участника районной ярмарки </a:t>
            </a:r>
            <a:r>
              <a:rPr lang="ru-RU" sz="1000" b="1" dirty="0" smtClean="0">
                <a:latin typeface="Century Gothic" pitchFamily="34" charset="0"/>
              </a:rPr>
              <a:t>25 тыс. руб</a:t>
            </a:r>
            <a:r>
              <a:rPr lang="ru-RU" sz="1000" dirty="0" smtClean="0">
                <a:latin typeface="Century Gothic" pitchFamily="34" charset="0"/>
              </a:rPr>
              <a:t>.</a:t>
            </a:r>
          </a:p>
          <a:p>
            <a:pPr algn="just"/>
            <a:endParaRPr lang="ru-RU" dirty="0"/>
          </a:p>
        </p:txBody>
      </p:sp>
      <p:pic>
        <p:nvPicPr>
          <p:cNvPr id="54274" name="Picture 2"/>
          <p:cNvPicPr>
            <a:picLocks noChangeAspect="1" noChangeArrowheads="1"/>
          </p:cNvPicPr>
          <p:nvPr/>
        </p:nvPicPr>
        <p:blipFill>
          <a:blip r:embed="rId3" cstate="print"/>
          <a:srcRect/>
          <a:stretch>
            <a:fillRect/>
          </a:stretch>
        </p:blipFill>
        <p:spPr bwMode="auto">
          <a:xfrm>
            <a:off x="2780928" y="3203848"/>
            <a:ext cx="1010258" cy="1008112"/>
          </a:xfrm>
          <a:prstGeom prst="hexagon">
            <a:avLst/>
          </a:prstGeom>
          <a:noFill/>
          <a:ln w="9525">
            <a:noFill/>
            <a:miter lim="800000"/>
            <a:headEnd/>
            <a:tailEnd/>
          </a:ln>
          <a:scene3d>
            <a:camera prst="orthographicFront"/>
            <a:lightRig rig="threePt" dir="t"/>
          </a:scene3d>
          <a:sp3d>
            <a:bevelT/>
          </a:sp3d>
        </p:spPr>
      </p:pic>
      <p:pic>
        <p:nvPicPr>
          <p:cNvPr id="54275" name="Picture 3"/>
          <p:cNvPicPr>
            <a:picLocks noChangeAspect="1" noChangeArrowheads="1"/>
          </p:cNvPicPr>
          <p:nvPr/>
        </p:nvPicPr>
        <p:blipFill>
          <a:blip r:embed="rId4" cstate="print"/>
          <a:srcRect/>
          <a:stretch>
            <a:fillRect/>
          </a:stretch>
        </p:blipFill>
        <p:spPr bwMode="auto">
          <a:xfrm>
            <a:off x="3789040" y="2987824"/>
            <a:ext cx="1008111" cy="1010237"/>
          </a:xfrm>
          <a:prstGeom prst="hexagon">
            <a:avLst/>
          </a:prstGeom>
          <a:noFill/>
          <a:ln w="9525">
            <a:noFill/>
            <a:miter lim="800000"/>
            <a:headEnd/>
            <a:tailEnd/>
          </a:ln>
          <a:scene3d>
            <a:camera prst="orthographicFront"/>
            <a:lightRig rig="threePt" dir="t"/>
          </a:scene3d>
          <a:sp3d>
            <a:bevelT/>
          </a:sp3d>
        </p:spPr>
      </p:pic>
      <p:pic>
        <p:nvPicPr>
          <p:cNvPr id="54276" name="Picture 4"/>
          <p:cNvPicPr>
            <a:picLocks noChangeAspect="1" noChangeArrowheads="1"/>
          </p:cNvPicPr>
          <p:nvPr/>
        </p:nvPicPr>
        <p:blipFill>
          <a:blip r:embed="rId5" cstate="print"/>
          <a:srcRect/>
          <a:stretch>
            <a:fillRect/>
          </a:stretch>
        </p:blipFill>
        <p:spPr bwMode="auto">
          <a:xfrm>
            <a:off x="4725144" y="3419872"/>
            <a:ext cx="1011907" cy="1008000"/>
          </a:xfrm>
          <a:prstGeom prst="hexagon">
            <a:avLst/>
          </a:prstGeom>
          <a:noFill/>
          <a:ln w="9525">
            <a:noFill/>
            <a:miter lim="800000"/>
            <a:headEnd/>
            <a:tailEnd/>
          </a:ln>
          <a:scene3d>
            <a:camera prst="orthographicFront"/>
            <a:lightRig rig="threePt" dir="t"/>
          </a:scene3d>
          <a:sp3d>
            <a:bevelT/>
          </a:sp3d>
        </p:spPr>
      </p:pic>
      <p:pic>
        <p:nvPicPr>
          <p:cNvPr id="54277" name="Picture 5"/>
          <p:cNvPicPr>
            <a:picLocks noChangeAspect="1" noChangeArrowheads="1"/>
          </p:cNvPicPr>
          <p:nvPr/>
        </p:nvPicPr>
        <p:blipFill>
          <a:blip r:embed="rId6" cstate="print"/>
          <a:srcRect/>
          <a:stretch>
            <a:fillRect/>
          </a:stretch>
        </p:blipFill>
        <p:spPr bwMode="auto">
          <a:xfrm>
            <a:off x="5661248" y="2987824"/>
            <a:ext cx="1008112" cy="1029549"/>
          </a:xfrm>
          <a:prstGeom prst="hexagon">
            <a:avLst/>
          </a:prstGeom>
          <a:noFill/>
          <a:ln w="9525">
            <a:noFill/>
            <a:miter lim="800000"/>
            <a:headEnd/>
            <a:tailEnd/>
          </a:ln>
          <a:scene3d>
            <a:camera prst="orthographicFront"/>
            <a:lightRig rig="threePt" dir="t"/>
          </a:scene3d>
          <a:sp3d>
            <a:bevelT/>
          </a:sp3d>
        </p:spPr>
      </p:pic>
      <p:pic>
        <p:nvPicPr>
          <p:cNvPr id="54278" name="Picture 6"/>
          <p:cNvPicPr>
            <a:picLocks noChangeAspect="1" noChangeArrowheads="1"/>
          </p:cNvPicPr>
          <p:nvPr/>
        </p:nvPicPr>
        <p:blipFill>
          <a:blip r:embed="rId7" cstate="print"/>
          <a:srcRect/>
          <a:stretch>
            <a:fillRect/>
          </a:stretch>
        </p:blipFill>
        <p:spPr bwMode="auto">
          <a:xfrm>
            <a:off x="3933056" y="4139952"/>
            <a:ext cx="1008218" cy="1008000"/>
          </a:xfrm>
          <a:prstGeom prst="hexagon">
            <a:avLst/>
          </a:prstGeom>
          <a:noFill/>
          <a:ln w="9525">
            <a:noFill/>
            <a:miter lim="800000"/>
            <a:headEnd/>
            <a:tailEnd/>
          </a:ln>
          <a:scene3d>
            <a:camera prst="orthographicFront"/>
            <a:lightRig rig="threePt" dir="t"/>
          </a:scene3d>
          <a:sp3d>
            <a:bevelT/>
          </a:sp3d>
        </p:spPr>
      </p:pic>
      <p:pic>
        <p:nvPicPr>
          <p:cNvPr id="54279" name="Picture 7"/>
          <p:cNvPicPr>
            <a:picLocks noChangeAspect="1" noChangeArrowheads="1"/>
          </p:cNvPicPr>
          <p:nvPr/>
        </p:nvPicPr>
        <p:blipFill>
          <a:blip r:embed="rId8" cstate="print"/>
          <a:srcRect/>
          <a:stretch>
            <a:fillRect/>
          </a:stretch>
        </p:blipFill>
        <p:spPr bwMode="auto">
          <a:xfrm>
            <a:off x="5517232" y="4139952"/>
            <a:ext cx="1013271" cy="1015954"/>
          </a:xfrm>
          <a:prstGeom prst="hexagon">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8640" y="2411760"/>
            <a:ext cx="4203352" cy="707886"/>
          </a:xfrm>
          <a:prstGeom prst="rect">
            <a:avLst/>
          </a:prstGeom>
          <a:solidFill>
            <a:schemeClr val="bg1"/>
          </a:solidFill>
        </p:spPr>
        <p:txBody>
          <a:bodyPr wrap="square" rtlCol="0">
            <a:spAutoFit/>
          </a:bodyPr>
          <a:lstStyle/>
          <a:p>
            <a:r>
              <a:rPr lang="ru-RU" sz="800" dirty="0" smtClean="0">
                <a:solidFill>
                  <a:schemeClr val="accent5">
                    <a:lumMod val="50000"/>
                  </a:schemeClr>
                </a:solidFill>
                <a:latin typeface="Century Gothic" pitchFamily="34" charset="0"/>
              </a:rPr>
              <a:t>Целевые группы пользователей:</a:t>
            </a:r>
          </a:p>
          <a:p>
            <a:pPr>
              <a:buFont typeface="Wingdings" pitchFamily="2" charset="2"/>
              <a:buChar char="ü"/>
            </a:pPr>
            <a:r>
              <a:rPr lang="ru-RU" sz="800" dirty="0" smtClean="0">
                <a:solidFill>
                  <a:schemeClr val="accent5">
                    <a:lumMod val="50000"/>
                  </a:schemeClr>
                </a:solidFill>
                <a:latin typeface="Century Gothic" pitchFamily="34" charset="0"/>
              </a:rPr>
              <a:t>Педагогические работники дошкольных образовательных организаций</a:t>
            </a:r>
          </a:p>
          <a:p>
            <a:pPr>
              <a:buFont typeface="Wingdings" pitchFamily="2" charset="2"/>
              <a:buChar char="ü"/>
            </a:pPr>
            <a:r>
              <a:rPr lang="ru-RU" sz="800" dirty="0" smtClean="0">
                <a:solidFill>
                  <a:schemeClr val="accent5">
                    <a:lumMod val="50000"/>
                  </a:schemeClr>
                </a:solidFill>
                <a:latin typeface="Century Gothic" pitchFamily="34" charset="0"/>
              </a:rPr>
              <a:t>Педагогические работники организаций общего образования</a:t>
            </a:r>
          </a:p>
          <a:p>
            <a:pPr>
              <a:buFont typeface="Wingdings" pitchFamily="2" charset="2"/>
              <a:buChar char="ü"/>
            </a:pPr>
            <a:r>
              <a:rPr lang="ru-RU" sz="800" dirty="0" smtClean="0">
                <a:solidFill>
                  <a:schemeClr val="accent5">
                    <a:lumMod val="50000"/>
                  </a:schemeClr>
                </a:solidFill>
                <a:latin typeface="Century Gothic" pitchFamily="34" charset="0"/>
              </a:rPr>
              <a:t>Педагогические работники организации дополнительного образования</a:t>
            </a:r>
          </a:p>
          <a:p>
            <a:pPr>
              <a:buFont typeface="Wingdings" pitchFamily="2" charset="2"/>
              <a:buChar char="ü"/>
            </a:pPr>
            <a:r>
              <a:rPr lang="ru-RU" sz="800" dirty="0" smtClean="0">
                <a:solidFill>
                  <a:schemeClr val="accent5">
                    <a:lumMod val="50000"/>
                  </a:schemeClr>
                </a:solidFill>
                <a:latin typeface="Century Gothic" pitchFamily="34" charset="0"/>
              </a:rPr>
              <a:t>Работники других учреждений образования </a:t>
            </a:r>
            <a:endParaRPr lang="ru-RU" sz="800" dirty="0">
              <a:solidFill>
                <a:schemeClr val="accent5">
                  <a:lumMod val="50000"/>
                </a:schemeClr>
              </a:solidFill>
              <a:latin typeface="Century Gothic" pitchFamily="34" charset="0"/>
            </a:endParaRPr>
          </a:p>
        </p:txBody>
      </p:sp>
      <p:sp>
        <p:nvSpPr>
          <p:cNvPr id="2" name="Номер слайда 1"/>
          <p:cNvSpPr>
            <a:spLocks noGrp="1"/>
          </p:cNvSpPr>
          <p:nvPr>
            <p:ph type="sldNum" sz="quarter" idx="12"/>
          </p:nvPr>
        </p:nvSpPr>
        <p:spPr>
          <a:xfrm>
            <a:off x="6508204" y="8786479"/>
            <a:ext cx="349796" cy="357521"/>
          </a:xfrm>
        </p:spPr>
        <p:txBody>
          <a:bodyPr/>
          <a:lstStyle/>
          <a:p>
            <a:fld id="{AE615853-E613-407B-A395-6D972D143756}" type="slidenum">
              <a:rPr lang="ru-RU" sz="1000" smtClean="0">
                <a:solidFill>
                  <a:schemeClr val="accent4">
                    <a:lumMod val="50000"/>
                  </a:schemeClr>
                </a:solidFill>
                <a:latin typeface="Century Gothic" pitchFamily="34" charset="0"/>
              </a:rPr>
              <a:pPr/>
              <a:t>26</a:t>
            </a:fld>
            <a:endParaRPr lang="ru-RU" sz="1000" dirty="0">
              <a:solidFill>
                <a:schemeClr val="accent4">
                  <a:lumMod val="50000"/>
                </a:schemeClr>
              </a:solidFill>
              <a:latin typeface="Century Gothic" pitchFamily="34" charset="0"/>
            </a:endParaRPr>
          </a:p>
        </p:txBody>
      </p:sp>
      <p:sp>
        <p:nvSpPr>
          <p:cNvPr id="4098" name="Rectangle 2"/>
          <p:cNvSpPr>
            <a:spLocks noChangeArrowheads="1"/>
          </p:cNvSpPr>
          <p:nvPr/>
        </p:nvSpPr>
        <p:spPr bwMode="auto">
          <a:xfrm>
            <a:off x="764704" y="884203"/>
            <a:ext cx="583196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a:t>
            </a:r>
            <a:r>
              <a:rPr lang="ru-RU" sz="1000" b="1" u="sng" dirty="0" smtClean="0">
                <a:solidFill>
                  <a:srgbClr val="FF0000"/>
                </a:solidFill>
                <a:latin typeface="Century Gothic" pitchFamily="34" charset="0"/>
              </a:rPr>
              <a:t>Развитие образования Балаганского района на 2019 - 2024 годы»</a:t>
            </a:r>
            <a:endParaRPr lang="ru-RU" sz="1000" dirty="0" smtClean="0">
              <a:solidFill>
                <a:srgbClr val="FF0000"/>
              </a:solidFill>
              <a:latin typeface="Century Gothic" pitchFamily="34" charset="0"/>
            </a:endParaRPr>
          </a:p>
        </p:txBody>
      </p:sp>
      <p:sp>
        <p:nvSpPr>
          <p:cNvPr id="10" name="Скругленный прямоугольник 9"/>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1"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14" name="Прямоугольник 13"/>
          <p:cNvSpPr/>
          <p:nvPr/>
        </p:nvSpPr>
        <p:spPr>
          <a:xfrm>
            <a:off x="188640" y="1259632"/>
            <a:ext cx="4365104" cy="1200329"/>
          </a:xfrm>
          <a:prstGeom prst="rect">
            <a:avLst/>
          </a:prstGeom>
        </p:spPr>
        <p:txBody>
          <a:bodyPr wrap="square">
            <a:spAutoFit/>
          </a:bodyPr>
          <a:lstStyle/>
          <a:p>
            <a:pPr algn="ctr"/>
            <a:r>
              <a:rPr lang="ru-RU" sz="800" i="1" u="sng" dirty="0" smtClean="0">
                <a:latin typeface="Century Gothic" pitchFamily="34" charset="0"/>
                <a:cs typeface="Arial" pitchFamily="34" charset="0"/>
              </a:rPr>
              <a:t>Цели  муниципальной программы;</a:t>
            </a:r>
            <a:endParaRPr lang="ru-RU" sz="800" i="1" dirty="0" smtClean="0">
              <a:latin typeface="Century Gothic" pitchFamily="34" charset="0"/>
              <a:cs typeface="Arial" pitchFamily="34" charset="0"/>
            </a:endParaRPr>
          </a:p>
          <a:p>
            <a:pPr algn="just"/>
            <a:r>
              <a:rPr lang="ru-RU" sz="800" i="1" dirty="0" smtClean="0">
                <a:latin typeface="Century Gothic" pitchFamily="34" charset="0"/>
                <a:cs typeface="Arial" pitchFamily="34" charset="0"/>
              </a:rPr>
              <a:t>1.Повышение качества и уровня доступности услуг в сфере дошкольного, начального общего, основного общего, среднего общего, дополнительного образования в муниципальном образовании Балаганский район.</a:t>
            </a:r>
          </a:p>
          <a:p>
            <a:pPr algn="just"/>
            <a:r>
              <a:rPr lang="ru-RU" sz="800" i="1" dirty="0" smtClean="0">
                <a:latin typeface="Century Gothic" pitchFamily="34" charset="0"/>
                <a:cs typeface="Arial" pitchFamily="34" charset="0"/>
              </a:rPr>
              <a:t>2.Организация отдыха, оздоровления и занятости детей в </a:t>
            </a:r>
          </a:p>
          <a:p>
            <a:pPr algn="just"/>
            <a:r>
              <a:rPr lang="ru-RU" sz="800" i="1" dirty="0" smtClean="0">
                <a:latin typeface="Century Gothic" pitchFamily="34" charset="0"/>
                <a:cs typeface="Arial" pitchFamily="34" charset="0"/>
              </a:rPr>
              <a:t>муниципальном образовании Балаганский район.</a:t>
            </a:r>
          </a:p>
          <a:p>
            <a:pPr algn="just"/>
            <a:r>
              <a:rPr lang="ru-RU" sz="800" i="1" dirty="0" smtClean="0">
                <a:latin typeface="Century Gothic" pitchFamily="34" charset="0"/>
                <a:cs typeface="Arial" pitchFamily="34" charset="0"/>
              </a:rPr>
              <a:t>3.Повышение эффективности управления в сфере образования.</a:t>
            </a:r>
          </a:p>
          <a:p>
            <a:pPr algn="just"/>
            <a:r>
              <a:rPr lang="ru-RU" sz="800" i="1" dirty="0" smtClean="0">
                <a:latin typeface="Century Gothic" pitchFamily="34" charset="0"/>
                <a:cs typeface="Arial" pitchFamily="34" charset="0"/>
              </a:rPr>
              <a:t>4.Обеспечение безопасности обучающихся, воспитанников и </a:t>
            </a:r>
          </a:p>
          <a:p>
            <a:pPr algn="just"/>
            <a:r>
              <a:rPr lang="ru-RU" sz="800" i="1" dirty="0" smtClean="0">
                <a:latin typeface="Century Gothic" pitchFamily="34" charset="0"/>
                <a:cs typeface="Arial" pitchFamily="34" charset="0"/>
              </a:rPr>
              <a:t>работников образовательных учреждений.</a:t>
            </a:r>
          </a:p>
        </p:txBody>
      </p:sp>
      <p:sp>
        <p:nvSpPr>
          <p:cNvPr id="15" name="TextBox 14"/>
          <p:cNvSpPr txBox="1"/>
          <p:nvPr/>
        </p:nvSpPr>
        <p:spPr>
          <a:xfrm>
            <a:off x="4653136" y="1259632"/>
            <a:ext cx="2088232" cy="969496"/>
          </a:xfrm>
          <a:prstGeom prst="rect">
            <a:avLst/>
          </a:prstGeom>
          <a:solidFill>
            <a:schemeClr val="bg1"/>
          </a:solidFill>
          <a:ln>
            <a:solidFill>
              <a:schemeClr val="tx1"/>
            </a:solidFill>
            <a:prstDash val="sysDot"/>
          </a:ln>
        </p:spPr>
        <p:txBody>
          <a:bodyPr wrap="square" rtlCol="0">
            <a:spAutoFit/>
          </a:bodyPr>
          <a:lstStyle/>
          <a:p>
            <a:pPr indent="180975" algn="just"/>
            <a:r>
              <a:rPr lang="ru-RU" sz="600" dirty="0" smtClean="0">
                <a:latin typeface="Century Gothic" pitchFamily="34" charset="0"/>
              </a:rPr>
              <a:t>План на 2022 год </a:t>
            </a:r>
            <a:r>
              <a:rPr lang="ru-RU" sz="600" b="1" dirty="0" smtClean="0">
                <a:latin typeface="Century Gothic" pitchFamily="34" charset="0"/>
              </a:rPr>
              <a:t>409778,2 тыс. руб.</a:t>
            </a:r>
            <a:r>
              <a:rPr lang="ru-RU" sz="600" dirty="0" smtClean="0">
                <a:latin typeface="Century Gothic" pitchFamily="34" charset="0"/>
              </a:rPr>
              <a:t>, факт исполнения </a:t>
            </a:r>
            <a:r>
              <a:rPr lang="ru-RU" sz="600" b="1" dirty="0" smtClean="0">
                <a:latin typeface="Century Gothic" pitchFamily="34" charset="0"/>
              </a:rPr>
              <a:t>402816,7 тыс.руб.  </a:t>
            </a:r>
            <a:r>
              <a:rPr lang="ru-RU" sz="600" dirty="0" smtClean="0">
                <a:latin typeface="Century Gothic" pitchFamily="34" charset="0"/>
              </a:rPr>
              <a:t>или 98,3 %.</a:t>
            </a:r>
          </a:p>
          <a:p>
            <a:pPr algn="just"/>
            <a:r>
              <a:rPr lang="ru-RU" sz="600" dirty="0" smtClean="0">
                <a:latin typeface="Century Gothic" pitchFamily="34" charset="0"/>
              </a:rPr>
              <a:t>             Доля  расходов  МП в  сумме расходов    </a:t>
            </a:r>
          </a:p>
          <a:p>
            <a:pPr algn="just"/>
            <a:r>
              <a:rPr lang="ru-RU" sz="600" dirty="0" smtClean="0">
                <a:latin typeface="Century Gothic" pitchFamily="34" charset="0"/>
              </a:rPr>
              <a:t>                районного бюджета в 2022 году  </a:t>
            </a:r>
          </a:p>
          <a:p>
            <a:pPr algn="just"/>
            <a:r>
              <a:rPr lang="ru-RU" sz="600" dirty="0" smtClean="0">
                <a:latin typeface="Century Gothic" pitchFamily="34" charset="0"/>
              </a:rPr>
              <a:t>                составляет 58,2 %.</a:t>
            </a:r>
          </a:p>
          <a:p>
            <a:endParaRPr lang="ru-RU" sz="900" dirty="0" smtClean="0">
              <a:latin typeface="Century Gothic" pitchFamily="34" charset="0"/>
            </a:endParaRPr>
          </a:p>
          <a:p>
            <a:endParaRPr lang="ru-RU" sz="900" dirty="0" smtClean="0">
              <a:latin typeface="Century Gothic" pitchFamily="34" charset="0"/>
            </a:endParaRPr>
          </a:p>
          <a:p>
            <a:endParaRPr lang="ru-RU" sz="900" dirty="0">
              <a:latin typeface="Century Gothic" pitchFamily="34" charset="0"/>
            </a:endParaRPr>
          </a:p>
        </p:txBody>
      </p:sp>
      <p:sp>
        <p:nvSpPr>
          <p:cNvPr id="16" name="TextBox 15"/>
          <p:cNvSpPr txBox="1"/>
          <p:nvPr/>
        </p:nvSpPr>
        <p:spPr>
          <a:xfrm>
            <a:off x="116632" y="3059832"/>
            <a:ext cx="2880320" cy="2246769"/>
          </a:xfrm>
          <a:prstGeom prst="rect">
            <a:avLst/>
          </a:prstGeom>
          <a:noFill/>
        </p:spPr>
        <p:txBody>
          <a:bodyPr wrap="square" rtlCol="0">
            <a:spAutoFit/>
          </a:bodyPr>
          <a:lstStyle/>
          <a:p>
            <a:pPr indent="182563" algn="just"/>
            <a:endParaRPr lang="ru-RU" sz="700" dirty="0" smtClean="0">
              <a:latin typeface="Century Gothic" pitchFamily="34" charset="0"/>
              <a:cs typeface="Times New Roman" pitchFamily="18" charset="0"/>
            </a:endParaRPr>
          </a:p>
          <a:p>
            <a:pPr indent="182563" algn="just"/>
            <a:r>
              <a:rPr lang="ru-RU" sz="700" dirty="0" smtClean="0">
                <a:latin typeface="Century Gothic" pitchFamily="34" charset="0"/>
                <a:cs typeface="Times New Roman" pitchFamily="18" charset="0"/>
              </a:rPr>
              <a:t>Для удовлетворения потребности населения в муниципальных услугах образования </a:t>
            </a:r>
            <a:r>
              <a:rPr lang="ru-RU" sz="700" dirty="0" smtClean="0">
                <a:latin typeface="Century Gothic" pitchFamily="34" charset="0"/>
              </a:rPr>
              <a:t>в Балаганском районе функционирует 19 образовательных учреждений:</a:t>
            </a:r>
          </a:p>
          <a:p>
            <a:pPr indent="182563" algn="just" fontAlgn="base">
              <a:buFont typeface="Wingdings" pitchFamily="2" charset="2"/>
              <a:buChar char="ü"/>
            </a:pPr>
            <a:r>
              <a:rPr lang="ru-RU" sz="700" dirty="0" smtClean="0">
                <a:latin typeface="Century Gothic" pitchFamily="34" charset="0"/>
              </a:rPr>
              <a:t>9 муниципальных казенных дошкольных образовательных учреждений (МКДОУ);</a:t>
            </a:r>
          </a:p>
          <a:p>
            <a:pPr indent="182563" algn="just" fontAlgn="base">
              <a:buFont typeface="Wingdings" pitchFamily="2" charset="2"/>
              <a:buChar char="ü"/>
            </a:pPr>
            <a:r>
              <a:rPr lang="ru-RU" sz="700" dirty="0" smtClean="0">
                <a:latin typeface="Century Gothic" pitchFamily="34" charset="0"/>
              </a:rPr>
              <a:t>8 муниципальных бюджетных общеобразовательных учреждений средних общеобразовательных школ (МБОУ СОШ);</a:t>
            </a:r>
          </a:p>
          <a:p>
            <a:pPr indent="182563" algn="just" fontAlgn="base">
              <a:buFont typeface="Wingdings" pitchFamily="2" charset="2"/>
              <a:buChar char="ü"/>
            </a:pPr>
            <a:r>
              <a:rPr lang="ru-RU" sz="700" dirty="0" smtClean="0">
                <a:latin typeface="Century Gothic" pitchFamily="34" charset="0"/>
              </a:rPr>
              <a:t>1 муниципальное казенное образовательное учреждение начальная школа-детский сад (МКОУ НШДС);</a:t>
            </a:r>
          </a:p>
          <a:p>
            <a:pPr indent="182563" algn="just" fontAlgn="base">
              <a:buFont typeface="Wingdings" pitchFamily="2" charset="2"/>
              <a:buChar char="ü"/>
            </a:pPr>
            <a:r>
              <a:rPr lang="ru-RU" sz="700" dirty="0" smtClean="0">
                <a:latin typeface="Century Gothic" pitchFamily="34" charset="0"/>
              </a:rPr>
              <a:t>1 муниципальное бюджетное образовательное учреждение дополнительного образования Балаганский Центр Детского Творчества (МБОУ ДО Балаганский ЦДТ).</a:t>
            </a:r>
          </a:p>
          <a:p>
            <a:pPr indent="182563" algn="just"/>
            <a:r>
              <a:rPr lang="ru-RU" sz="700" dirty="0" smtClean="0">
                <a:latin typeface="Century Gothic" pitchFamily="34" charset="0"/>
              </a:rPr>
              <a:t>Две школы имеют филиалы (начальные общеобразовательные школы).</a:t>
            </a:r>
          </a:p>
          <a:p>
            <a:pPr indent="182563" algn="just"/>
            <a:endParaRPr lang="ru-RU" sz="800" dirty="0" smtClean="0">
              <a:latin typeface="Century Gothic" pitchFamily="34" charset="0"/>
            </a:endParaRPr>
          </a:p>
          <a:p>
            <a:endParaRPr lang="ru-RU" sz="1000" dirty="0" smtClean="0">
              <a:latin typeface="Century Gothic" pitchFamily="34" charset="0"/>
              <a:cs typeface="Times New Roman" pitchFamily="18" charset="0"/>
            </a:endParaRPr>
          </a:p>
          <a:p>
            <a:endParaRPr lang="ru-RU" sz="1000" dirty="0">
              <a:latin typeface="Century Gothic" pitchFamily="34" charset="0"/>
            </a:endParaRPr>
          </a:p>
        </p:txBody>
      </p:sp>
      <p:sp>
        <p:nvSpPr>
          <p:cNvPr id="1027" name="Rectangle 3"/>
          <p:cNvSpPr>
            <a:spLocks noChangeArrowheads="1"/>
          </p:cNvSpPr>
          <p:nvPr/>
        </p:nvSpPr>
        <p:spPr bwMode="auto">
          <a:xfrm>
            <a:off x="3087392" y="90100"/>
            <a:ext cx="6832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TextBox 17"/>
          <p:cNvSpPr txBox="1"/>
          <p:nvPr/>
        </p:nvSpPr>
        <p:spPr>
          <a:xfrm>
            <a:off x="116632" y="5292080"/>
            <a:ext cx="3096344" cy="828000"/>
          </a:xfrm>
          <a:prstGeom prst="rect">
            <a:avLst/>
          </a:prstGeom>
          <a:solidFill>
            <a:schemeClr val="accent6">
              <a:lumMod val="20000"/>
              <a:lumOff val="80000"/>
            </a:schemeClr>
          </a:solidFill>
        </p:spPr>
        <p:txBody>
          <a:bodyPr wrap="square" rtlCol="0">
            <a:spAutoFit/>
          </a:bodyPr>
          <a:lstStyle/>
          <a:p>
            <a:r>
              <a:rPr lang="ru-RU" sz="800" dirty="0" smtClean="0">
                <a:latin typeface="Century Gothic" pitchFamily="34" charset="0"/>
              </a:rPr>
              <a:t>1. обеспечение бесплатным двухразовым </a:t>
            </a:r>
          </a:p>
          <a:p>
            <a:pPr algn="just"/>
            <a:r>
              <a:rPr lang="ru-RU" sz="800" dirty="0" smtClean="0">
                <a:latin typeface="Century Gothic" pitchFamily="34" charset="0"/>
              </a:rPr>
              <a:t>питанием обучающихся с ограниченными возможностями здоровья в муниципальных общеобразовательных организациях: из областного бюджета </a:t>
            </a:r>
            <a:r>
              <a:rPr lang="ru-RU" sz="800" b="1" dirty="0" smtClean="0">
                <a:latin typeface="Century Gothic" pitchFamily="34" charset="0"/>
              </a:rPr>
              <a:t>2 млн. 860,7 тыс. руб</a:t>
            </a:r>
            <a:r>
              <a:rPr lang="ru-RU" sz="800" dirty="0" smtClean="0">
                <a:latin typeface="Century Gothic" pitchFamily="34" charset="0"/>
              </a:rPr>
              <a:t>.;</a:t>
            </a:r>
          </a:p>
          <a:p>
            <a:r>
              <a:rPr lang="ru-RU" sz="800" dirty="0" smtClean="0">
                <a:latin typeface="Century Gothic" pitchFamily="34" charset="0"/>
              </a:rPr>
              <a:t>из районного бюджета </a:t>
            </a:r>
            <a:r>
              <a:rPr lang="ru-RU" sz="800" b="1" dirty="0" smtClean="0">
                <a:latin typeface="Century Gothic" pitchFamily="34" charset="0"/>
              </a:rPr>
              <a:t>150,5 тыс. руб.</a:t>
            </a:r>
          </a:p>
          <a:p>
            <a:endParaRPr lang="ru-RU" dirty="0"/>
          </a:p>
        </p:txBody>
      </p:sp>
      <p:sp>
        <p:nvSpPr>
          <p:cNvPr id="19" name="TextBox 18"/>
          <p:cNvSpPr txBox="1"/>
          <p:nvPr/>
        </p:nvSpPr>
        <p:spPr>
          <a:xfrm>
            <a:off x="3284984" y="5292080"/>
            <a:ext cx="3429000" cy="828000"/>
          </a:xfrm>
          <a:prstGeom prst="rect">
            <a:avLst/>
          </a:prstGeom>
          <a:solidFill>
            <a:schemeClr val="accent3">
              <a:lumMod val="20000"/>
              <a:lumOff val="80000"/>
            </a:schemeClr>
          </a:solidFill>
        </p:spPr>
        <p:txBody>
          <a:bodyPr wrap="square" rtlCol="0">
            <a:spAutoFit/>
          </a:bodyPr>
          <a:lstStyle/>
          <a:p>
            <a:pPr algn="just"/>
            <a:r>
              <a:rPr lang="ru-RU" sz="800" dirty="0" smtClean="0">
                <a:latin typeface="Century Gothic" pitchFamily="34" charset="0"/>
              </a:rPr>
              <a:t>2.создание условий для организации бесплатного горячего питания обучающихся, получающих начальное общее образование в муниципальных образовательных организациях: из федерального бюджета </a:t>
            </a:r>
            <a:r>
              <a:rPr lang="ru-RU" sz="800" b="1" dirty="0" smtClean="0">
                <a:latin typeface="Century Gothic" pitchFamily="34" charset="0"/>
              </a:rPr>
              <a:t>3 млн. 878,3 тыс.руб.</a:t>
            </a:r>
            <a:r>
              <a:rPr lang="ru-RU" sz="800" dirty="0" smtClean="0">
                <a:latin typeface="Century Gothic" pitchFamily="34" charset="0"/>
              </a:rPr>
              <a:t>; из областного бюджета </a:t>
            </a:r>
            <a:r>
              <a:rPr lang="ru-RU" sz="800" b="1" dirty="0" smtClean="0">
                <a:latin typeface="Century Gothic" pitchFamily="34" charset="0"/>
              </a:rPr>
              <a:t>1 млн. 292,8 тыс. руб</a:t>
            </a:r>
            <a:r>
              <a:rPr lang="ru-RU" sz="800" dirty="0" smtClean="0">
                <a:latin typeface="Century Gothic" pitchFamily="34" charset="0"/>
              </a:rPr>
              <a:t>.; из районного бюджета </a:t>
            </a:r>
            <a:r>
              <a:rPr lang="ru-RU" sz="800" b="1" dirty="0" smtClean="0">
                <a:latin typeface="Century Gothic" pitchFamily="34" charset="0"/>
              </a:rPr>
              <a:t>52,2 тыс. руб.</a:t>
            </a:r>
          </a:p>
          <a:p>
            <a:endParaRPr lang="ru-RU" dirty="0"/>
          </a:p>
        </p:txBody>
      </p:sp>
      <p:sp>
        <p:nvSpPr>
          <p:cNvPr id="20" name="TextBox 19"/>
          <p:cNvSpPr txBox="1"/>
          <p:nvPr/>
        </p:nvSpPr>
        <p:spPr>
          <a:xfrm>
            <a:off x="188640" y="6228184"/>
            <a:ext cx="3960000" cy="540000"/>
          </a:xfrm>
          <a:prstGeom prst="rect">
            <a:avLst/>
          </a:prstGeom>
          <a:solidFill>
            <a:schemeClr val="accent4">
              <a:lumMod val="20000"/>
              <a:lumOff val="80000"/>
            </a:schemeClr>
          </a:solidFill>
        </p:spPr>
        <p:txBody>
          <a:bodyPr wrap="square" rtlCol="0">
            <a:spAutoFit/>
          </a:bodyPr>
          <a:lstStyle/>
          <a:p>
            <a:pPr algn="just"/>
            <a:r>
              <a:rPr lang="ru-RU" sz="800" dirty="0" smtClean="0">
                <a:latin typeface="Century Gothic" pitchFamily="34" charset="0"/>
              </a:rPr>
              <a:t>3.обеспечение бесплатным питьевым молоком обучающихся 1–4 классов муниципальных общеобразовательных организаций: из областного бюджета </a:t>
            </a:r>
            <a:r>
              <a:rPr lang="ru-RU" sz="800" b="1" dirty="0" smtClean="0">
                <a:latin typeface="Century Gothic" pitchFamily="34" charset="0"/>
              </a:rPr>
              <a:t>1 млн. 007,5 тыс. руб</a:t>
            </a:r>
            <a:r>
              <a:rPr lang="ru-RU" sz="800" dirty="0" smtClean="0">
                <a:latin typeface="Century Gothic" pitchFamily="34" charset="0"/>
              </a:rPr>
              <a:t>.; из районного бюджета </a:t>
            </a:r>
            <a:r>
              <a:rPr lang="ru-RU" sz="800" b="1" dirty="0" smtClean="0">
                <a:latin typeface="Century Gothic" pitchFamily="34" charset="0"/>
              </a:rPr>
              <a:t>53,0 тыс. руб.</a:t>
            </a:r>
          </a:p>
          <a:p>
            <a:endParaRPr lang="ru-RU" dirty="0"/>
          </a:p>
        </p:txBody>
      </p:sp>
      <p:sp>
        <p:nvSpPr>
          <p:cNvPr id="21" name="TextBox 20"/>
          <p:cNvSpPr txBox="1"/>
          <p:nvPr/>
        </p:nvSpPr>
        <p:spPr>
          <a:xfrm>
            <a:off x="4230000" y="6228184"/>
            <a:ext cx="2628000" cy="540000"/>
          </a:xfrm>
          <a:prstGeom prst="rect">
            <a:avLst/>
          </a:prstGeom>
          <a:solidFill>
            <a:schemeClr val="tx2">
              <a:lumMod val="20000"/>
              <a:lumOff val="80000"/>
            </a:schemeClr>
          </a:solidFill>
        </p:spPr>
        <p:txBody>
          <a:bodyPr wrap="square" rtlCol="0">
            <a:spAutoFit/>
          </a:bodyPr>
          <a:lstStyle/>
          <a:p>
            <a:pPr algn="just"/>
            <a:r>
              <a:rPr lang="ru-RU" sz="800" dirty="0" smtClean="0">
                <a:latin typeface="Century Gothic" pitchFamily="34" charset="0"/>
              </a:rPr>
              <a:t>4.осуществление областных государственных полномочий по обеспечению бесплатным двухразовым питанием детей-инвалидов: из областного бюджета </a:t>
            </a:r>
            <a:r>
              <a:rPr lang="ru-RU" sz="800" b="1" dirty="0" smtClean="0">
                <a:latin typeface="Century Gothic" pitchFamily="34" charset="0"/>
              </a:rPr>
              <a:t>151,8 тыс. руб. </a:t>
            </a:r>
          </a:p>
          <a:p>
            <a:endParaRPr lang="ru-RU" dirty="0"/>
          </a:p>
        </p:txBody>
      </p:sp>
      <p:sp>
        <p:nvSpPr>
          <p:cNvPr id="22" name="TextBox 21"/>
          <p:cNvSpPr txBox="1"/>
          <p:nvPr/>
        </p:nvSpPr>
        <p:spPr>
          <a:xfrm>
            <a:off x="0" y="6804248"/>
            <a:ext cx="3240000" cy="936000"/>
          </a:xfrm>
          <a:prstGeom prst="rect">
            <a:avLst/>
          </a:prstGeom>
          <a:solidFill>
            <a:schemeClr val="accent3">
              <a:lumMod val="20000"/>
              <a:lumOff val="80000"/>
            </a:schemeClr>
          </a:solidFill>
        </p:spPr>
        <p:txBody>
          <a:bodyPr wrap="square" rtlCol="0">
            <a:spAutoFit/>
          </a:bodyPr>
          <a:lstStyle/>
          <a:p>
            <a:pPr algn="just"/>
            <a:r>
              <a:rPr lang="ru-RU" sz="800" dirty="0" smtClean="0">
                <a:latin typeface="Century Gothic" pitchFamily="34" charset="0"/>
              </a:rPr>
              <a:t>5.приобретение учебников и учебных пособий, а также учебно-методических материалов, необходимых для реализации образовательных программ начального общего, основного общего, среднего общего образования муниципальными общеобразовательными организациями: из областного бюджета </a:t>
            </a:r>
            <a:r>
              <a:rPr lang="ru-RU" sz="800" b="1" dirty="0" smtClean="0">
                <a:latin typeface="Century Gothic" pitchFamily="34" charset="0"/>
              </a:rPr>
              <a:t>1 млн. 528,7 тыс. руб.; </a:t>
            </a:r>
            <a:r>
              <a:rPr lang="ru-RU" sz="800" dirty="0" smtClean="0">
                <a:latin typeface="Century Gothic" pitchFamily="34" charset="0"/>
              </a:rPr>
              <a:t>из районного бюджета </a:t>
            </a:r>
            <a:r>
              <a:rPr lang="ru-RU" sz="800" b="1" dirty="0" smtClean="0">
                <a:latin typeface="Century Gothic" pitchFamily="34" charset="0"/>
              </a:rPr>
              <a:t>80 тыс. 500 руб</a:t>
            </a:r>
            <a:r>
              <a:rPr lang="ru-RU" sz="800" dirty="0" smtClean="0">
                <a:latin typeface="Century Gothic" pitchFamily="34" charset="0"/>
              </a:rPr>
              <a:t>.</a:t>
            </a:r>
          </a:p>
          <a:p>
            <a:pPr algn="just"/>
            <a:endParaRPr lang="ru-RU" dirty="0"/>
          </a:p>
        </p:txBody>
      </p:sp>
      <p:sp>
        <p:nvSpPr>
          <p:cNvPr id="23" name="TextBox 22"/>
          <p:cNvSpPr txBox="1"/>
          <p:nvPr/>
        </p:nvSpPr>
        <p:spPr>
          <a:xfrm>
            <a:off x="3294000" y="6876256"/>
            <a:ext cx="3564000" cy="828000"/>
          </a:xfrm>
          <a:prstGeom prst="rect">
            <a:avLst/>
          </a:prstGeom>
          <a:solidFill>
            <a:schemeClr val="accent2">
              <a:lumMod val="20000"/>
              <a:lumOff val="80000"/>
            </a:schemeClr>
          </a:solidFill>
        </p:spPr>
        <p:txBody>
          <a:bodyPr wrap="square" rtlCol="0">
            <a:spAutoFit/>
          </a:bodyPr>
          <a:lstStyle/>
          <a:p>
            <a:pPr algn="just"/>
            <a:r>
              <a:rPr lang="ru-RU" sz="800" dirty="0" smtClean="0">
                <a:latin typeface="Century Gothic" pitchFamily="34" charset="0"/>
              </a:rPr>
              <a:t>6.приобретение средств обучения и воспитания -мебели для занятий в учебных классах, необходимых для оснащения муниципальных общеобразовательных организаций: приобретение мебели для занятий в учебных классах МБОУ Балаганская СОШ №1: из областного бюджета </a:t>
            </a:r>
            <a:r>
              <a:rPr lang="ru-RU" sz="800" b="1" dirty="0" smtClean="0">
                <a:latin typeface="Century Gothic" pitchFamily="34" charset="0"/>
              </a:rPr>
              <a:t>2 млн. 338 тыс. руб</a:t>
            </a:r>
            <a:r>
              <a:rPr lang="ru-RU" sz="800" dirty="0" smtClean="0">
                <a:latin typeface="Century Gothic" pitchFamily="34" charset="0"/>
              </a:rPr>
              <a:t>.; из районного бюджета </a:t>
            </a:r>
            <a:r>
              <a:rPr lang="ru-RU" sz="800" b="1" dirty="0" smtClean="0">
                <a:latin typeface="Century Gothic" pitchFamily="34" charset="0"/>
              </a:rPr>
              <a:t>124,1 тыс. руб.</a:t>
            </a:r>
          </a:p>
          <a:p>
            <a:pPr algn="just"/>
            <a:endParaRPr lang="ru-RU" sz="900" dirty="0">
              <a:latin typeface="Century Gothic" pitchFamily="34" charset="0"/>
            </a:endParaRPr>
          </a:p>
        </p:txBody>
      </p:sp>
      <p:sp>
        <p:nvSpPr>
          <p:cNvPr id="24" name="TextBox 23"/>
          <p:cNvSpPr txBox="1"/>
          <p:nvPr/>
        </p:nvSpPr>
        <p:spPr>
          <a:xfrm>
            <a:off x="0" y="7812000"/>
            <a:ext cx="4572000" cy="1332000"/>
          </a:xfrm>
          <a:prstGeom prst="rect">
            <a:avLst/>
          </a:prstGeom>
          <a:solidFill>
            <a:schemeClr val="bg2"/>
          </a:solidFill>
        </p:spPr>
        <p:txBody>
          <a:bodyPr wrap="square" rtlCol="0">
            <a:spAutoFit/>
          </a:bodyPr>
          <a:lstStyle/>
          <a:p>
            <a:pPr algn="just"/>
            <a:r>
              <a:rPr lang="ru-RU" sz="800" dirty="0" smtClean="0">
                <a:latin typeface="Century Gothic" pitchFamily="34" charset="0"/>
              </a:rPr>
              <a:t>7.приобретение средств обучения и воспитания, необходимых для оснащения муниципальных дошкольных образовательных организаций в Иркутской области при создании в них дополнительных мест для детей в возрасте до семи лет: из областного бюджета </a:t>
            </a:r>
            <a:r>
              <a:rPr lang="ru-RU" sz="800" b="1" dirty="0" smtClean="0">
                <a:latin typeface="Century Gothic" pitchFamily="34" charset="0"/>
              </a:rPr>
              <a:t>1 млн. 922 тыс. 300 руб</a:t>
            </a:r>
            <a:r>
              <a:rPr lang="ru-RU" sz="800" dirty="0" smtClean="0">
                <a:latin typeface="Century Gothic" pitchFamily="34" charset="0"/>
              </a:rPr>
              <a:t>.; из районного бюджета </a:t>
            </a:r>
            <a:r>
              <a:rPr lang="ru-RU" sz="800" b="1" dirty="0" smtClean="0">
                <a:latin typeface="Century Gothic" pitchFamily="34" charset="0"/>
              </a:rPr>
              <a:t>14 тыс. 500 руб.</a:t>
            </a:r>
          </a:p>
          <a:p>
            <a:pPr indent="180975" algn="just"/>
            <a:r>
              <a:rPr lang="ru-RU" sz="800" dirty="0" smtClean="0">
                <a:latin typeface="Century Gothic" pitchFamily="34" charset="0"/>
              </a:rPr>
              <a:t>Направление средств: приобретение интерактивной стенки для физического развития детей (обучающие игры): спортбол, интерактивное оборудование для работы логопеда: умное зеркало, интерактивных досок, проекторов многофункционального оборудования, оргтехники, принтеров для работы педагогическим работникам в Балаганский детский сад №1.</a:t>
            </a:r>
          </a:p>
          <a:p>
            <a:endParaRPr lang="ru-RU" dirty="0"/>
          </a:p>
        </p:txBody>
      </p:sp>
      <p:pic>
        <p:nvPicPr>
          <p:cNvPr id="25" name="Рисунок 24"/>
          <p:cNvPicPr/>
          <p:nvPr/>
        </p:nvPicPr>
        <p:blipFill>
          <a:blip r:embed="rId3" cstate="print"/>
          <a:stretch>
            <a:fillRect/>
          </a:stretch>
        </p:blipFill>
        <p:spPr>
          <a:xfrm>
            <a:off x="4509120" y="7884368"/>
            <a:ext cx="1188000" cy="1188000"/>
          </a:xfrm>
          <a:prstGeom prst="hexagon">
            <a:avLst/>
          </a:prstGeom>
          <a:scene3d>
            <a:camera prst="orthographicFront"/>
            <a:lightRig rig="threePt" dir="t"/>
          </a:scene3d>
          <a:sp3d>
            <a:bevelT/>
          </a:sp3d>
        </p:spPr>
      </p:pic>
      <p:pic>
        <p:nvPicPr>
          <p:cNvPr id="1028" name="Picture 4"/>
          <p:cNvPicPr>
            <a:picLocks noChangeAspect="1" noChangeArrowheads="1"/>
          </p:cNvPicPr>
          <p:nvPr/>
        </p:nvPicPr>
        <p:blipFill>
          <a:blip r:embed="rId4" cstate="print"/>
          <a:srcRect/>
          <a:stretch>
            <a:fillRect/>
          </a:stretch>
        </p:blipFill>
        <p:spPr bwMode="auto">
          <a:xfrm>
            <a:off x="5589240" y="7596336"/>
            <a:ext cx="1207675" cy="1188000"/>
          </a:xfrm>
          <a:prstGeom prst="hexagon">
            <a:avLst/>
          </a:prstGeom>
          <a:noFill/>
          <a:ln w="9525">
            <a:noFill/>
            <a:miter lim="800000"/>
            <a:headEnd/>
            <a:tailEnd/>
          </a:ln>
          <a:scene3d>
            <a:camera prst="orthographicFront"/>
            <a:lightRig rig="threePt" dir="t"/>
          </a:scene3d>
          <a:sp3d>
            <a:bevelT/>
          </a:sp3d>
        </p:spPr>
      </p:pic>
      <p:sp>
        <p:nvSpPr>
          <p:cNvPr id="26" name="TextBox 25"/>
          <p:cNvSpPr txBox="1"/>
          <p:nvPr/>
        </p:nvSpPr>
        <p:spPr>
          <a:xfrm>
            <a:off x="188640" y="4860032"/>
            <a:ext cx="6480719" cy="461665"/>
          </a:xfrm>
          <a:prstGeom prst="rect">
            <a:avLst/>
          </a:prstGeom>
          <a:noFill/>
        </p:spPr>
        <p:txBody>
          <a:bodyPr wrap="square" rtlCol="0">
            <a:spAutoFit/>
          </a:bodyPr>
          <a:lstStyle/>
          <a:p>
            <a:pPr algn="ctr"/>
            <a:r>
              <a:rPr lang="ru-RU" sz="800" b="1" i="1" dirty="0" smtClean="0">
                <a:solidFill>
                  <a:schemeClr val="accent4">
                    <a:lumMod val="50000"/>
                  </a:schemeClr>
                </a:solidFill>
                <a:latin typeface="Century Gothic" pitchFamily="34" charset="0"/>
                <a:cs typeface="Arial" pitchFamily="34" charset="0"/>
              </a:rPr>
              <a:t>Цель: Повышение качества и уровня доступности услуг в сфере дошкольного, начального общего, основного общего, среднего общего, дополнительного образования в муниципальном образовании Балаганский район</a:t>
            </a:r>
          </a:p>
          <a:p>
            <a:pPr algn="ctr"/>
            <a:r>
              <a:rPr lang="ru-RU" sz="800" b="1" i="1" dirty="0" smtClean="0">
                <a:solidFill>
                  <a:schemeClr val="accent4">
                    <a:lumMod val="50000"/>
                  </a:schemeClr>
                </a:solidFill>
                <a:latin typeface="Century Gothic" pitchFamily="34" charset="0"/>
                <a:cs typeface="Arial" pitchFamily="34" charset="0"/>
              </a:rPr>
              <a:t>Для достижения цели направлены, в том числе, следующие финансовые средства:</a:t>
            </a:r>
            <a:endParaRPr lang="ru-RU" sz="800" b="1" dirty="0"/>
          </a:p>
        </p:txBody>
      </p:sp>
      <p:graphicFrame>
        <p:nvGraphicFramePr>
          <p:cNvPr id="28" name="Диаграмма 27"/>
          <p:cNvGraphicFramePr/>
          <p:nvPr/>
        </p:nvGraphicFramePr>
        <p:xfrm>
          <a:off x="2996952" y="3059832"/>
          <a:ext cx="3744416" cy="18722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7" name="Таблица 26"/>
          <p:cNvGraphicFramePr>
            <a:graphicFrameLocks noGrp="1"/>
          </p:cNvGraphicFramePr>
          <p:nvPr/>
        </p:nvGraphicFramePr>
        <p:xfrm>
          <a:off x="5013176" y="1907704"/>
          <a:ext cx="1844824" cy="1177422"/>
        </p:xfrm>
        <a:graphic>
          <a:graphicData uri="http://schemas.openxmlformats.org/drawingml/2006/table">
            <a:tbl>
              <a:tblPr firstRow="1" bandRow="1">
                <a:tableStyleId>{5C22544A-7EE6-4342-B048-85BDC9FD1C3A}</a:tableStyleId>
              </a:tblPr>
              <a:tblGrid>
                <a:gridCol w="922412"/>
                <a:gridCol w="922412"/>
              </a:tblGrid>
              <a:tr h="354462">
                <a:tc>
                  <a:txBody>
                    <a:bodyPr/>
                    <a:lstStyle/>
                    <a:p>
                      <a:pPr algn="ctr"/>
                      <a:r>
                        <a:rPr lang="ru-RU" sz="600" b="0" dirty="0" smtClean="0">
                          <a:solidFill>
                            <a:schemeClr val="tx1"/>
                          </a:solidFill>
                          <a:latin typeface="Century Gothic" pitchFamily="34" charset="0"/>
                        </a:rPr>
                        <a:t>Вид учреждения</a:t>
                      </a:r>
                      <a:endParaRPr lang="ru-RU" sz="600" b="0" dirty="0">
                        <a:solidFill>
                          <a:schemeClr val="tx1"/>
                        </a:solidFill>
                        <a:latin typeface="Century Gothic"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ru-RU" sz="600" b="0" dirty="0" smtClean="0">
                          <a:solidFill>
                            <a:schemeClr val="tx1"/>
                          </a:solidFill>
                          <a:latin typeface="Century Gothic" pitchFamily="34" charset="0"/>
                        </a:rPr>
                        <a:t>Численность </a:t>
                      </a:r>
                      <a:r>
                        <a:rPr lang="ru-RU" sz="600" b="0" baseline="0" dirty="0" smtClean="0">
                          <a:solidFill>
                            <a:schemeClr val="tx1"/>
                          </a:solidFill>
                          <a:latin typeface="Century Gothic" pitchFamily="34" charset="0"/>
                        </a:rPr>
                        <a:t> </a:t>
                      </a:r>
                      <a:r>
                        <a:rPr lang="ru-RU" sz="600" b="0" dirty="0" smtClean="0">
                          <a:solidFill>
                            <a:schemeClr val="tx1"/>
                          </a:solidFill>
                          <a:latin typeface="Century Gothic" pitchFamily="34" charset="0"/>
                        </a:rPr>
                        <a:t> (чел.)</a:t>
                      </a:r>
                      <a:endParaRPr lang="ru-RU" sz="600" b="0" dirty="0">
                        <a:solidFill>
                          <a:schemeClr val="tx1"/>
                        </a:solidFill>
                        <a:latin typeface="Century Gothic"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177231">
                <a:tc>
                  <a:txBody>
                    <a:bodyPr/>
                    <a:lstStyle/>
                    <a:p>
                      <a:r>
                        <a:rPr lang="ru-RU" sz="600" dirty="0" smtClean="0">
                          <a:solidFill>
                            <a:schemeClr val="tx1"/>
                          </a:solidFill>
                          <a:latin typeface="Century Gothic" pitchFamily="34" charset="0"/>
                        </a:rPr>
                        <a:t>Школы  района</a:t>
                      </a:r>
                      <a:endParaRPr lang="ru-RU" sz="600" dirty="0">
                        <a:solidFill>
                          <a:schemeClr val="tx1"/>
                        </a:solidFill>
                        <a:latin typeface="Century Gothic"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ru-RU" sz="600" dirty="0" smtClean="0">
                          <a:solidFill>
                            <a:schemeClr val="tx1"/>
                          </a:solidFill>
                          <a:latin typeface="Century Gothic" pitchFamily="34" charset="0"/>
                        </a:rPr>
                        <a:t>1258 </a:t>
                      </a:r>
                      <a:endParaRPr lang="ru-RU" sz="600" dirty="0">
                        <a:solidFill>
                          <a:schemeClr val="tx1"/>
                        </a:solidFill>
                        <a:latin typeface="Century Gothic"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177231">
                <a:tc>
                  <a:txBody>
                    <a:bodyPr/>
                    <a:lstStyle/>
                    <a:p>
                      <a:r>
                        <a:rPr lang="ru-RU" sz="600" dirty="0" smtClean="0">
                          <a:solidFill>
                            <a:schemeClr val="tx1"/>
                          </a:solidFill>
                          <a:latin typeface="Century Gothic" pitchFamily="34" charset="0"/>
                        </a:rPr>
                        <a:t>Д/сады района</a:t>
                      </a:r>
                      <a:endParaRPr lang="ru-RU" sz="600" dirty="0">
                        <a:solidFill>
                          <a:schemeClr val="tx1"/>
                        </a:solidFill>
                        <a:latin typeface="Century Gothic"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ru-RU" sz="600" dirty="0" smtClean="0">
                          <a:solidFill>
                            <a:schemeClr val="tx1"/>
                          </a:solidFill>
                          <a:latin typeface="Century Gothic" pitchFamily="34" charset="0"/>
                        </a:rPr>
                        <a:t>374 </a:t>
                      </a:r>
                      <a:endParaRPr lang="ru-RU" sz="600" dirty="0">
                        <a:solidFill>
                          <a:schemeClr val="tx1"/>
                        </a:solidFill>
                        <a:latin typeface="Century Gothic"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265846">
                <a:tc>
                  <a:txBody>
                    <a:bodyPr/>
                    <a:lstStyle/>
                    <a:p>
                      <a:r>
                        <a:rPr lang="ru-RU" sz="600" dirty="0" smtClean="0">
                          <a:solidFill>
                            <a:schemeClr val="tx1"/>
                          </a:solidFill>
                          <a:latin typeface="Century Gothic" pitchFamily="34" charset="0"/>
                        </a:rPr>
                        <a:t>Школа – детский сад</a:t>
                      </a:r>
                      <a:endParaRPr lang="ru-RU" sz="600" dirty="0">
                        <a:solidFill>
                          <a:schemeClr val="tx1"/>
                        </a:solidFill>
                        <a:latin typeface="Century Gothic"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ru-RU" sz="600" dirty="0" smtClean="0">
                          <a:solidFill>
                            <a:schemeClr val="tx1"/>
                          </a:solidFill>
                          <a:latin typeface="Century Gothic" pitchFamily="34" charset="0"/>
                        </a:rPr>
                        <a:t>19</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r h="177231">
                <a:tc>
                  <a:txBody>
                    <a:bodyPr/>
                    <a:lstStyle/>
                    <a:p>
                      <a:r>
                        <a:rPr lang="ru-RU" sz="600" dirty="0" smtClean="0">
                          <a:solidFill>
                            <a:schemeClr val="tx1"/>
                          </a:solidFill>
                          <a:latin typeface="Century Gothic" pitchFamily="34" charset="0"/>
                        </a:rPr>
                        <a:t>ЦДТ</a:t>
                      </a:r>
                      <a:endParaRPr lang="ru-RU" sz="600" dirty="0">
                        <a:solidFill>
                          <a:schemeClr val="tx1"/>
                        </a:solidFill>
                        <a:latin typeface="Century Gothic"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ru-RU" sz="600" dirty="0" smtClean="0">
                          <a:solidFill>
                            <a:schemeClr val="tx1"/>
                          </a:solidFill>
                          <a:latin typeface="Century Gothic" pitchFamily="34" charset="0"/>
                        </a:rPr>
                        <a:t>514</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r>
            </a:tbl>
          </a:graphicData>
        </a:graphic>
      </p:graphicFrame>
      <p:pic>
        <p:nvPicPr>
          <p:cNvPr id="1026" name="Picture 2"/>
          <p:cNvPicPr>
            <a:picLocks noChangeAspect="1" noChangeArrowheads="1"/>
          </p:cNvPicPr>
          <p:nvPr/>
        </p:nvPicPr>
        <p:blipFill>
          <a:blip r:embed="rId6" cstate="print"/>
          <a:srcRect/>
          <a:stretch>
            <a:fillRect/>
          </a:stretch>
        </p:blipFill>
        <p:spPr bwMode="auto">
          <a:xfrm>
            <a:off x="3933056" y="1691680"/>
            <a:ext cx="1188000" cy="1188000"/>
          </a:xfrm>
          <a:prstGeom prst="hexagon">
            <a:avLst/>
          </a:prstGeom>
          <a:noFill/>
          <a:ln w="9525">
            <a:solidFill>
              <a:schemeClr val="bg1">
                <a:lumMod val="65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309320" y="8748464"/>
            <a:ext cx="421804" cy="285513"/>
          </a:xfrm>
        </p:spPr>
        <p:txBody>
          <a:bodyPr/>
          <a:lstStyle/>
          <a:p>
            <a:fld id="{AE615853-E613-407B-A395-6D972D143756}" type="slidenum">
              <a:rPr lang="ru-RU" sz="1000" smtClean="0">
                <a:solidFill>
                  <a:schemeClr val="accent4">
                    <a:lumMod val="50000"/>
                  </a:schemeClr>
                </a:solidFill>
                <a:latin typeface="Century Gothic" pitchFamily="34" charset="0"/>
              </a:rPr>
              <a:pPr/>
              <a:t>27</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1052736"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7" name="TextBox 6"/>
          <p:cNvSpPr txBox="1"/>
          <p:nvPr/>
        </p:nvSpPr>
        <p:spPr>
          <a:xfrm>
            <a:off x="188640" y="1115616"/>
            <a:ext cx="3723792" cy="1477328"/>
          </a:xfrm>
          <a:prstGeom prst="rect">
            <a:avLst/>
          </a:prstGeom>
          <a:solidFill>
            <a:schemeClr val="accent3">
              <a:lumMod val="20000"/>
              <a:lumOff val="80000"/>
            </a:schemeClr>
          </a:solidFill>
        </p:spPr>
        <p:txBody>
          <a:bodyPr wrap="square" rtlCol="0">
            <a:spAutoFit/>
          </a:bodyPr>
          <a:lstStyle/>
          <a:p>
            <a:pPr algn="just"/>
            <a:r>
              <a:rPr lang="ru-RU" sz="900" dirty="0" smtClean="0">
                <a:latin typeface="Century Gothic" pitchFamily="34" charset="0"/>
              </a:rPr>
              <a:t>8.осуществление отдельных областных государственных полномочий по предоставлению мер социальной поддержки многодетным и малоимущим семьям: из областного бюджета </a:t>
            </a:r>
            <a:r>
              <a:rPr lang="ru-RU" sz="900" b="1" dirty="0" smtClean="0">
                <a:latin typeface="Century Gothic" pitchFamily="34" charset="0"/>
              </a:rPr>
              <a:t>3 млн. 874,6 тыс. руб.</a:t>
            </a:r>
          </a:p>
          <a:p>
            <a:pPr indent="180975" algn="just"/>
            <a:r>
              <a:rPr lang="ru-RU" sz="900" dirty="0" smtClean="0">
                <a:latin typeface="Century Gothic" pitchFamily="34" charset="0"/>
              </a:rPr>
              <a:t>Направление средств: финансирование  питания детей из многодетных и малоимущих семей в школах района.</a:t>
            </a:r>
          </a:p>
          <a:p>
            <a:r>
              <a:rPr lang="ru-RU" dirty="0" smtClean="0"/>
              <a:t> </a:t>
            </a:r>
          </a:p>
          <a:p>
            <a:endParaRPr lang="ru-RU" dirty="0"/>
          </a:p>
        </p:txBody>
      </p:sp>
      <p:sp>
        <p:nvSpPr>
          <p:cNvPr id="8" name="TextBox 7"/>
          <p:cNvSpPr txBox="1"/>
          <p:nvPr/>
        </p:nvSpPr>
        <p:spPr>
          <a:xfrm>
            <a:off x="116632" y="2123728"/>
            <a:ext cx="3771368" cy="1477328"/>
          </a:xfrm>
          <a:prstGeom prst="rect">
            <a:avLst/>
          </a:prstGeom>
          <a:solidFill>
            <a:schemeClr val="bg1">
              <a:lumMod val="95000"/>
            </a:schemeClr>
          </a:solidFill>
        </p:spPr>
        <p:txBody>
          <a:bodyPr wrap="square" rtlCol="0">
            <a:spAutoFit/>
          </a:bodyPr>
          <a:lstStyle/>
          <a:p>
            <a:pPr algn="just"/>
            <a:r>
              <a:rPr lang="ru-RU" sz="900" dirty="0" smtClean="0">
                <a:latin typeface="Century Gothic" pitchFamily="34" charset="0"/>
              </a:rPr>
              <a:t>10.обеспечение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и общеобразовательных организациях: из областного бюджета </a:t>
            </a:r>
            <a:r>
              <a:rPr lang="ru-RU" sz="900" b="1" dirty="0" smtClean="0">
                <a:latin typeface="Century Gothic" pitchFamily="34" charset="0"/>
              </a:rPr>
              <a:t>79 млн. 997 тыс. руб.</a:t>
            </a:r>
          </a:p>
          <a:p>
            <a:pPr indent="361950" algn="just">
              <a:tabLst>
                <a:tab pos="361950" algn="l"/>
              </a:tabLst>
            </a:pPr>
            <a:r>
              <a:rPr lang="ru-RU" sz="900" dirty="0" smtClean="0">
                <a:latin typeface="Century Gothic" pitchFamily="34" charset="0"/>
              </a:rPr>
              <a:t>Направление средств: финансирование учебных расходов и выплата заработной платы и начислений на нее работникам дошкольных учреждений района.</a:t>
            </a:r>
          </a:p>
          <a:p>
            <a:endParaRPr lang="ru-RU" dirty="0"/>
          </a:p>
        </p:txBody>
      </p:sp>
      <p:sp>
        <p:nvSpPr>
          <p:cNvPr id="9" name="TextBox 8"/>
          <p:cNvSpPr txBox="1"/>
          <p:nvPr/>
        </p:nvSpPr>
        <p:spPr>
          <a:xfrm>
            <a:off x="3942000" y="971600"/>
            <a:ext cx="2916000" cy="2169825"/>
          </a:xfrm>
          <a:prstGeom prst="rect">
            <a:avLst/>
          </a:prstGeom>
          <a:solidFill>
            <a:schemeClr val="accent6">
              <a:lumMod val="20000"/>
              <a:lumOff val="80000"/>
            </a:schemeClr>
          </a:solidFill>
        </p:spPr>
        <p:txBody>
          <a:bodyPr wrap="square" rtlCol="0">
            <a:spAutoFit/>
          </a:bodyPr>
          <a:lstStyle/>
          <a:p>
            <a:pPr algn="just"/>
            <a:r>
              <a:rPr lang="ru-RU" sz="900" dirty="0" smtClean="0">
                <a:latin typeface="Century Gothic" pitchFamily="34" charset="0"/>
              </a:rPr>
              <a:t>9.обеспечение государственных гарантий реализации прав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обеспечение дополнительного образования детей в муниципальных общеобразовательных организациях: из областного бюджета </a:t>
            </a:r>
            <a:r>
              <a:rPr lang="ru-RU" sz="900" b="1" dirty="0" smtClean="0">
                <a:latin typeface="Century Gothic" pitchFamily="34" charset="0"/>
              </a:rPr>
              <a:t>223 млн. 567 тыс.руб.</a:t>
            </a:r>
          </a:p>
          <a:p>
            <a:pPr indent="180975" algn="just"/>
            <a:r>
              <a:rPr lang="ru-RU" sz="900" dirty="0" smtClean="0">
                <a:latin typeface="Century Gothic" pitchFamily="34" charset="0"/>
              </a:rPr>
              <a:t>Направление средств: финансирование учебных расходов и выплата заработной платы и начислений на нее работникам школ  района.</a:t>
            </a:r>
          </a:p>
          <a:p>
            <a:pPr algn="just"/>
            <a:endParaRPr lang="ru-RU" sz="900" dirty="0"/>
          </a:p>
        </p:txBody>
      </p:sp>
      <p:sp>
        <p:nvSpPr>
          <p:cNvPr id="10" name="TextBox 9"/>
          <p:cNvSpPr txBox="1"/>
          <p:nvPr/>
        </p:nvSpPr>
        <p:spPr>
          <a:xfrm>
            <a:off x="188640" y="3419872"/>
            <a:ext cx="3168352" cy="612000"/>
          </a:xfrm>
          <a:prstGeom prst="rect">
            <a:avLst/>
          </a:prstGeom>
          <a:solidFill>
            <a:schemeClr val="bg1"/>
          </a:solidFill>
        </p:spPr>
        <p:txBody>
          <a:bodyPr wrap="square" rtlCol="0">
            <a:spAutoFit/>
          </a:bodyPr>
          <a:lstStyle/>
          <a:p>
            <a:pPr algn="just"/>
            <a:r>
              <a:rPr lang="ru-RU" sz="900" dirty="0" smtClean="0">
                <a:latin typeface="Century Gothic" pitchFamily="34" charset="0"/>
              </a:rPr>
              <a:t>11.ежемесячное денежное вознаграждение за классное руководство педагогическим работникам в школах района: из федерального бюджета </a:t>
            </a:r>
            <a:r>
              <a:rPr lang="ru-RU" sz="900" b="1" dirty="0" smtClean="0">
                <a:latin typeface="Century Gothic" pitchFamily="34" charset="0"/>
              </a:rPr>
              <a:t>13 млн. 405,5 тыс. руб.</a:t>
            </a:r>
          </a:p>
          <a:p>
            <a:pPr algn="just"/>
            <a:r>
              <a:rPr lang="ru-RU" sz="900" dirty="0" smtClean="0">
                <a:latin typeface="Century Gothic" pitchFamily="34" charset="0"/>
              </a:rPr>
              <a:t> </a:t>
            </a:r>
          </a:p>
          <a:p>
            <a:pPr algn="just"/>
            <a:endParaRPr lang="ru-RU" sz="900" dirty="0">
              <a:latin typeface="Century Gothic" pitchFamily="34" charset="0"/>
            </a:endParaRPr>
          </a:p>
        </p:txBody>
      </p:sp>
      <p:sp>
        <p:nvSpPr>
          <p:cNvPr id="11" name="TextBox 10"/>
          <p:cNvSpPr txBox="1"/>
          <p:nvPr/>
        </p:nvSpPr>
        <p:spPr>
          <a:xfrm>
            <a:off x="3429000" y="3203848"/>
            <a:ext cx="3429000" cy="936000"/>
          </a:xfrm>
          <a:prstGeom prst="rect">
            <a:avLst/>
          </a:prstGeom>
          <a:solidFill>
            <a:schemeClr val="bg2"/>
          </a:solidFill>
        </p:spPr>
        <p:txBody>
          <a:bodyPr wrap="square" rtlCol="0">
            <a:spAutoFit/>
          </a:bodyPr>
          <a:lstStyle/>
          <a:p>
            <a:pPr algn="just"/>
            <a:r>
              <a:rPr lang="ru-RU" sz="900" dirty="0" smtClean="0">
                <a:latin typeface="Century Gothic" pitchFamily="34" charset="0"/>
              </a:rPr>
              <a:t>12.финансовое обеспечение мероприятий по обеспечению деятельности советников директора по воспитанию и взаимодействию с детскими общественными объединениями в школах района: из федерального бюджета </a:t>
            </a:r>
            <a:r>
              <a:rPr lang="ru-RU" sz="900" b="1" dirty="0" smtClean="0">
                <a:latin typeface="Century Gothic" pitchFamily="34" charset="0"/>
              </a:rPr>
              <a:t>381,7 тыс. руб.</a:t>
            </a:r>
            <a:r>
              <a:rPr lang="ru-RU" sz="900" dirty="0" smtClean="0">
                <a:latin typeface="Century Gothic" pitchFamily="34" charset="0"/>
              </a:rPr>
              <a:t>; областного бюджета </a:t>
            </a:r>
            <a:r>
              <a:rPr lang="ru-RU" sz="900" b="1" dirty="0" smtClean="0">
                <a:latin typeface="Century Gothic" pitchFamily="34" charset="0"/>
              </a:rPr>
              <a:t>15,9 тыс. руб. </a:t>
            </a:r>
          </a:p>
          <a:p>
            <a:pPr algn="just"/>
            <a:endParaRPr lang="ru-RU" dirty="0"/>
          </a:p>
        </p:txBody>
      </p:sp>
      <p:pic>
        <p:nvPicPr>
          <p:cNvPr id="12" name="Рисунок 11"/>
          <p:cNvPicPr/>
          <p:nvPr/>
        </p:nvPicPr>
        <p:blipFill>
          <a:blip r:embed="rId3" cstate="print"/>
          <a:stretch>
            <a:fillRect/>
          </a:stretch>
        </p:blipFill>
        <p:spPr>
          <a:xfrm>
            <a:off x="0" y="4499992"/>
            <a:ext cx="1368000" cy="1368000"/>
          </a:xfrm>
          <a:prstGeom prst="hexagon">
            <a:avLst/>
          </a:prstGeom>
          <a:scene3d>
            <a:camera prst="orthographicFront"/>
            <a:lightRig rig="threePt" dir="t"/>
          </a:scene3d>
          <a:sp3d>
            <a:bevelT/>
          </a:sp3d>
        </p:spPr>
      </p:pic>
      <p:pic>
        <p:nvPicPr>
          <p:cNvPr id="13" name="Рисунок 12"/>
          <p:cNvPicPr/>
          <p:nvPr/>
        </p:nvPicPr>
        <p:blipFill>
          <a:blip r:embed="rId4" cstate="print"/>
          <a:stretch>
            <a:fillRect/>
          </a:stretch>
        </p:blipFill>
        <p:spPr>
          <a:xfrm>
            <a:off x="1484784" y="4427984"/>
            <a:ext cx="1368000" cy="1368000"/>
          </a:xfrm>
          <a:prstGeom prst="hexagon">
            <a:avLst/>
          </a:prstGeom>
          <a:scene3d>
            <a:camera prst="orthographicFront"/>
            <a:lightRig rig="threePt" dir="t"/>
          </a:scene3d>
          <a:sp3d>
            <a:bevelT/>
          </a:sp3d>
        </p:spPr>
      </p:pic>
      <p:sp>
        <p:nvSpPr>
          <p:cNvPr id="14" name="TextBox 13"/>
          <p:cNvSpPr txBox="1"/>
          <p:nvPr/>
        </p:nvSpPr>
        <p:spPr>
          <a:xfrm>
            <a:off x="2924944" y="4211960"/>
            <a:ext cx="3744416" cy="1938992"/>
          </a:xfrm>
          <a:prstGeom prst="rect">
            <a:avLst/>
          </a:prstGeom>
          <a:noFill/>
        </p:spPr>
        <p:txBody>
          <a:bodyPr wrap="square" rtlCol="0">
            <a:spAutoFit/>
          </a:bodyPr>
          <a:lstStyle/>
          <a:p>
            <a:pPr algn="just">
              <a:buFont typeface="Wingdings" pitchFamily="2" charset="2"/>
              <a:buChar char="ü"/>
            </a:pPr>
            <a:r>
              <a:rPr lang="ru-RU" sz="1000" dirty="0" smtClean="0">
                <a:solidFill>
                  <a:schemeClr val="accent3">
                    <a:lumMod val="50000"/>
                  </a:schemeClr>
                </a:solidFill>
                <a:latin typeface="Century Gothic" pitchFamily="34" charset="0"/>
              </a:rPr>
              <a:t>      </a:t>
            </a:r>
            <a:r>
              <a:rPr lang="ru-RU" sz="900" dirty="0" smtClean="0">
                <a:solidFill>
                  <a:schemeClr val="accent3">
                    <a:lumMod val="50000"/>
                  </a:schemeClr>
                </a:solidFill>
                <a:latin typeface="Century Gothic" pitchFamily="34" charset="0"/>
              </a:rPr>
              <a:t>В шести школах района работают центры образования цифрового и гуманитарного профилей «Точка роста».</a:t>
            </a:r>
          </a:p>
          <a:p>
            <a:pPr algn="just"/>
            <a:r>
              <a:rPr lang="ru-RU" sz="900" dirty="0" smtClean="0">
                <a:solidFill>
                  <a:schemeClr val="accent3">
                    <a:lumMod val="50000"/>
                  </a:schemeClr>
                </a:solidFill>
                <a:latin typeface="Century Gothic" pitchFamily="34" charset="0"/>
              </a:rPr>
              <a:t>      В 2022 году оборудован центр «Точки роста» в МБОУ Коноваловская  СОШ. Для этого в кабинетах школы  проведен ремонт полов, заменены окна, приобретена мебель на общую сумму </a:t>
            </a:r>
            <a:r>
              <a:rPr lang="ru-RU" sz="900" b="1" dirty="0" smtClean="0">
                <a:solidFill>
                  <a:schemeClr val="accent3">
                    <a:lumMod val="50000"/>
                  </a:schemeClr>
                </a:solidFill>
                <a:latin typeface="Century Gothic" pitchFamily="34" charset="0"/>
              </a:rPr>
              <a:t>487,0 тыс. руб</a:t>
            </a:r>
            <a:r>
              <a:rPr lang="ru-RU" sz="900" dirty="0" smtClean="0">
                <a:solidFill>
                  <a:schemeClr val="accent3">
                    <a:lumMod val="50000"/>
                  </a:schemeClr>
                </a:solidFill>
                <a:latin typeface="Century Gothic" pitchFamily="34" charset="0"/>
              </a:rPr>
              <a:t>. за счет средств районного бюджета.</a:t>
            </a:r>
          </a:p>
          <a:p>
            <a:pPr algn="just"/>
            <a:endParaRPr lang="ru-RU" sz="1000" dirty="0" smtClean="0">
              <a:solidFill>
                <a:srgbClr val="FF0000"/>
              </a:solidFill>
              <a:latin typeface="Century Gothic" pitchFamily="34" charset="0"/>
            </a:endParaRPr>
          </a:p>
          <a:p>
            <a:pPr algn="just"/>
            <a:endParaRPr lang="ru-RU" sz="1000" dirty="0" smtClean="0">
              <a:latin typeface="Century Gothic" pitchFamily="34" charset="0"/>
            </a:endParaRPr>
          </a:p>
          <a:p>
            <a:endParaRPr lang="ru-RU" dirty="0" smtClean="0"/>
          </a:p>
          <a:p>
            <a:endParaRPr lang="ru-RU" dirty="0"/>
          </a:p>
        </p:txBody>
      </p:sp>
      <p:sp>
        <p:nvSpPr>
          <p:cNvPr id="15" name="TextBox 14"/>
          <p:cNvSpPr txBox="1"/>
          <p:nvPr/>
        </p:nvSpPr>
        <p:spPr>
          <a:xfrm>
            <a:off x="2852936" y="5292080"/>
            <a:ext cx="3816424" cy="800219"/>
          </a:xfrm>
          <a:prstGeom prst="rect">
            <a:avLst/>
          </a:prstGeom>
          <a:solidFill>
            <a:srgbClr val="FEFEEC"/>
          </a:solidFill>
        </p:spPr>
        <p:txBody>
          <a:bodyPr wrap="square" rtlCol="0">
            <a:spAutoFit/>
          </a:bodyPr>
          <a:lstStyle/>
          <a:p>
            <a:pPr algn="just">
              <a:buFont typeface="Wingdings" pitchFamily="2" charset="2"/>
              <a:buChar char="ü"/>
            </a:pPr>
            <a:r>
              <a:rPr lang="ru-RU" sz="1000" dirty="0" smtClean="0">
                <a:latin typeface="Century Gothic" pitchFamily="34" charset="0"/>
              </a:rPr>
              <a:t>      </a:t>
            </a:r>
            <a:r>
              <a:rPr lang="ru-RU" sz="900" dirty="0" smtClean="0">
                <a:latin typeface="Century Gothic" pitchFamily="34" charset="0"/>
              </a:rPr>
              <a:t>В четырех школах района: МБОУ Балаганская СОШ №1, МБОУ Балаганская СОШ №2, МБОУ Кумарейская СОШ, МБОУ Шарагайская СОШ в 2022 году введены ставки  советников директора по воспитанию и взаимодействию с детскими общественными объединениями.</a:t>
            </a:r>
            <a:endParaRPr lang="ru-RU" sz="900" dirty="0">
              <a:latin typeface="Century Gothic" pitchFamily="34" charset="0"/>
            </a:endParaRPr>
          </a:p>
        </p:txBody>
      </p:sp>
      <p:pic>
        <p:nvPicPr>
          <p:cNvPr id="16" name="Рисунок 15"/>
          <p:cNvPicPr/>
          <p:nvPr/>
        </p:nvPicPr>
        <p:blipFill>
          <a:blip r:embed="rId5" cstate="print"/>
          <a:stretch>
            <a:fillRect/>
          </a:stretch>
        </p:blipFill>
        <p:spPr>
          <a:xfrm>
            <a:off x="0" y="7308304"/>
            <a:ext cx="1368000" cy="1368000"/>
          </a:xfrm>
          <a:prstGeom prst="hexagon">
            <a:avLst/>
          </a:prstGeom>
          <a:scene3d>
            <a:camera prst="orthographicFront"/>
            <a:lightRig rig="threePt" dir="t"/>
          </a:scene3d>
          <a:sp3d>
            <a:bevelT/>
          </a:sp3d>
        </p:spPr>
      </p:pic>
      <p:sp>
        <p:nvSpPr>
          <p:cNvPr id="17" name="TextBox 16"/>
          <p:cNvSpPr txBox="1"/>
          <p:nvPr/>
        </p:nvSpPr>
        <p:spPr>
          <a:xfrm>
            <a:off x="188640" y="5868144"/>
            <a:ext cx="2304256" cy="1600438"/>
          </a:xfrm>
          <a:prstGeom prst="rect">
            <a:avLst/>
          </a:prstGeom>
          <a:noFill/>
        </p:spPr>
        <p:txBody>
          <a:bodyPr wrap="square" rtlCol="0">
            <a:spAutoFit/>
          </a:bodyPr>
          <a:lstStyle/>
          <a:p>
            <a:pPr algn="just">
              <a:buFont typeface="Wingdings" pitchFamily="2" charset="2"/>
              <a:buChar char="ü"/>
            </a:pPr>
            <a:r>
              <a:rPr lang="ru-RU" sz="1000" dirty="0" smtClean="0">
                <a:solidFill>
                  <a:srgbClr val="0070C0"/>
                </a:solidFill>
                <a:latin typeface="Century Gothic" pitchFamily="34" charset="0"/>
              </a:rPr>
              <a:t>Выполнен ремонт физкультурного зала и заменена автоматическая пожарная сигнализация в здании Балаганского детского сада №3:  на сумму </a:t>
            </a:r>
            <a:r>
              <a:rPr lang="ru-RU" sz="1000" b="1" dirty="0" smtClean="0">
                <a:solidFill>
                  <a:srgbClr val="0070C0"/>
                </a:solidFill>
                <a:latin typeface="Century Gothic" pitchFamily="34" charset="0"/>
              </a:rPr>
              <a:t>599, 8 тыс. руб.</a:t>
            </a:r>
            <a:r>
              <a:rPr lang="ru-RU" sz="1000" dirty="0" smtClean="0">
                <a:solidFill>
                  <a:srgbClr val="0070C0"/>
                </a:solidFill>
                <a:latin typeface="Century Gothic" pitchFamily="34" charset="0"/>
              </a:rPr>
              <a:t> за счет средств районного бюджета.</a:t>
            </a:r>
          </a:p>
          <a:p>
            <a:endParaRPr lang="ru-RU" dirty="0"/>
          </a:p>
        </p:txBody>
      </p:sp>
      <p:sp>
        <p:nvSpPr>
          <p:cNvPr id="18" name="TextBox 17"/>
          <p:cNvSpPr txBox="1"/>
          <p:nvPr/>
        </p:nvSpPr>
        <p:spPr>
          <a:xfrm>
            <a:off x="2564904" y="6156176"/>
            <a:ext cx="2808312" cy="707886"/>
          </a:xfrm>
          <a:prstGeom prst="rect">
            <a:avLst/>
          </a:prstGeom>
          <a:noFill/>
        </p:spPr>
        <p:txBody>
          <a:bodyPr wrap="square" rtlCol="0">
            <a:spAutoFit/>
          </a:bodyPr>
          <a:lstStyle/>
          <a:p>
            <a:pPr algn="just">
              <a:buFont typeface="Wingdings" pitchFamily="2" charset="2"/>
              <a:buChar char="ü"/>
            </a:pPr>
            <a:r>
              <a:rPr lang="ru-RU" sz="1000" dirty="0" smtClean="0">
                <a:solidFill>
                  <a:schemeClr val="accent4">
                    <a:lumMod val="50000"/>
                  </a:schemeClr>
                </a:solidFill>
                <a:latin typeface="Century Gothic" pitchFamily="34" charset="0"/>
              </a:rPr>
              <a:t>Выполнен ремонт оконных проемов здания кухни Шарагайского детского сада на сумму </a:t>
            </a:r>
            <a:r>
              <a:rPr lang="ru-RU" sz="1000" b="1" dirty="0" smtClean="0">
                <a:solidFill>
                  <a:schemeClr val="accent4">
                    <a:lumMod val="50000"/>
                  </a:schemeClr>
                </a:solidFill>
                <a:latin typeface="Century Gothic" pitchFamily="34" charset="0"/>
              </a:rPr>
              <a:t>280,0 тыс. руб. </a:t>
            </a:r>
            <a:r>
              <a:rPr lang="ru-RU" sz="1000" dirty="0" smtClean="0">
                <a:solidFill>
                  <a:schemeClr val="accent4">
                    <a:lumMod val="50000"/>
                  </a:schemeClr>
                </a:solidFill>
                <a:latin typeface="Century Gothic" pitchFamily="34" charset="0"/>
              </a:rPr>
              <a:t>за счет средств районного бюджета</a:t>
            </a:r>
            <a:r>
              <a:rPr lang="ru-RU" sz="1000" dirty="0" smtClean="0">
                <a:latin typeface="Century Gothic" pitchFamily="34" charset="0"/>
              </a:rPr>
              <a:t>.</a:t>
            </a:r>
            <a:endParaRPr lang="ru-RU" sz="1000" dirty="0">
              <a:latin typeface="Century Gothic" pitchFamily="34" charset="0"/>
            </a:endParaRPr>
          </a:p>
        </p:txBody>
      </p:sp>
      <p:pic>
        <p:nvPicPr>
          <p:cNvPr id="19" name="Рисунок 18"/>
          <p:cNvPicPr/>
          <p:nvPr/>
        </p:nvPicPr>
        <p:blipFill>
          <a:blip r:embed="rId6" cstate="print"/>
          <a:stretch>
            <a:fillRect/>
          </a:stretch>
        </p:blipFill>
        <p:spPr>
          <a:xfrm>
            <a:off x="5490000" y="6084168"/>
            <a:ext cx="1368000" cy="1368000"/>
          </a:xfrm>
          <a:prstGeom prst="hexagon">
            <a:avLst/>
          </a:prstGeom>
          <a:scene3d>
            <a:camera prst="orthographicFront"/>
            <a:lightRig rig="threePt" dir="t"/>
          </a:scene3d>
          <a:sp3d>
            <a:bevelT/>
          </a:sp3d>
        </p:spPr>
      </p:pic>
      <p:sp>
        <p:nvSpPr>
          <p:cNvPr id="20" name="TextBox 19"/>
          <p:cNvSpPr txBox="1"/>
          <p:nvPr/>
        </p:nvSpPr>
        <p:spPr>
          <a:xfrm>
            <a:off x="1268760" y="7092280"/>
            <a:ext cx="2340000" cy="1476000"/>
          </a:xfrm>
          <a:prstGeom prst="rect">
            <a:avLst/>
          </a:prstGeom>
          <a:noFill/>
        </p:spPr>
        <p:txBody>
          <a:bodyPr wrap="square" rtlCol="0">
            <a:spAutoFit/>
          </a:bodyPr>
          <a:lstStyle/>
          <a:p>
            <a:pPr algn="just">
              <a:buFont typeface="Wingdings" pitchFamily="2" charset="2"/>
              <a:buChar char="ü"/>
            </a:pPr>
            <a:r>
              <a:rPr lang="ru-RU" sz="1000" dirty="0" smtClean="0">
                <a:solidFill>
                  <a:schemeClr val="accent2">
                    <a:lumMod val="75000"/>
                  </a:schemeClr>
                </a:solidFill>
                <a:latin typeface="Century Gothic" pitchFamily="34" charset="0"/>
              </a:rPr>
              <a:t>В Метляевской НШДС: экспертиза проектно-сметной документации на капитальный ремонт здания, приобретение резервного генератора, приобретение мультимедийной техники, ноутбуков  на сумму </a:t>
            </a:r>
            <a:r>
              <a:rPr lang="ru-RU" sz="1000" b="1" dirty="0" smtClean="0">
                <a:solidFill>
                  <a:schemeClr val="accent2">
                    <a:lumMod val="75000"/>
                  </a:schemeClr>
                </a:solidFill>
                <a:latin typeface="Century Gothic" pitchFamily="34" charset="0"/>
              </a:rPr>
              <a:t>356,9 тыс.руб. </a:t>
            </a:r>
            <a:r>
              <a:rPr lang="ru-RU" sz="1000" dirty="0" smtClean="0">
                <a:solidFill>
                  <a:schemeClr val="accent2">
                    <a:lumMod val="75000"/>
                  </a:schemeClr>
                </a:solidFill>
                <a:latin typeface="Century Gothic" pitchFamily="34" charset="0"/>
              </a:rPr>
              <a:t>за счет средств районного бюджета.</a:t>
            </a:r>
          </a:p>
          <a:p>
            <a:endParaRPr lang="ru-RU" dirty="0">
              <a:solidFill>
                <a:schemeClr val="accent2">
                  <a:lumMod val="75000"/>
                </a:schemeClr>
              </a:solidFill>
            </a:endParaRPr>
          </a:p>
        </p:txBody>
      </p:sp>
      <p:pic>
        <p:nvPicPr>
          <p:cNvPr id="21" name="Рисунок 20"/>
          <p:cNvPicPr/>
          <p:nvPr/>
        </p:nvPicPr>
        <p:blipFill>
          <a:blip r:embed="rId7" cstate="print"/>
          <a:stretch>
            <a:fillRect/>
          </a:stretch>
        </p:blipFill>
        <p:spPr>
          <a:xfrm>
            <a:off x="3501008" y="6948264"/>
            <a:ext cx="1368000" cy="1368000"/>
          </a:xfrm>
          <a:prstGeom prst="hexagon">
            <a:avLst>
              <a:gd name="adj" fmla="val 23108"/>
              <a:gd name="vf" fmla="val 115470"/>
            </a:avLst>
          </a:prstGeom>
          <a:scene3d>
            <a:camera prst="orthographicFront"/>
            <a:lightRig rig="threePt" dir="t"/>
          </a:scene3d>
          <a:sp3d>
            <a:bevelT/>
          </a:sp3d>
        </p:spPr>
      </p:pic>
      <p:pic>
        <p:nvPicPr>
          <p:cNvPr id="22" name="Рисунок 21"/>
          <p:cNvPicPr/>
          <p:nvPr/>
        </p:nvPicPr>
        <p:blipFill>
          <a:blip r:embed="rId8" cstate="print"/>
          <a:stretch>
            <a:fillRect/>
          </a:stretch>
        </p:blipFill>
        <p:spPr>
          <a:xfrm>
            <a:off x="4725144" y="7380312"/>
            <a:ext cx="1368000" cy="1368000"/>
          </a:xfrm>
          <a:prstGeom prst="hexagon">
            <a:avLst/>
          </a:prstGeom>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5490000" y="2339752"/>
            <a:ext cx="1368000" cy="1396430"/>
          </a:xfrm>
          <a:prstGeom prst="hexagon">
            <a:avLst/>
          </a:prstGeom>
          <a:noFill/>
          <a:ln w="9525">
            <a:noFill/>
            <a:miter lim="800000"/>
            <a:headEnd/>
            <a:tailEnd/>
          </a:ln>
          <a:scene3d>
            <a:camera prst="orthographicFront"/>
            <a:lightRig rig="threePt" dir="t"/>
          </a:scene3d>
          <a:sp3d>
            <a:bevelT/>
          </a:sp3d>
        </p:spPr>
      </p:pic>
      <p:sp>
        <p:nvSpPr>
          <p:cNvPr id="2" name="Номер слайда 1"/>
          <p:cNvSpPr>
            <a:spLocks noGrp="1"/>
          </p:cNvSpPr>
          <p:nvPr>
            <p:ph type="sldNum" sz="quarter" idx="12"/>
          </p:nvPr>
        </p:nvSpPr>
        <p:spPr>
          <a:xfrm>
            <a:off x="6525344" y="8786479"/>
            <a:ext cx="332656" cy="357521"/>
          </a:xfrm>
        </p:spPr>
        <p:txBody>
          <a:bodyPr/>
          <a:lstStyle/>
          <a:p>
            <a:fld id="{AE615853-E613-407B-A395-6D972D143756}" type="slidenum">
              <a:rPr lang="ru-RU" sz="1000" smtClean="0">
                <a:solidFill>
                  <a:schemeClr val="tx1"/>
                </a:solidFill>
                <a:latin typeface="Century Gothic" pitchFamily="34" charset="0"/>
              </a:rPr>
              <a:pPr/>
              <a:t>28</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TextBox 5"/>
          <p:cNvSpPr txBox="1"/>
          <p:nvPr/>
        </p:nvSpPr>
        <p:spPr>
          <a:xfrm>
            <a:off x="116632" y="2051720"/>
            <a:ext cx="6192688" cy="492443"/>
          </a:xfrm>
          <a:prstGeom prst="rect">
            <a:avLst/>
          </a:prstGeom>
          <a:noFill/>
        </p:spPr>
        <p:txBody>
          <a:bodyPr wrap="square" rtlCol="0">
            <a:spAutoFit/>
          </a:bodyPr>
          <a:lstStyle/>
          <a:p>
            <a:pPr algn="ctr"/>
            <a:r>
              <a:rPr lang="ru-RU" sz="800" b="1" i="1" dirty="0" smtClean="0">
                <a:solidFill>
                  <a:srgbClr val="7030A0"/>
                </a:solidFill>
                <a:latin typeface="Century Gothic" pitchFamily="34" charset="0"/>
                <a:cs typeface="Arial" pitchFamily="34" charset="0"/>
              </a:rPr>
              <a:t>Цель: Организация отдыха, оздоровления и занятости детей в муниципальном образовании Балаганский район</a:t>
            </a:r>
          </a:p>
          <a:p>
            <a:endParaRPr lang="ru-RU" dirty="0"/>
          </a:p>
        </p:txBody>
      </p:sp>
      <p:sp>
        <p:nvSpPr>
          <p:cNvPr id="7" name="TextBox 6"/>
          <p:cNvSpPr txBox="1"/>
          <p:nvPr/>
        </p:nvSpPr>
        <p:spPr>
          <a:xfrm>
            <a:off x="116632" y="2915816"/>
            <a:ext cx="3600400" cy="1800000"/>
          </a:xfrm>
          <a:prstGeom prst="rect">
            <a:avLst/>
          </a:prstGeom>
          <a:solidFill>
            <a:schemeClr val="accent6">
              <a:lumMod val="20000"/>
              <a:lumOff val="80000"/>
            </a:schemeClr>
          </a:solidFill>
        </p:spPr>
        <p:txBody>
          <a:bodyPr wrap="square" rtlCol="0">
            <a:spAutoFit/>
          </a:bodyPr>
          <a:lstStyle/>
          <a:p>
            <a:pPr indent="177800" algn="just">
              <a:buFont typeface="Wingdings" pitchFamily="2" charset="2"/>
              <a:buChar char="ü"/>
            </a:pPr>
            <a:r>
              <a:rPr lang="ru-RU" sz="900" dirty="0" smtClean="0">
                <a:latin typeface="Century Gothic" pitchFamily="34" charset="0"/>
              </a:rPr>
              <a:t>Организация отдыха детей в каникулярное время на оплату стоимости набора продуктов питания в лагерях с дневным пребыванием детей, организованных органами местного самоуправления: из областного бюджета </a:t>
            </a:r>
            <a:r>
              <a:rPr lang="ru-RU" sz="900" b="1" dirty="0" smtClean="0">
                <a:latin typeface="Century Gothic" pitchFamily="34" charset="0"/>
              </a:rPr>
              <a:t>689 тыс. 400 руб.</a:t>
            </a:r>
            <a:r>
              <a:rPr lang="ru-RU" sz="900" dirty="0" smtClean="0">
                <a:latin typeface="Century Gothic" pitchFamily="34" charset="0"/>
              </a:rPr>
              <a:t>; из районного бюджета </a:t>
            </a:r>
            <a:r>
              <a:rPr lang="ru-RU" sz="900" b="1" dirty="0" smtClean="0">
                <a:latin typeface="Century Gothic" pitchFamily="34" charset="0"/>
              </a:rPr>
              <a:t>14 тыс. 500 руб.</a:t>
            </a:r>
          </a:p>
          <a:p>
            <a:pPr algn="just"/>
            <a:endParaRPr lang="ru-RU" sz="900" b="1" dirty="0" smtClean="0">
              <a:latin typeface="Century Gothic" pitchFamily="34" charset="0"/>
            </a:endParaRPr>
          </a:p>
          <a:p>
            <a:pPr indent="177800" algn="just"/>
            <a:r>
              <a:rPr lang="ru-RU" sz="900" dirty="0" smtClean="0">
                <a:latin typeface="Century Gothic" pitchFamily="34" charset="0"/>
              </a:rPr>
              <a:t>Укрепление материально-технической базы лагерей с дневным пребыванием детей, организованных органами местного самоуправления </a:t>
            </a:r>
            <a:r>
              <a:rPr lang="ru-RU" sz="900" b="1" dirty="0" smtClean="0">
                <a:latin typeface="Century Gothic" pitchFamily="34" charset="0"/>
              </a:rPr>
              <a:t>22,7 тыс.руб.</a:t>
            </a:r>
          </a:p>
          <a:p>
            <a:pPr algn="just"/>
            <a:endParaRPr lang="ru-RU" sz="900" b="1" dirty="0" smtClean="0">
              <a:latin typeface="Century Gothic" pitchFamily="34" charset="0"/>
            </a:endParaRPr>
          </a:p>
          <a:p>
            <a:pPr indent="177800" algn="just"/>
            <a:r>
              <a:rPr lang="ru-RU" sz="900" dirty="0" smtClean="0">
                <a:latin typeface="Century Gothic" pitchFamily="34" charset="0"/>
              </a:rPr>
              <a:t>Летние оздоровительные лагеря организованы в семи школах района, общая  численность детей составила 186 человек или 100% от плана.</a:t>
            </a:r>
          </a:p>
          <a:p>
            <a:pPr algn="just"/>
            <a:endParaRPr lang="ru-RU" sz="900" b="1" dirty="0" smtClean="0">
              <a:latin typeface="Century Gothic" pitchFamily="34" charset="0"/>
            </a:endParaRPr>
          </a:p>
          <a:p>
            <a:endParaRPr lang="ru-RU" dirty="0"/>
          </a:p>
        </p:txBody>
      </p:sp>
      <p:sp>
        <p:nvSpPr>
          <p:cNvPr id="8" name="TextBox 7"/>
          <p:cNvSpPr txBox="1"/>
          <p:nvPr/>
        </p:nvSpPr>
        <p:spPr>
          <a:xfrm>
            <a:off x="0" y="2339752"/>
            <a:ext cx="5517232" cy="984885"/>
          </a:xfrm>
          <a:prstGeom prst="rect">
            <a:avLst/>
          </a:prstGeom>
          <a:noFill/>
        </p:spPr>
        <p:txBody>
          <a:bodyPr wrap="square" rtlCol="0">
            <a:spAutoFit/>
          </a:bodyPr>
          <a:lstStyle/>
          <a:p>
            <a:pPr algn="just"/>
            <a:r>
              <a:rPr lang="ru-RU" sz="1000" dirty="0" smtClean="0">
                <a:latin typeface="Century Gothic" pitchFamily="34" charset="0"/>
                <a:cs typeface="Arial" pitchFamily="34" charset="0"/>
              </a:rPr>
              <a:t>Решение указанной цели муниципальной программы осуществлено подпрограммой 4 «</a:t>
            </a:r>
            <a:r>
              <a:rPr lang="ru-RU" sz="1000" dirty="0" smtClean="0">
                <a:latin typeface="Century Gothic" pitchFamily="34" charset="0"/>
              </a:rPr>
              <a:t>Отдых и оздоровление детей в муниципальном образовании  Балаганский район на 2019-2024 годы»</a:t>
            </a:r>
          </a:p>
          <a:p>
            <a:pPr algn="just"/>
            <a:endParaRPr lang="ru-RU" sz="1000" dirty="0" smtClean="0">
              <a:latin typeface="Century Gothic" pitchFamily="34" charset="0"/>
              <a:cs typeface="Arial" pitchFamily="34" charset="0"/>
            </a:endParaRPr>
          </a:p>
          <a:p>
            <a:endParaRPr lang="ru-RU" dirty="0"/>
          </a:p>
        </p:txBody>
      </p:sp>
      <p:sp>
        <p:nvSpPr>
          <p:cNvPr id="9" name="TextBox 8"/>
          <p:cNvSpPr txBox="1"/>
          <p:nvPr/>
        </p:nvSpPr>
        <p:spPr>
          <a:xfrm>
            <a:off x="3789040" y="2699792"/>
            <a:ext cx="1656184" cy="2016000"/>
          </a:xfrm>
          <a:prstGeom prst="rect">
            <a:avLst/>
          </a:prstGeom>
          <a:solidFill>
            <a:schemeClr val="accent3">
              <a:lumMod val="20000"/>
              <a:lumOff val="80000"/>
            </a:schemeClr>
          </a:solidFill>
        </p:spPr>
        <p:txBody>
          <a:bodyPr wrap="square" rtlCol="0">
            <a:spAutoFit/>
          </a:bodyPr>
          <a:lstStyle/>
          <a:p>
            <a:pPr indent="177800" algn="just">
              <a:buFont typeface="Wingdings" pitchFamily="2" charset="2"/>
              <a:buChar char="ü"/>
            </a:pPr>
            <a:r>
              <a:rPr lang="ru-RU" sz="800" dirty="0" smtClean="0">
                <a:latin typeface="Century Gothic" pitchFamily="34" charset="0"/>
              </a:rPr>
              <a:t>Укрепление материально-технической базы палаточного спортивно-оздоровительного лагеря «Олимп» муниципального бюджетного учреждения дополнительного образования» Балаганский Центр Детского творчества: </a:t>
            </a:r>
            <a:r>
              <a:rPr lang="ru-RU" sz="800" b="1" dirty="0" smtClean="0">
                <a:latin typeface="Century Gothic" pitchFamily="34" charset="0"/>
              </a:rPr>
              <a:t>333,8 тыс. рублей </a:t>
            </a:r>
            <a:r>
              <a:rPr lang="ru-RU" sz="800" dirty="0" smtClean="0">
                <a:latin typeface="Century Gothic" pitchFamily="34" charset="0"/>
              </a:rPr>
              <a:t>за счет средств районного бюджета .</a:t>
            </a:r>
          </a:p>
          <a:p>
            <a:pPr indent="177800" algn="just"/>
            <a:r>
              <a:rPr lang="ru-RU" sz="800" dirty="0" smtClean="0">
                <a:latin typeface="Century Gothic" pitchFamily="34" charset="0"/>
              </a:rPr>
              <a:t> Общая наполняемость  «Олимпа» составила 75 детей  или 100% от плана.</a:t>
            </a:r>
          </a:p>
          <a:p>
            <a:endParaRPr lang="ru-RU" dirty="0"/>
          </a:p>
        </p:txBody>
      </p:sp>
      <p:sp>
        <p:nvSpPr>
          <p:cNvPr id="8193" name="Rectangle 1"/>
          <p:cNvSpPr>
            <a:spLocks noChangeArrowheads="1"/>
          </p:cNvSpPr>
          <p:nvPr/>
        </p:nvSpPr>
        <p:spPr bwMode="auto">
          <a:xfrm>
            <a:off x="0" y="0"/>
            <a:ext cx="68580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Open 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200" b="0" i="0" u="none" strike="noStrike" cap="none" normalizeH="0" baseline="0" smtClean="0">
                <a:ln>
                  <a:noFill/>
                </a:ln>
                <a:solidFill>
                  <a:schemeClr val="tx1"/>
                </a:solidFill>
                <a:effectLst/>
                <a:latin typeface="Open Sans"/>
                <a:cs typeface="Arial" pitchFamily="34" charset="0"/>
              </a:rPr>
              <a:t/>
            </a:r>
            <a:br>
              <a:rPr kumimoji="0" lang="ru-RU" sz="1200" b="0" i="0" u="none" strike="noStrike" cap="none" normalizeH="0" baseline="0" smtClean="0">
                <a:ln>
                  <a:noFill/>
                </a:ln>
                <a:solidFill>
                  <a:schemeClr val="tx1"/>
                </a:solidFill>
                <a:effectLst/>
                <a:latin typeface="Open Sans"/>
                <a:cs typeface="Arial" pitchFamily="34" charset="0"/>
              </a:rPr>
            </a:br>
            <a:endParaRPr kumimoji="0" lang="ru-RU" sz="1200" b="0" i="0" u="none" strike="noStrike" cap="none" normalizeH="0" baseline="0" smtClean="0">
              <a:ln>
                <a:noFill/>
              </a:ln>
              <a:solidFill>
                <a:schemeClr val="tx1"/>
              </a:solidFill>
              <a:effectLst/>
              <a:latin typeface="Open 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200" b="0" i="0" u="none" strike="noStrike" cap="none" normalizeH="0" baseline="0" smtClean="0">
                <a:ln>
                  <a:noFill/>
                </a:ln>
                <a:solidFill>
                  <a:schemeClr val="tx1"/>
                </a:solidFill>
                <a:effectLst/>
                <a:latin typeface="Open Sans"/>
                <a:cs typeface="Arial" pitchFamily="34" charset="0"/>
              </a:rPr>
              <a:t/>
            </a:r>
            <a:br>
              <a:rPr kumimoji="0" lang="ru-RU" sz="1200" b="0" i="0" u="none" strike="noStrike" cap="none" normalizeH="0" baseline="0" smtClean="0">
                <a:ln>
                  <a:noFill/>
                </a:ln>
                <a:solidFill>
                  <a:schemeClr val="tx1"/>
                </a:solidFill>
                <a:effectLst/>
                <a:latin typeface="Open Sans"/>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194" name="Rectangle 2"/>
          <p:cNvSpPr>
            <a:spLocks noChangeArrowheads="1"/>
          </p:cNvSpPr>
          <p:nvPr/>
        </p:nvSpPr>
        <p:spPr bwMode="auto">
          <a:xfrm>
            <a:off x="0" y="0"/>
            <a:ext cx="68580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Open 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200" b="0" i="0" u="none" strike="noStrike" cap="none" normalizeH="0" baseline="0" smtClean="0">
                <a:ln>
                  <a:noFill/>
                </a:ln>
                <a:solidFill>
                  <a:schemeClr val="tx1"/>
                </a:solidFill>
                <a:effectLst/>
                <a:latin typeface="Open Sans"/>
                <a:cs typeface="Arial" pitchFamily="34" charset="0"/>
              </a:rPr>
              <a:t/>
            </a:r>
            <a:br>
              <a:rPr kumimoji="0" lang="ru-RU" sz="1200" b="0" i="0" u="none" strike="noStrike" cap="none" normalizeH="0" baseline="0" smtClean="0">
                <a:ln>
                  <a:noFill/>
                </a:ln>
                <a:solidFill>
                  <a:schemeClr val="tx1"/>
                </a:solidFill>
                <a:effectLst/>
                <a:latin typeface="Open Sans"/>
                <a:cs typeface="Arial" pitchFamily="34" charset="0"/>
              </a:rPr>
            </a:br>
            <a:endParaRPr kumimoji="0" lang="ru-RU" sz="1200" b="0" i="0" u="none" strike="noStrike" cap="none" normalizeH="0" baseline="0" smtClean="0">
              <a:ln>
                <a:noFill/>
              </a:ln>
              <a:solidFill>
                <a:schemeClr val="tx1"/>
              </a:solidFill>
              <a:effectLst/>
              <a:latin typeface="Open 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200" b="0" i="0" u="none" strike="noStrike" cap="none" normalizeH="0" baseline="0" smtClean="0">
                <a:ln>
                  <a:noFill/>
                </a:ln>
                <a:solidFill>
                  <a:schemeClr val="tx1"/>
                </a:solidFill>
                <a:effectLst/>
                <a:latin typeface="Open Sans"/>
                <a:cs typeface="Arial" pitchFamily="34" charset="0"/>
              </a:rPr>
              <a:t/>
            </a:r>
            <a:br>
              <a:rPr kumimoji="0" lang="ru-RU" sz="1200" b="0" i="0" u="none" strike="noStrike" cap="none" normalizeH="0" baseline="0" smtClean="0">
                <a:ln>
                  <a:noFill/>
                </a:ln>
                <a:solidFill>
                  <a:schemeClr val="tx1"/>
                </a:solidFill>
                <a:effectLst/>
                <a:latin typeface="Open Sans"/>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8195" name="Rectangle 3"/>
          <p:cNvSpPr>
            <a:spLocks noChangeArrowheads="1"/>
          </p:cNvSpPr>
          <p:nvPr/>
        </p:nvSpPr>
        <p:spPr bwMode="auto">
          <a:xfrm>
            <a:off x="0" y="0"/>
            <a:ext cx="68580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Open 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200" b="0" i="0" u="none" strike="noStrike" cap="none" normalizeH="0" baseline="0" smtClean="0">
                <a:ln>
                  <a:noFill/>
                </a:ln>
                <a:solidFill>
                  <a:schemeClr val="tx1"/>
                </a:solidFill>
                <a:effectLst/>
                <a:latin typeface="Open Sans"/>
                <a:cs typeface="Arial" pitchFamily="34" charset="0"/>
              </a:rPr>
              <a:t/>
            </a:r>
            <a:br>
              <a:rPr kumimoji="0" lang="ru-RU" sz="1200" b="0" i="0" u="none" strike="noStrike" cap="none" normalizeH="0" baseline="0" smtClean="0">
                <a:ln>
                  <a:noFill/>
                </a:ln>
                <a:solidFill>
                  <a:schemeClr val="tx1"/>
                </a:solidFill>
                <a:effectLst/>
                <a:latin typeface="Open Sans"/>
                <a:cs typeface="Arial" pitchFamily="34" charset="0"/>
              </a:rPr>
            </a:br>
            <a:endParaRPr kumimoji="0" lang="ru-RU" sz="1200" b="0" i="0" u="none" strike="noStrike" cap="none" normalizeH="0" baseline="0" smtClean="0">
              <a:ln>
                <a:noFill/>
              </a:ln>
              <a:solidFill>
                <a:schemeClr val="tx1"/>
              </a:solidFill>
              <a:effectLst/>
              <a:latin typeface="Open San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ru-RU" sz="1200" b="0" i="0" u="none" strike="noStrike" cap="none" normalizeH="0" baseline="0" smtClean="0">
                <a:ln>
                  <a:noFill/>
                </a:ln>
                <a:solidFill>
                  <a:schemeClr val="tx1"/>
                </a:solidFill>
                <a:effectLst/>
                <a:latin typeface="Open Sans"/>
                <a:cs typeface="Arial" pitchFamily="34" charset="0"/>
              </a:rPr>
              <a:t/>
            </a:r>
            <a:br>
              <a:rPr kumimoji="0" lang="ru-RU" sz="1200" b="0" i="0" u="none" strike="noStrike" cap="none" normalizeH="0" baseline="0" smtClean="0">
                <a:ln>
                  <a:noFill/>
                </a:ln>
                <a:solidFill>
                  <a:schemeClr val="tx1"/>
                </a:solidFill>
                <a:effectLst/>
                <a:latin typeface="Open Sans"/>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8197" name="Picture 5"/>
          <p:cNvPicPr>
            <a:picLocks noChangeAspect="1" noChangeArrowheads="1"/>
          </p:cNvPicPr>
          <p:nvPr/>
        </p:nvPicPr>
        <p:blipFill>
          <a:blip r:embed="rId4" cstate="print"/>
          <a:srcRect/>
          <a:stretch>
            <a:fillRect/>
          </a:stretch>
        </p:blipFill>
        <p:spPr bwMode="auto">
          <a:xfrm>
            <a:off x="5490000" y="3779912"/>
            <a:ext cx="1368000" cy="1369007"/>
          </a:xfrm>
          <a:prstGeom prst="hexagon">
            <a:avLst/>
          </a:prstGeom>
          <a:noFill/>
          <a:ln w="9525">
            <a:noFill/>
            <a:miter lim="800000"/>
            <a:headEnd/>
            <a:tailEnd/>
          </a:ln>
          <a:scene3d>
            <a:camera prst="orthographicFront"/>
            <a:lightRig rig="threePt" dir="t"/>
          </a:scene3d>
          <a:sp3d>
            <a:bevelT/>
          </a:sp3d>
        </p:spPr>
      </p:pic>
      <p:sp>
        <p:nvSpPr>
          <p:cNvPr id="16" name="TextBox 15"/>
          <p:cNvSpPr txBox="1"/>
          <p:nvPr/>
        </p:nvSpPr>
        <p:spPr>
          <a:xfrm>
            <a:off x="764704" y="4716016"/>
            <a:ext cx="3844322" cy="492443"/>
          </a:xfrm>
          <a:prstGeom prst="rect">
            <a:avLst/>
          </a:prstGeom>
          <a:noFill/>
        </p:spPr>
        <p:txBody>
          <a:bodyPr wrap="none" rtlCol="0">
            <a:spAutoFit/>
          </a:bodyPr>
          <a:lstStyle/>
          <a:p>
            <a:r>
              <a:rPr lang="ru-RU" sz="800" b="1" i="1" dirty="0" smtClean="0">
                <a:solidFill>
                  <a:srgbClr val="7030A0"/>
                </a:solidFill>
                <a:latin typeface="Century Gothic" pitchFamily="34" charset="0"/>
                <a:cs typeface="Arial" pitchFamily="34" charset="0"/>
              </a:rPr>
              <a:t>Цель: Повышение эффективности управления в сфере образования</a:t>
            </a:r>
            <a:endParaRPr lang="ru-RU" i="1" dirty="0" smtClean="0">
              <a:latin typeface="Century Gothic" pitchFamily="34" charset="0"/>
              <a:cs typeface="Arial" pitchFamily="34" charset="0"/>
            </a:endParaRPr>
          </a:p>
          <a:p>
            <a:endParaRPr lang="ru-RU" dirty="0"/>
          </a:p>
        </p:txBody>
      </p:sp>
      <p:sp>
        <p:nvSpPr>
          <p:cNvPr id="17" name="TextBox 16"/>
          <p:cNvSpPr txBox="1"/>
          <p:nvPr/>
        </p:nvSpPr>
        <p:spPr>
          <a:xfrm>
            <a:off x="260648" y="4860032"/>
            <a:ext cx="5328592" cy="830997"/>
          </a:xfrm>
          <a:prstGeom prst="rect">
            <a:avLst/>
          </a:prstGeom>
          <a:noFill/>
        </p:spPr>
        <p:txBody>
          <a:bodyPr wrap="square" rtlCol="0">
            <a:spAutoFit/>
          </a:bodyPr>
          <a:lstStyle/>
          <a:p>
            <a:pPr algn="just"/>
            <a:r>
              <a:rPr lang="ru-RU" sz="1000" dirty="0" smtClean="0">
                <a:latin typeface="Century Gothic" pitchFamily="34" charset="0"/>
                <a:cs typeface="Arial" pitchFamily="34" charset="0"/>
              </a:rPr>
              <a:t>Решение указанной цели осуществлено подпрограммой 5 «</a:t>
            </a:r>
            <a:r>
              <a:rPr lang="ru-RU" sz="1000" dirty="0" smtClean="0">
                <a:latin typeface="Century Gothic" pitchFamily="34" charset="0"/>
              </a:rPr>
              <a:t>Совершенствование государственного управления в сфере образования  на 2019-2024 годы»</a:t>
            </a:r>
          </a:p>
          <a:p>
            <a:pPr algn="just"/>
            <a:endParaRPr lang="ru-RU" dirty="0"/>
          </a:p>
        </p:txBody>
      </p:sp>
      <p:sp>
        <p:nvSpPr>
          <p:cNvPr id="18" name="TextBox 17"/>
          <p:cNvSpPr txBox="1"/>
          <p:nvPr/>
        </p:nvSpPr>
        <p:spPr>
          <a:xfrm>
            <a:off x="188640" y="5436096"/>
            <a:ext cx="6300000" cy="900000"/>
          </a:xfrm>
          <a:prstGeom prst="rect">
            <a:avLst/>
          </a:prstGeom>
          <a:solidFill>
            <a:schemeClr val="bg1">
              <a:lumMod val="95000"/>
            </a:schemeClr>
          </a:solidFill>
        </p:spPr>
        <p:txBody>
          <a:bodyPr wrap="square" rtlCol="0">
            <a:spAutoFit/>
          </a:bodyPr>
          <a:lstStyle/>
          <a:p>
            <a:pPr indent="182563" algn="just"/>
            <a:r>
              <a:rPr lang="ru-RU" sz="850" dirty="0" smtClean="0">
                <a:latin typeface="Century Gothic" pitchFamily="34" charset="0"/>
              </a:rPr>
              <a:t>Одной из неотъемлемых частей подпрограммы являются мероприятия   с обучающимися и педагогами. </a:t>
            </a:r>
          </a:p>
          <a:p>
            <a:pPr indent="182563" algn="just"/>
            <a:r>
              <a:rPr lang="ru-RU" sz="850" dirty="0" smtClean="0">
                <a:latin typeface="Century Gothic" pitchFamily="34" charset="0"/>
              </a:rPr>
              <a:t>С целью развития творческой деятельности педагогических работников по содержанию образования, роста профессионального мастерства педагогических работников проведен муниципальный конкурс профессионального мастерства «Учитель года – 2022» и «Воспитатель года – 2022».</a:t>
            </a:r>
          </a:p>
          <a:p>
            <a:pPr indent="182563" algn="just"/>
            <a:r>
              <a:rPr lang="ru-RU" sz="850" dirty="0" smtClean="0">
                <a:latin typeface="Century Gothic" pitchFamily="34" charset="0"/>
              </a:rPr>
              <a:t>С целью представления и обобщения опыта педагогов методических объединений Балаганского района по реализации системы работы с одаренными детьми  в течение года проводились  педагогические чтения.</a:t>
            </a:r>
          </a:p>
          <a:p>
            <a:pPr algn="just"/>
            <a:endParaRPr lang="ru-RU" sz="800" dirty="0">
              <a:latin typeface="Century Gothic" pitchFamily="34" charset="0"/>
            </a:endParaRPr>
          </a:p>
        </p:txBody>
      </p:sp>
      <p:sp>
        <p:nvSpPr>
          <p:cNvPr id="19" name="TextBox 18"/>
          <p:cNvSpPr txBox="1"/>
          <p:nvPr/>
        </p:nvSpPr>
        <p:spPr>
          <a:xfrm>
            <a:off x="332656" y="6372200"/>
            <a:ext cx="6120680" cy="180000"/>
          </a:xfrm>
          <a:prstGeom prst="rect">
            <a:avLst/>
          </a:prstGeom>
          <a:noFill/>
        </p:spPr>
        <p:txBody>
          <a:bodyPr wrap="square" rtlCol="0">
            <a:spAutoFit/>
          </a:bodyPr>
          <a:lstStyle/>
          <a:p>
            <a:pPr algn="just"/>
            <a:r>
              <a:rPr lang="ru-RU" sz="800" b="1" i="1" dirty="0" smtClean="0">
                <a:solidFill>
                  <a:srgbClr val="7030A0"/>
                </a:solidFill>
                <a:latin typeface="Century Gothic" pitchFamily="34" charset="0"/>
              </a:rPr>
              <a:t>Цель: </a:t>
            </a:r>
            <a:r>
              <a:rPr lang="ru-RU" sz="800" b="1" i="1" dirty="0" smtClean="0">
                <a:solidFill>
                  <a:srgbClr val="7030A0"/>
                </a:solidFill>
                <a:latin typeface="Century Gothic" pitchFamily="34" charset="0"/>
                <a:cs typeface="Arial" pitchFamily="34" charset="0"/>
              </a:rPr>
              <a:t>Обеспечение безопасности обучающихся, воспитанников и работников образовательных учреждений</a:t>
            </a:r>
          </a:p>
          <a:p>
            <a:endParaRPr lang="ru-RU" dirty="0"/>
          </a:p>
        </p:txBody>
      </p:sp>
      <p:sp>
        <p:nvSpPr>
          <p:cNvPr id="20" name="TextBox 19"/>
          <p:cNvSpPr txBox="1"/>
          <p:nvPr/>
        </p:nvSpPr>
        <p:spPr>
          <a:xfrm>
            <a:off x="260648" y="6660232"/>
            <a:ext cx="6408712" cy="400110"/>
          </a:xfrm>
          <a:prstGeom prst="rect">
            <a:avLst/>
          </a:prstGeom>
          <a:noFill/>
        </p:spPr>
        <p:txBody>
          <a:bodyPr wrap="square" rtlCol="0">
            <a:spAutoFit/>
          </a:bodyPr>
          <a:lstStyle/>
          <a:p>
            <a:r>
              <a:rPr lang="ru-RU" sz="1000" dirty="0" smtClean="0">
                <a:latin typeface="Century Gothic" pitchFamily="34" charset="0"/>
                <a:cs typeface="Arial" pitchFamily="34" charset="0"/>
              </a:rPr>
              <a:t>Решение указанной цели  осуществлено подпрограммой 6</a:t>
            </a:r>
            <a:r>
              <a:rPr lang="ru-RU" sz="1000" dirty="0" smtClean="0">
                <a:latin typeface="Century Gothic" pitchFamily="34" charset="0"/>
              </a:rPr>
              <a:t> «Безопасность образовательных учреждений в муниципальном образовании Балаганский район на 2019-2024 годы»</a:t>
            </a:r>
            <a:endParaRPr lang="ru-RU" sz="1000" dirty="0">
              <a:latin typeface="Century Gothic" pitchFamily="34" charset="0"/>
            </a:endParaRPr>
          </a:p>
        </p:txBody>
      </p:sp>
      <p:sp>
        <p:nvSpPr>
          <p:cNvPr id="21" name="TextBox 20"/>
          <p:cNvSpPr txBox="1"/>
          <p:nvPr/>
        </p:nvSpPr>
        <p:spPr>
          <a:xfrm>
            <a:off x="332656" y="7236296"/>
            <a:ext cx="2664296" cy="1477328"/>
          </a:xfrm>
          <a:prstGeom prst="rect">
            <a:avLst/>
          </a:prstGeom>
          <a:solidFill>
            <a:schemeClr val="accent4">
              <a:lumMod val="20000"/>
              <a:lumOff val="80000"/>
            </a:schemeClr>
          </a:solidFill>
        </p:spPr>
        <p:txBody>
          <a:bodyPr wrap="square" rtlCol="0">
            <a:spAutoFit/>
          </a:bodyPr>
          <a:lstStyle/>
          <a:p>
            <a:pPr indent="182563" algn="just">
              <a:buFont typeface="Wingdings" pitchFamily="2" charset="2"/>
              <a:buChar char="ü"/>
            </a:pPr>
            <a:r>
              <a:rPr lang="ru-RU" sz="900" dirty="0" smtClean="0">
                <a:latin typeface="Century Gothic" pitchFamily="34" charset="0"/>
              </a:rPr>
              <a:t>Для обеспечения безопасности образовательных организаций направлено финансовых средств  в сумме </a:t>
            </a:r>
            <a:r>
              <a:rPr lang="ru-RU" sz="900" b="1" dirty="0" smtClean="0">
                <a:latin typeface="Century Gothic" pitchFamily="34" charset="0"/>
              </a:rPr>
              <a:t>1 млн. 869,5 тыс. руб</a:t>
            </a:r>
            <a:r>
              <a:rPr lang="ru-RU" sz="900" dirty="0" smtClean="0">
                <a:latin typeface="Century Gothic" pitchFamily="34" charset="0"/>
              </a:rPr>
              <a:t>.  </a:t>
            </a:r>
          </a:p>
          <a:p>
            <a:pPr indent="182563" algn="just"/>
            <a:r>
              <a:rPr lang="ru-RU" sz="900" dirty="0" smtClean="0">
                <a:latin typeface="Century Gothic" pitchFamily="34" charset="0"/>
              </a:rPr>
              <a:t>Направление расходов: обслуживание автоматизированной системы пожарной сигнализации, видеонаблюдение и мониторинг кнопки тревожной сигнализации в детских садах и школах района .</a:t>
            </a:r>
            <a:endParaRPr lang="ru-RU" sz="900" dirty="0">
              <a:latin typeface="Century Gothic" pitchFamily="34" charset="0"/>
            </a:endParaRPr>
          </a:p>
        </p:txBody>
      </p:sp>
      <p:sp>
        <p:nvSpPr>
          <p:cNvPr id="23" name="TextBox 22"/>
          <p:cNvSpPr txBox="1"/>
          <p:nvPr/>
        </p:nvSpPr>
        <p:spPr>
          <a:xfrm>
            <a:off x="3140968" y="7236296"/>
            <a:ext cx="3528392" cy="1477328"/>
          </a:xfrm>
          <a:prstGeom prst="rect">
            <a:avLst/>
          </a:prstGeom>
          <a:solidFill>
            <a:schemeClr val="tx2">
              <a:lumMod val="20000"/>
              <a:lumOff val="80000"/>
            </a:schemeClr>
          </a:solidFill>
        </p:spPr>
        <p:txBody>
          <a:bodyPr wrap="square" rtlCol="0">
            <a:spAutoFit/>
          </a:bodyPr>
          <a:lstStyle/>
          <a:p>
            <a:pPr algn="just">
              <a:buFont typeface="Wingdings" pitchFamily="2" charset="2"/>
              <a:buChar char="ü"/>
            </a:pPr>
            <a:r>
              <a:rPr lang="ru-RU" sz="900" dirty="0" smtClean="0">
                <a:latin typeface="Century Gothic" pitchFamily="34" charset="0"/>
              </a:rPr>
              <a:t> Осуществлено финансирование монтажа системы автоматизированной системы пожарной сигнализации в образовательных организациях района на общую сумму </a:t>
            </a:r>
            <a:r>
              <a:rPr lang="ru-RU" sz="900" b="1" dirty="0" smtClean="0">
                <a:latin typeface="Century Gothic" pitchFamily="34" charset="0"/>
              </a:rPr>
              <a:t>2 млн. 015,3 тыс. руб</a:t>
            </a:r>
            <a:r>
              <a:rPr lang="ru-RU" sz="900" dirty="0" smtClean="0">
                <a:latin typeface="Century Gothic" pitchFamily="34" charset="0"/>
              </a:rPr>
              <a:t>.</a:t>
            </a:r>
          </a:p>
          <a:p>
            <a:pPr algn="just"/>
            <a:endParaRPr lang="ru-RU" sz="900" dirty="0" smtClean="0">
              <a:latin typeface="Century Gothic" pitchFamily="34" charset="0"/>
            </a:endParaRPr>
          </a:p>
          <a:p>
            <a:pPr algn="just">
              <a:buFont typeface="Wingdings" pitchFamily="2" charset="2"/>
              <a:buChar char="ü"/>
            </a:pPr>
            <a:r>
              <a:rPr lang="ru-RU" sz="900" dirty="0" smtClean="0">
                <a:latin typeface="Century Gothic" pitchFamily="34" charset="0"/>
              </a:rPr>
              <a:t>Осуществлено финансирование расходов по оказанию услуг по физической охране образовательных организаций  на общую сумму </a:t>
            </a:r>
            <a:r>
              <a:rPr lang="ru-RU" sz="900" b="1" dirty="0" smtClean="0">
                <a:latin typeface="Century Gothic" pitchFamily="34" charset="0"/>
              </a:rPr>
              <a:t>589,0 тыс.рублей.</a:t>
            </a:r>
          </a:p>
          <a:p>
            <a:endParaRPr lang="ru-RU" dirty="0"/>
          </a:p>
        </p:txBody>
      </p:sp>
      <p:sp>
        <p:nvSpPr>
          <p:cNvPr id="24" name="TextBox 23"/>
          <p:cNvSpPr txBox="1"/>
          <p:nvPr/>
        </p:nvSpPr>
        <p:spPr>
          <a:xfrm>
            <a:off x="116632" y="1115616"/>
            <a:ext cx="3312368" cy="861774"/>
          </a:xfrm>
          <a:prstGeom prst="rect">
            <a:avLst/>
          </a:prstGeom>
          <a:noFill/>
        </p:spPr>
        <p:txBody>
          <a:bodyPr wrap="square" rtlCol="0">
            <a:spAutoFit/>
          </a:bodyPr>
          <a:lstStyle/>
          <a:p>
            <a:pPr algn="just">
              <a:buFont typeface="Wingdings" pitchFamily="2" charset="2"/>
              <a:buChar char="ü"/>
            </a:pPr>
            <a:r>
              <a:rPr lang="ru-RU" sz="1000" dirty="0" smtClean="0">
                <a:latin typeface="Century Gothic" pitchFamily="34" charset="0"/>
              </a:rPr>
              <a:t>Во всех образовательных организациях Балаганского района проведен текущий ремонт при подготовке к началу учебного года. На эти нужды из  районного бюджета направлено </a:t>
            </a:r>
            <a:r>
              <a:rPr lang="ru-RU" sz="1000" b="1" dirty="0" smtClean="0">
                <a:latin typeface="Century Gothic" pitchFamily="34" charset="0"/>
              </a:rPr>
              <a:t>1 млн. 698 тыс. руб.</a:t>
            </a:r>
            <a:endParaRPr lang="ru-RU" sz="1000" b="1" dirty="0">
              <a:latin typeface="Century Gothic" pitchFamily="34" charset="0"/>
            </a:endParaRPr>
          </a:p>
        </p:txBody>
      </p:sp>
      <p:sp>
        <p:nvSpPr>
          <p:cNvPr id="25" name="Прямоугольник 24"/>
          <p:cNvSpPr/>
          <p:nvPr/>
        </p:nvSpPr>
        <p:spPr>
          <a:xfrm>
            <a:off x="3501008" y="1259632"/>
            <a:ext cx="3068960" cy="553998"/>
          </a:xfrm>
          <a:prstGeom prst="rect">
            <a:avLst/>
          </a:prstGeom>
        </p:spPr>
        <p:txBody>
          <a:bodyPr wrap="square">
            <a:spAutoFit/>
          </a:bodyPr>
          <a:lstStyle/>
          <a:p>
            <a:pPr>
              <a:buFont typeface="Wingdings" pitchFamily="2" charset="2"/>
              <a:buChar char="ü"/>
            </a:pPr>
            <a:r>
              <a:rPr lang="ru-RU" sz="1000" dirty="0" smtClean="0">
                <a:latin typeface="Century Gothic" pitchFamily="34" charset="0"/>
              </a:rPr>
              <a:t>В МКДОУ Балаганский детский сад №4 устроен теплый тамбур на входе в здание на сумму </a:t>
            </a:r>
            <a:r>
              <a:rPr lang="ru-RU" sz="1000" b="1" dirty="0" smtClean="0">
                <a:latin typeface="Century Gothic" pitchFamily="34" charset="0"/>
              </a:rPr>
              <a:t>277 тыс. руб. </a:t>
            </a:r>
            <a:endParaRPr lang="ru-RU" sz="1000" b="1" dirty="0">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36196" y="8748464"/>
            <a:ext cx="421804" cy="395536"/>
          </a:xfrm>
        </p:spPr>
        <p:txBody>
          <a:bodyPr/>
          <a:lstStyle/>
          <a:p>
            <a:fld id="{AE615853-E613-407B-A395-6D972D143756}" type="slidenum">
              <a:rPr lang="ru-RU" sz="1000" smtClean="0">
                <a:solidFill>
                  <a:schemeClr val="tx1"/>
                </a:solidFill>
                <a:latin typeface="Century Gothic" pitchFamily="34" charset="0"/>
              </a:rPr>
              <a:pPr/>
              <a:t>29</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TextBox 5"/>
          <p:cNvSpPr txBox="1"/>
          <p:nvPr/>
        </p:nvSpPr>
        <p:spPr>
          <a:xfrm>
            <a:off x="332656" y="1475656"/>
            <a:ext cx="184731" cy="369332"/>
          </a:xfrm>
          <a:prstGeom prst="rect">
            <a:avLst/>
          </a:prstGeom>
          <a:noFill/>
        </p:spPr>
        <p:txBody>
          <a:bodyPr wrap="none" rtlCol="0">
            <a:spAutoFit/>
          </a:bodyPr>
          <a:lstStyle/>
          <a:p>
            <a:endParaRPr lang="ru-RU" dirty="0"/>
          </a:p>
        </p:txBody>
      </p:sp>
      <p:graphicFrame>
        <p:nvGraphicFramePr>
          <p:cNvPr id="7" name="Таблица 6"/>
          <p:cNvGraphicFramePr>
            <a:graphicFrameLocks noGrp="1"/>
          </p:cNvGraphicFramePr>
          <p:nvPr/>
        </p:nvGraphicFramePr>
        <p:xfrm>
          <a:off x="188640" y="4499992"/>
          <a:ext cx="6480722" cy="4421378"/>
        </p:xfrm>
        <a:graphic>
          <a:graphicData uri="http://schemas.openxmlformats.org/drawingml/2006/table">
            <a:tbl>
              <a:tblPr firstRow="1" bandRow="1">
                <a:tableStyleId>{5C22544A-7EE6-4342-B048-85BDC9FD1C3A}</a:tableStyleId>
              </a:tblPr>
              <a:tblGrid>
                <a:gridCol w="2270335"/>
                <a:gridCol w="351080"/>
                <a:gridCol w="582537"/>
                <a:gridCol w="582537"/>
                <a:gridCol w="582537"/>
                <a:gridCol w="728171"/>
                <a:gridCol w="655354"/>
                <a:gridCol w="728171"/>
              </a:tblGrid>
              <a:tr h="431440">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Показатель</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4415">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17577">
                <a:tc>
                  <a:txBody>
                    <a:bodyPr/>
                    <a:lstStyle/>
                    <a:p>
                      <a:pPr>
                        <a:lnSpc>
                          <a:spcPct val="107000"/>
                        </a:lnSpc>
                        <a:spcBef>
                          <a:spcPts val="200"/>
                        </a:spcBef>
                        <a:spcAft>
                          <a:spcPts val="200"/>
                        </a:spcAft>
                      </a:pPr>
                      <a:r>
                        <a:rPr lang="ru-RU" sz="700" b="0" dirty="0" smtClean="0">
                          <a:solidFill>
                            <a:srgbClr val="000000"/>
                          </a:solidFill>
                          <a:latin typeface="Century Gothic" pitchFamily="34" charset="0"/>
                          <a:ea typeface="Calibri"/>
                          <a:cs typeface="Times New Roman"/>
                        </a:rPr>
                        <a:t>Расходы</a:t>
                      </a:r>
                      <a:r>
                        <a:rPr lang="ru-RU" sz="700" b="0" baseline="0" dirty="0" smtClean="0">
                          <a:solidFill>
                            <a:srgbClr val="000000"/>
                          </a:solidFill>
                          <a:latin typeface="Century Gothic" pitchFamily="34" charset="0"/>
                          <a:ea typeface="Calibri"/>
                          <a:cs typeface="Times New Roman"/>
                        </a:rPr>
                        <a:t> всего </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Тыс.руб.</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750" b="0" i="0" u="none" strike="noStrike" dirty="0" smtClean="0">
                          <a:solidFill>
                            <a:srgbClr val="000000"/>
                          </a:solidFill>
                          <a:latin typeface="Century Gothic"/>
                        </a:rPr>
                        <a:t>347609,9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50" b="0" dirty="0" smtClean="0">
                          <a:solidFill>
                            <a:srgbClr val="000000"/>
                          </a:solidFill>
                          <a:latin typeface="Century Gothic" pitchFamily="34" charset="0"/>
                          <a:ea typeface="Times New Roman"/>
                          <a:cs typeface="Times New Roman"/>
                        </a:rPr>
                        <a:t>409778,2</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50" b="0" dirty="0" smtClean="0">
                          <a:solidFill>
                            <a:srgbClr val="000000"/>
                          </a:solidFill>
                          <a:latin typeface="Century Gothic" pitchFamily="34" charset="0"/>
                          <a:ea typeface="Times New Roman"/>
                          <a:cs typeface="Times New Roman"/>
                        </a:rPr>
                        <a:t>402816,7</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55206,8</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115,9</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50" b="0" dirty="0" smtClean="0">
                          <a:solidFill>
                            <a:srgbClr val="000000"/>
                          </a:solidFill>
                          <a:latin typeface="Century Gothic" pitchFamily="34" charset="0"/>
                          <a:ea typeface="Times New Roman"/>
                          <a:cs typeface="Times New Roman"/>
                        </a:rPr>
                        <a:t>98,3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85971">
                <a:tc rowSpan="2">
                  <a:txBody>
                    <a:bodyPr/>
                    <a:lstStyle/>
                    <a:p>
                      <a:r>
                        <a:rPr lang="ru-RU" sz="750" b="0" kern="1200" dirty="0" smtClean="0">
                          <a:solidFill>
                            <a:schemeClr val="dk1"/>
                          </a:solidFill>
                          <a:latin typeface="Century Gothic" pitchFamily="34" charset="0"/>
                          <a:ea typeface="+mn-ea"/>
                          <a:cs typeface="+mn-cs"/>
                        </a:rPr>
                        <a:t>Доля детей в возрасте от 1 года 6 месяцев до 8 лет, получающих дошкольную образовательную услугу и(или) услугу по их содержанию в дошкольных организациях в общей численности детей в возрасте от 1года 6 месяцев до 8 лет, нуждающихся в предоставлении услуг</a:t>
                      </a:r>
                      <a:endParaRPr lang="ru-RU" sz="75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rowSpan="2">
                  <a:txBody>
                    <a:bodyPr/>
                    <a:lstStyle/>
                    <a:p>
                      <a:pPr algn="ctr"/>
                      <a:r>
                        <a:rPr lang="ru-RU" sz="700" b="0" dirty="0" smtClean="0">
                          <a:latin typeface="Century Gothic" pitchFamily="34" charset="0"/>
                        </a:rPr>
                        <a:t>%</a:t>
                      </a: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33,7</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40,0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47,4</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+7,4</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140,7</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118,5</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97678">
                <a:tc vMerge="1">
                  <a:txBody>
                    <a:bodyPr/>
                    <a:lstStyle/>
                    <a:p>
                      <a:endParaRPr lang="ru-RU"/>
                    </a:p>
                  </a:txBody>
                  <a:tcPr/>
                </a:tc>
                <a:tc vMerge="1">
                  <a:txBody>
                    <a:bodyPr/>
                    <a:lstStyle/>
                    <a:p>
                      <a:endParaRPr lang="ru-RU"/>
                    </a:p>
                  </a:txBody>
                  <a:tcPr/>
                </a:tc>
                <a:tc gridSpan="6">
                  <a:txBody>
                    <a:bodyPr/>
                    <a:lstStyle/>
                    <a:p>
                      <a:pPr algn="ctr"/>
                      <a:r>
                        <a:rPr lang="ru-RU" sz="750" kern="1200" dirty="0" smtClean="0">
                          <a:solidFill>
                            <a:schemeClr val="dk1"/>
                          </a:solidFill>
                          <a:latin typeface="Century Gothic" pitchFamily="34" charset="0"/>
                          <a:ea typeface="+mn-ea"/>
                          <a:cs typeface="+mn-cs"/>
                        </a:rPr>
                        <a:t>Рост целевого</a:t>
                      </a:r>
                      <a:r>
                        <a:rPr lang="ru-RU" sz="750" kern="1200" baseline="0" dirty="0" smtClean="0">
                          <a:solidFill>
                            <a:schemeClr val="dk1"/>
                          </a:solidFill>
                          <a:latin typeface="Century Gothic" pitchFamily="34" charset="0"/>
                          <a:ea typeface="+mn-ea"/>
                          <a:cs typeface="+mn-cs"/>
                        </a:rPr>
                        <a:t> показателя  в виду</a:t>
                      </a:r>
                      <a:r>
                        <a:rPr lang="ru-RU" sz="750" kern="1200" dirty="0" smtClean="0">
                          <a:solidFill>
                            <a:schemeClr val="dk1"/>
                          </a:solidFill>
                          <a:latin typeface="Century Gothic" pitchFamily="34" charset="0"/>
                          <a:ea typeface="+mn-ea"/>
                          <a:cs typeface="+mn-cs"/>
                        </a:rPr>
                        <a:t> введения в эксплуатацию нового</a:t>
                      </a:r>
                      <a:r>
                        <a:rPr lang="ru-RU" sz="750" kern="1200" baseline="0" dirty="0" smtClean="0">
                          <a:solidFill>
                            <a:schemeClr val="dk1"/>
                          </a:solidFill>
                          <a:latin typeface="Century Gothic" pitchFamily="34" charset="0"/>
                          <a:ea typeface="+mn-ea"/>
                          <a:cs typeface="+mn-cs"/>
                        </a:rPr>
                        <a:t> </a:t>
                      </a:r>
                      <a:r>
                        <a:rPr lang="ru-RU" sz="750" kern="1200" dirty="0" smtClean="0">
                          <a:solidFill>
                            <a:schemeClr val="dk1"/>
                          </a:solidFill>
                          <a:latin typeface="Century Gothic" pitchFamily="34" charset="0"/>
                          <a:ea typeface="+mn-ea"/>
                          <a:cs typeface="+mn-cs"/>
                        </a:rPr>
                        <a:t>детского сада на 110 мест </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37311">
                <a:tc rowSpan="2">
                  <a:txBody>
                    <a:bodyPr/>
                    <a:lstStyle/>
                    <a:p>
                      <a:r>
                        <a:rPr lang="ru-RU" sz="750" kern="1200" dirty="0" smtClean="0">
                          <a:solidFill>
                            <a:schemeClr val="dk1"/>
                          </a:solidFill>
                          <a:latin typeface="Century Gothic" pitchFamily="34" charset="0"/>
                          <a:ea typeface="+mn-ea"/>
                          <a:cs typeface="+mn-cs"/>
                        </a:rPr>
                        <a:t>Увеличение доли выпускников общеобразовательных учреждений, освоивших основные общеобразовательные программы среднего общего образования (11 классов) и получивших аттестаты</a:t>
                      </a:r>
                      <a:endParaRPr lang="ru-RU" sz="75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rowSpan="2">
                  <a:txBody>
                    <a:bodyPr/>
                    <a:lstStyle/>
                    <a:p>
                      <a:pPr algn="ctr"/>
                      <a:r>
                        <a:rPr lang="ru-RU" sz="700" b="0" dirty="0" smtClean="0">
                          <a:latin typeface="Century Gothic" pitchFamily="34" charset="0"/>
                        </a:rPr>
                        <a:t>%</a:t>
                      </a: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96,9</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-3,1</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96,9</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96,9</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533050">
                <a:tc vMerge="1">
                  <a:txBody>
                    <a:bodyPr/>
                    <a:lstStyle/>
                    <a:p>
                      <a:endParaRPr lang="ru-RU"/>
                    </a:p>
                  </a:txBody>
                  <a:tcPr/>
                </a:tc>
                <a:tc vMerge="1">
                  <a:txBody>
                    <a:bodyPr/>
                    <a:lstStyle/>
                    <a:p>
                      <a:endParaRPr lang="ru-RU"/>
                    </a:p>
                  </a:txBody>
                  <a:tcPr/>
                </a:tc>
                <a:tc gridSpan="6">
                  <a:txBody>
                    <a:bodyPr/>
                    <a:lstStyle/>
                    <a:p>
                      <a:pPr algn="ctr"/>
                      <a:r>
                        <a:rPr lang="ru-RU" sz="750" kern="1200" dirty="0" smtClean="0">
                          <a:solidFill>
                            <a:schemeClr val="dk1"/>
                          </a:solidFill>
                          <a:latin typeface="Century Gothic" pitchFamily="34" charset="0"/>
                          <a:ea typeface="+mn-ea"/>
                          <a:cs typeface="+mn-cs"/>
                        </a:rPr>
                        <a:t>Один обучающийся из 32 выпускников не получил аттестат </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17102">
                <a:tc rowSpan="2">
                  <a:txBody>
                    <a:bodyPr/>
                    <a:lstStyle/>
                    <a:p>
                      <a:r>
                        <a:rPr lang="ru-RU" sz="750" kern="1200" dirty="0" smtClean="0">
                          <a:solidFill>
                            <a:schemeClr val="dk1"/>
                          </a:solidFill>
                          <a:latin typeface="Century Gothic" pitchFamily="34" charset="0"/>
                          <a:ea typeface="+mn-ea"/>
                          <a:cs typeface="+mn-cs"/>
                        </a:rPr>
                        <a:t>Доля детей в возрасте 5-18 лет, охваченных образовательными программами дополнительного образования детей, в общей численности детей и молодёжи 5-18 лет</a:t>
                      </a:r>
                      <a:endParaRPr lang="ru-RU" sz="75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rowSpan="2">
                  <a:txBody>
                    <a:bodyPr/>
                    <a:lstStyle/>
                    <a:p>
                      <a:pPr algn="ctr"/>
                      <a:r>
                        <a:rPr lang="ru-RU" sz="700" b="0" dirty="0" smtClean="0">
                          <a:latin typeface="Century Gothic" pitchFamily="34" charset="0"/>
                        </a:rPr>
                        <a:t>%</a:t>
                      </a: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71,2</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70,0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70,,5</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+0,5</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99,0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100,7</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39970">
                <a:tc vMerge="1">
                  <a:txBody>
                    <a:bodyPr/>
                    <a:lstStyle/>
                    <a:p>
                      <a:endParaRPr lang="ru-RU"/>
                    </a:p>
                  </a:txBody>
                  <a:tcPr/>
                </a:tc>
                <a:tc vMerge="1">
                  <a:txBody>
                    <a:bodyPr/>
                    <a:lstStyle/>
                    <a:p>
                      <a:endParaRPr lang="ru-RU"/>
                    </a:p>
                  </a:txBody>
                  <a:tcPr/>
                </a:tc>
                <a:tc gridSpan="6">
                  <a:txBody>
                    <a:bodyPr/>
                    <a:lstStyle/>
                    <a:p>
                      <a:pPr algn="ctr"/>
                      <a:r>
                        <a:rPr lang="ru-RU" sz="750" b="0" dirty="0" smtClean="0">
                          <a:latin typeface="Century Gothic" pitchFamily="34" charset="0"/>
                        </a:rPr>
                        <a:t>Перевыполнение целевого показателя в виду увеличения</a:t>
                      </a:r>
                      <a:r>
                        <a:rPr lang="ru-RU" sz="750" b="0" baseline="0" dirty="0" smtClean="0">
                          <a:latin typeface="Century Gothic" pitchFamily="34" charset="0"/>
                        </a:rPr>
                        <a:t> количества детей, охваченных образовательными программами дополнительного образования детей, в общей численности детей и молодежи от 5 до 18 лет</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30496">
                <a:tc>
                  <a:txBody>
                    <a:bodyPr/>
                    <a:lstStyle/>
                    <a:p>
                      <a:r>
                        <a:rPr lang="ru-RU" sz="750" kern="1200" dirty="0" smtClean="0">
                          <a:solidFill>
                            <a:schemeClr val="dk1"/>
                          </a:solidFill>
                          <a:latin typeface="Century Gothic" pitchFamily="34" charset="0"/>
                          <a:ea typeface="+mn-ea"/>
                          <a:cs typeface="+mn-cs"/>
                        </a:rPr>
                        <a:t>Количество школьников, отдохнувших в ЛДП МБОУ СОШ и МБОУ ДО Балаганский ЦДТ</a:t>
                      </a:r>
                      <a:endParaRPr lang="ru-RU" sz="75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00" b="0" dirty="0" smtClean="0">
                          <a:latin typeface="Century Gothic" pitchFamily="34" charset="0"/>
                        </a:rPr>
                        <a:t>ед.</a:t>
                      </a: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196</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186</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186</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94,9</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30496">
                <a:tc>
                  <a:txBody>
                    <a:bodyPr/>
                    <a:lstStyle/>
                    <a:p>
                      <a:r>
                        <a:rPr lang="ru-RU" sz="750" kern="1200" dirty="0" smtClean="0">
                          <a:solidFill>
                            <a:schemeClr val="dk1"/>
                          </a:solidFill>
                          <a:latin typeface="Century Gothic" pitchFamily="34" charset="0"/>
                          <a:ea typeface="+mn-ea"/>
                          <a:cs typeface="+mn-cs"/>
                        </a:rPr>
                        <a:t>Количество школьников, отдохнувших в палаточном оздоровительном лагере «Олимп»</a:t>
                      </a:r>
                      <a:endParaRPr lang="ru-RU" sz="75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00" b="0" dirty="0" smtClean="0">
                          <a:latin typeface="Century Gothic" pitchFamily="34" charset="0"/>
                        </a:rPr>
                        <a:t>ед.</a:t>
                      </a: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75</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75</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75</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30496">
                <a:tc>
                  <a:txBody>
                    <a:bodyPr/>
                    <a:lstStyle/>
                    <a:p>
                      <a:r>
                        <a:rPr lang="ru-RU" sz="750" kern="1200" dirty="0" smtClean="0">
                          <a:solidFill>
                            <a:schemeClr val="dk1"/>
                          </a:solidFill>
                          <a:latin typeface="Century Gothic" pitchFamily="34" charset="0"/>
                          <a:ea typeface="+mn-ea"/>
                          <a:cs typeface="+mn-cs"/>
                        </a:rPr>
                        <a:t>Количество образовательных учреждений, укомплектованных первичными средствами пожаротушения</a:t>
                      </a:r>
                      <a:endParaRPr lang="ru-RU" sz="75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00" b="0" dirty="0" smtClean="0">
                          <a:latin typeface="Century Gothic" pitchFamily="34" charset="0"/>
                        </a:rPr>
                        <a:t>ед.</a:t>
                      </a:r>
                      <a:endParaRPr lang="ru-RU" sz="7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19</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19</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19</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750" b="0" dirty="0" smtClean="0">
                          <a:latin typeface="Century Gothic" pitchFamily="34" charset="0"/>
                        </a:rPr>
                        <a:t>100,0</a:t>
                      </a:r>
                      <a:endParaRPr lang="ru-RU" sz="75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graphicFrame>
        <p:nvGraphicFramePr>
          <p:cNvPr id="8" name="Таблица 7"/>
          <p:cNvGraphicFramePr>
            <a:graphicFrameLocks noGrp="1"/>
          </p:cNvGraphicFramePr>
          <p:nvPr/>
        </p:nvGraphicFramePr>
        <p:xfrm>
          <a:off x="404664" y="1259632"/>
          <a:ext cx="6192687" cy="2255734"/>
        </p:xfrm>
        <a:graphic>
          <a:graphicData uri="http://schemas.openxmlformats.org/drawingml/2006/table">
            <a:tbl>
              <a:tblPr/>
              <a:tblGrid>
                <a:gridCol w="3312368"/>
                <a:gridCol w="792088"/>
                <a:gridCol w="720080"/>
                <a:gridCol w="720080"/>
                <a:gridCol w="648071"/>
              </a:tblGrid>
              <a:tr h="209455">
                <a:tc>
                  <a:txBody>
                    <a:bodyPr/>
                    <a:lstStyle/>
                    <a:p>
                      <a:pPr algn="ctr">
                        <a:spcAft>
                          <a:spcPts val="0"/>
                        </a:spcAft>
                      </a:pPr>
                      <a:r>
                        <a:rPr lang="ru-RU" sz="700" dirty="0">
                          <a:latin typeface="Century Gothic" pitchFamily="34" charset="0"/>
                          <a:ea typeface="Times New Roman"/>
                          <a:cs typeface="Times New Roman"/>
                        </a:rPr>
                        <a:t>Наименование</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План на 2022 год</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smtClean="0">
                          <a:latin typeface="Century Gothic" pitchFamily="34" charset="0"/>
                          <a:ea typeface="Times New Roman"/>
                          <a:cs typeface="Times New Roman"/>
                        </a:rPr>
                        <a:t>Факт </a:t>
                      </a:r>
                      <a:r>
                        <a:rPr lang="ru-RU" sz="700" dirty="0">
                          <a:latin typeface="Century Gothic" pitchFamily="34" charset="0"/>
                          <a:ea typeface="Times New Roman"/>
                          <a:cs typeface="Times New Roman"/>
                        </a:rPr>
                        <a:t>за 2022 </a:t>
                      </a:r>
                      <a:endParaRPr lang="ru-RU" sz="700" dirty="0" smtClean="0">
                        <a:latin typeface="Century Gothic" pitchFamily="34" charset="0"/>
                        <a:ea typeface="Times New Roman"/>
                        <a:cs typeface="Times New Roman"/>
                      </a:endParaRPr>
                    </a:p>
                    <a:p>
                      <a:pPr algn="ctr">
                        <a:spcAft>
                          <a:spcPts val="0"/>
                        </a:spcAft>
                      </a:pPr>
                      <a:r>
                        <a:rPr lang="ru-RU" sz="700" dirty="0" smtClean="0">
                          <a:latin typeface="Century Gothic" pitchFamily="34" charset="0"/>
                          <a:ea typeface="Times New Roman"/>
                          <a:cs typeface="Times New Roman"/>
                        </a:rPr>
                        <a:t>год</a:t>
                      </a:r>
                      <a:endParaRPr lang="ru-RU" sz="700" dirty="0">
                        <a:latin typeface="Century Gothic" pitchFamily="34" charset="0"/>
                        <a:ea typeface="Times New Roman"/>
                        <a:cs typeface="Times New Roman"/>
                      </a:endParaRP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Отклонение</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smtClean="0">
                          <a:latin typeface="Century Gothic" pitchFamily="34" charset="0"/>
                          <a:ea typeface="Times New Roman"/>
                          <a:cs typeface="Times New Roman"/>
                        </a:rPr>
                        <a:t>Исполнение</a:t>
                      </a:r>
                    </a:p>
                    <a:p>
                      <a:pPr algn="ctr">
                        <a:spcAft>
                          <a:spcPts val="0"/>
                        </a:spcAft>
                      </a:pPr>
                      <a:r>
                        <a:rPr lang="ru-RU" sz="700" dirty="0" smtClean="0">
                          <a:latin typeface="Century Gothic" pitchFamily="34" charset="0"/>
                          <a:ea typeface="Times New Roman"/>
                          <a:cs typeface="Times New Roman"/>
                        </a:rPr>
                        <a:t>(%)</a:t>
                      </a:r>
                      <a:endParaRPr lang="ru-RU" sz="700" dirty="0">
                        <a:latin typeface="Century Gothic" pitchFamily="34" charset="0"/>
                        <a:ea typeface="Times New Roman"/>
                        <a:cs typeface="Times New Roman"/>
                      </a:endParaRP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209455">
                <a:tc>
                  <a:txBody>
                    <a:bodyPr/>
                    <a:lstStyle/>
                    <a:p>
                      <a:pPr algn="ctr">
                        <a:spcAft>
                          <a:spcPts val="0"/>
                        </a:spcAft>
                      </a:pPr>
                      <a:r>
                        <a:rPr lang="ru-RU" sz="700" dirty="0">
                          <a:latin typeface="Century Gothic" pitchFamily="34" charset="0"/>
                          <a:ea typeface="Times New Roman"/>
                          <a:cs typeface="Times New Roman"/>
                        </a:rPr>
                        <a:t>1</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2 </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3</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4=гр.3 – гр.2</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5=(гр.3/гр.2</a:t>
                      </a:r>
                      <a:r>
                        <a:rPr lang="ru-RU" sz="700" dirty="0" smtClean="0">
                          <a:latin typeface="Century Gothic" pitchFamily="34" charset="0"/>
                          <a:ea typeface="Times New Roman"/>
                          <a:cs typeface="Times New Roman"/>
                        </a:rPr>
                        <a:t>)*</a:t>
                      </a:r>
                    </a:p>
                    <a:p>
                      <a:pPr algn="ctr">
                        <a:spcAft>
                          <a:spcPts val="0"/>
                        </a:spcAft>
                      </a:pPr>
                      <a:r>
                        <a:rPr lang="ru-RU" sz="700" dirty="0" smtClean="0">
                          <a:latin typeface="Century Gothic" pitchFamily="34" charset="0"/>
                          <a:ea typeface="Times New Roman"/>
                          <a:cs typeface="Times New Roman"/>
                        </a:rPr>
                        <a:t>100</a:t>
                      </a:r>
                      <a:endParaRPr lang="ru-RU" sz="700" dirty="0">
                        <a:latin typeface="Century Gothic" pitchFamily="34" charset="0"/>
                        <a:ea typeface="Times New Roman"/>
                        <a:cs typeface="Times New Roman"/>
                      </a:endParaRP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314182">
                <a:tc>
                  <a:txBody>
                    <a:bodyPr/>
                    <a:lstStyle/>
                    <a:p>
                      <a:pPr>
                        <a:spcAft>
                          <a:spcPts val="0"/>
                        </a:spcAft>
                      </a:pPr>
                      <a:r>
                        <a:rPr lang="ru-RU" sz="700" dirty="0">
                          <a:latin typeface="Century Gothic" pitchFamily="34" charset="0"/>
                          <a:ea typeface="Times New Roman"/>
                          <a:cs typeface="Times New Roman"/>
                        </a:rPr>
                        <a:t>Муниципальная программа муниципального образования Балаганский район «Развитие образования Балаганского района на 2019-2024 годы»</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409778,2</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402816,7</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-6961,5</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98,3</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104727">
                <a:tc>
                  <a:txBody>
                    <a:bodyPr/>
                    <a:lstStyle/>
                    <a:p>
                      <a:pPr>
                        <a:spcAft>
                          <a:spcPts val="0"/>
                        </a:spcAft>
                      </a:pPr>
                      <a:r>
                        <a:rPr lang="ru-RU" sz="700" i="1" dirty="0">
                          <a:latin typeface="Century Gothic" pitchFamily="34" charset="0"/>
                          <a:ea typeface="Times New Roman"/>
                          <a:cs typeface="Times New Roman"/>
                        </a:rPr>
                        <a:t>в том числе:</a:t>
                      </a:r>
                      <a:endParaRPr lang="ru-RU" sz="700" dirty="0">
                        <a:latin typeface="Century Gothic" pitchFamily="34" charset="0"/>
                        <a:ea typeface="Times New Roman"/>
                        <a:cs typeface="Times New Roman"/>
                      </a:endParaRP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spcAft>
                          <a:spcPts val="0"/>
                        </a:spcAft>
                      </a:pPr>
                      <a:endParaRPr lang="ru-RU" sz="700" dirty="0">
                        <a:latin typeface="Century Gothic" pitchFamily="34" charset="0"/>
                        <a:ea typeface="Times New Roman"/>
                        <a:cs typeface="Times New Roman"/>
                      </a:endParaRPr>
                    </a:p>
                  </a:txBody>
                  <a:tcPr marL="29989" marR="29989"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spcAft>
                          <a:spcPts val="0"/>
                        </a:spcAft>
                      </a:pPr>
                      <a:endParaRPr lang="ru-RU" sz="700">
                        <a:latin typeface="Century Gothic" pitchFamily="34" charset="0"/>
                        <a:ea typeface="Times New Roman"/>
                        <a:cs typeface="Times New Roman"/>
                      </a:endParaRPr>
                    </a:p>
                  </a:txBody>
                  <a:tcPr marL="29989" marR="29989"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spcAft>
                          <a:spcPts val="0"/>
                        </a:spcAft>
                      </a:pPr>
                      <a:endParaRPr lang="ru-RU" sz="700">
                        <a:latin typeface="Century Gothic" pitchFamily="34" charset="0"/>
                        <a:ea typeface="Times New Roman"/>
                        <a:cs typeface="Times New Roman"/>
                      </a:endParaRPr>
                    </a:p>
                  </a:txBody>
                  <a:tcPr marL="29989" marR="29989"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a:spcAft>
                          <a:spcPts val="0"/>
                        </a:spcAft>
                      </a:pPr>
                      <a:endParaRPr lang="ru-RU" sz="700">
                        <a:latin typeface="Century Gothic" pitchFamily="34" charset="0"/>
                        <a:ea typeface="Times New Roman"/>
                        <a:cs typeface="Times New Roman"/>
                      </a:endParaRPr>
                    </a:p>
                  </a:txBody>
                  <a:tcPr marL="29989" marR="29989"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209455">
                <a:tc>
                  <a:txBody>
                    <a:bodyPr/>
                    <a:lstStyle/>
                    <a:p>
                      <a:pPr>
                        <a:spcAft>
                          <a:spcPts val="0"/>
                        </a:spcAft>
                      </a:pPr>
                      <a:r>
                        <a:rPr lang="ru-RU" sz="700" dirty="0">
                          <a:latin typeface="Century Gothic" pitchFamily="34" charset="0"/>
                          <a:ea typeface="Times New Roman"/>
                          <a:cs typeface="Times New Roman"/>
                        </a:rPr>
                        <a:t>Подпрограмма 1 «Развитие дошкольного образования Балаганского района на 2019-2024 годы»</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tabLst>
                          <a:tab pos="336550" algn="ctr"/>
                          <a:tab pos="673100" algn="r"/>
                        </a:tabLst>
                      </a:pPr>
                      <a:r>
                        <a:rPr lang="ru-RU" sz="700" dirty="0">
                          <a:latin typeface="Century Gothic" pitchFamily="34" charset="0"/>
                          <a:ea typeface="Times New Roman"/>
                          <a:cs typeface="Times New Roman"/>
                        </a:rPr>
                        <a:t>96923,7</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tabLst>
                          <a:tab pos="336550" algn="ctr"/>
                          <a:tab pos="673100" algn="r"/>
                        </a:tabLst>
                      </a:pPr>
                      <a:r>
                        <a:rPr lang="ru-RU" sz="700" dirty="0">
                          <a:latin typeface="Century Gothic" pitchFamily="34" charset="0"/>
                          <a:ea typeface="Times New Roman"/>
                          <a:cs typeface="Times New Roman"/>
                        </a:rPr>
                        <a:t>96603,0</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-320,7</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99,7</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209455">
                <a:tc>
                  <a:txBody>
                    <a:bodyPr/>
                    <a:lstStyle/>
                    <a:p>
                      <a:pPr>
                        <a:spcAft>
                          <a:spcPts val="0"/>
                        </a:spcAft>
                      </a:pPr>
                      <a:r>
                        <a:rPr lang="ru-RU" sz="700" dirty="0">
                          <a:latin typeface="Century Gothic" pitchFamily="34" charset="0"/>
                          <a:ea typeface="Times New Roman"/>
                          <a:cs typeface="Times New Roman"/>
                        </a:rPr>
                        <a:t>Подпрограмма 2 «Развитие общего образования Балаганского района на 2019-2024 годы»</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276845,3</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276159,8</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-685,5</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99,8</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209455">
                <a:tc>
                  <a:txBody>
                    <a:bodyPr/>
                    <a:lstStyle/>
                    <a:p>
                      <a:pPr>
                        <a:spcAft>
                          <a:spcPts val="0"/>
                        </a:spcAft>
                      </a:pPr>
                      <a:r>
                        <a:rPr lang="ru-RU" sz="700" dirty="0">
                          <a:latin typeface="Century Gothic" pitchFamily="34" charset="0"/>
                          <a:ea typeface="Times New Roman"/>
                          <a:cs typeface="Times New Roman"/>
                        </a:rPr>
                        <a:t>Подпрограмма 3 «Развитие дополнительного образования Балаганского района на 2019-2024 годы»</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14517,6</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14246,4</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-271,2</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98,1</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234672">
                <a:tc>
                  <a:txBody>
                    <a:bodyPr/>
                    <a:lstStyle/>
                    <a:p>
                      <a:pPr algn="just">
                        <a:spcAft>
                          <a:spcPts val="0"/>
                        </a:spcAft>
                      </a:pPr>
                      <a:r>
                        <a:rPr lang="ru-RU" sz="700" dirty="0">
                          <a:latin typeface="Century Gothic" pitchFamily="34" charset="0"/>
                          <a:ea typeface="Times New Roman"/>
                          <a:cs typeface="Times New Roman"/>
                        </a:rPr>
                        <a:t>Подпрограмма 4 «Отдых и оздоровление детей в муниципальном образовании Балаганский район на 2019-2024 годы»</a:t>
                      </a:r>
                    </a:p>
                  </a:txBody>
                  <a:tcPr marL="29989" marR="29989"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785,9</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785,8</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-0,1</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100</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209455">
                <a:tc>
                  <a:txBody>
                    <a:bodyPr/>
                    <a:lstStyle/>
                    <a:p>
                      <a:pPr>
                        <a:spcAft>
                          <a:spcPts val="0"/>
                        </a:spcAft>
                      </a:pPr>
                      <a:r>
                        <a:rPr lang="ru-RU" sz="700">
                          <a:latin typeface="Century Gothic" pitchFamily="34" charset="0"/>
                          <a:ea typeface="Times New Roman"/>
                          <a:cs typeface="Times New Roman"/>
                        </a:rPr>
                        <a:t>Подпрограмма 5 «Совершенствование государственного управления в сфере образования на 2019-2024 годы»</a:t>
                      </a:r>
                    </a:p>
                  </a:txBody>
                  <a:tcPr marL="29989" marR="29989"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10681,6</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10547,9</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-133,7</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98,7</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r h="314182">
                <a:tc>
                  <a:txBody>
                    <a:bodyPr/>
                    <a:lstStyle/>
                    <a:p>
                      <a:pPr>
                        <a:spcAft>
                          <a:spcPts val="0"/>
                        </a:spcAft>
                      </a:pPr>
                      <a:r>
                        <a:rPr lang="ru-RU" sz="700" dirty="0">
                          <a:latin typeface="Century Gothic" pitchFamily="34" charset="0"/>
                          <a:ea typeface="Times New Roman"/>
                          <a:cs typeface="Times New Roman"/>
                        </a:rPr>
                        <a:t>Подпрограмма 6 «Безопасность образовательных учреждений в муниципальном образовании Балаганский район на 2019-2024 годы»</a:t>
                      </a:r>
                    </a:p>
                  </a:txBody>
                  <a:tcPr marL="29989" marR="29989"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10024,1</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a:latin typeface="Century Gothic" pitchFamily="34" charset="0"/>
                          <a:ea typeface="Times New Roman"/>
                          <a:cs typeface="Times New Roman"/>
                        </a:rPr>
                        <a:t>4473,8</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-5550,3</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a:spcAft>
                          <a:spcPts val="0"/>
                        </a:spcAft>
                      </a:pPr>
                      <a:r>
                        <a:rPr lang="ru-RU" sz="700" dirty="0">
                          <a:latin typeface="Century Gothic" pitchFamily="34" charset="0"/>
                          <a:ea typeface="Times New Roman"/>
                          <a:cs typeface="Times New Roman"/>
                        </a:rPr>
                        <a:t>44,6</a:t>
                      </a:r>
                    </a:p>
                  </a:txBody>
                  <a:tcPr marL="29989" marR="29989"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r>
            </a:tbl>
          </a:graphicData>
        </a:graphic>
      </p:graphicFrame>
      <p:sp>
        <p:nvSpPr>
          <p:cNvPr id="10" name="TextBox 9"/>
          <p:cNvSpPr txBox="1"/>
          <p:nvPr/>
        </p:nvSpPr>
        <p:spPr>
          <a:xfrm>
            <a:off x="404664" y="899592"/>
            <a:ext cx="6264696" cy="369332"/>
          </a:xfrm>
          <a:prstGeom prst="rect">
            <a:avLst/>
          </a:prstGeom>
          <a:noFill/>
        </p:spPr>
        <p:txBody>
          <a:bodyPr wrap="square" rtlCol="0">
            <a:spAutoFit/>
          </a:bodyPr>
          <a:lstStyle/>
          <a:p>
            <a:pPr algn="ctr"/>
            <a:r>
              <a:rPr lang="ru-RU" sz="900" dirty="0" smtClean="0">
                <a:latin typeface="Century Gothic" pitchFamily="34" charset="0"/>
              </a:rPr>
              <a:t>Ресурсное обеспечение муниципальной программы муниципального образования Балаганский район «Развитие образования Балаганского района на 2019-2024 годы»  в 2022 году (тыс.рублей)</a:t>
            </a:r>
            <a:endParaRPr lang="ru-RU" sz="900" dirty="0">
              <a:latin typeface="Century Gothic" pitchFamily="34" charset="0"/>
            </a:endParaRPr>
          </a:p>
        </p:txBody>
      </p:sp>
      <p:sp>
        <p:nvSpPr>
          <p:cNvPr id="11" name="TextBox 10"/>
          <p:cNvSpPr txBox="1"/>
          <p:nvPr/>
        </p:nvSpPr>
        <p:spPr>
          <a:xfrm>
            <a:off x="260648" y="4067944"/>
            <a:ext cx="6367526" cy="507831"/>
          </a:xfrm>
          <a:prstGeom prst="rect">
            <a:avLst/>
          </a:prstGeom>
          <a:noFill/>
        </p:spPr>
        <p:txBody>
          <a:bodyPr wrap="square" rtlCol="0">
            <a:spAutoFit/>
          </a:bodyPr>
          <a:lstStyle/>
          <a:p>
            <a:pPr algn="ctr"/>
            <a:r>
              <a:rPr lang="ru-RU" sz="9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endParaRPr lang="ru-RU" sz="900" b="1" dirty="0">
              <a:latin typeface="Century Gothic" pitchFamily="34" charset="0"/>
            </a:endParaRPr>
          </a:p>
        </p:txBody>
      </p:sp>
      <p:sp>
        <p:nvSpPr>
          <p:cNvPr id="12" name="TextBox 11"/>
          <p:cNvSpPr txBox="1"/>
          <p:nvPr/>
        </p:nvSpPr>
        <p:spPr>
          <a:xfrm>
            <a:off x="404664" y="3563888"/>
            <a:ext cx="6192688" cy="507831"/>
          </a:xfrm>
          <a:prstGeom prst="rect">
            <a:avLst/>
          </a:prstGeom>
          <a:noFill/>
        </p:spPr>
        <p:txBody>
          <a:bodyPr wrap="square" rtlCol="0">
            <a:spAutoFit/>
          </a:bodyPr>
          <a:lstStyle/>
          <a:p>
            <a:pPr indent="447675" algn="just"/>
            <a:r>
              <a:rPr lang="ru-RU" sz="900" dirty="0" smtClean="0">
                <a:latin typeface="Century Gothic" pitchFamily="34" charset="0"/>
              </a:rPr>
              <a:t>Неисполнение показателей ресурсного обеспечения муниципальной программы на сумму   6 961,5 тыс.рублей сложилось ввиду экономии финансовых средств по заработной платы с начислениями на нее и оплаты товаров, работ и услуг по «факту» исполнения. </a:t>
            </a:r>
            <a:endParaRPr lang="ru-RU" sz="900" dirty="0">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237312" y="8460432"/>
            <a:ext cx="493812" cy="486833"/>
          </a:xfrm>
        </p:spPr>
        <p:txBody>
          <a:bodyPr/>
          <a:lstStyle/>
          <a:p>
            <a:fld id="{AE615853-E613-407B-A395-6D972D143756}" type="slidenum">
              <a:rPr lang="ru-RU" sz="1000" smtClean="0">
                <a:solidFill>
                  <a:schemeClr val="accent4">
                    <a:lumMod val="50000"/>
                  </a:schemeClr>
                </a:solidFill>
                <a:latin typeface="Century Gothic" pitchFamily="34" charset="0"/>
                <a:cs typeface="Courier New" pitchFamily="49" charset="0"/>
              </a:rPr>
              <a:pPr/>
              <a:t>3</a:t>
            </a:fld>
            <a:endParaRPr lang="ru-RU" sz="1000" dirty="0">
              <a:solidFill>
                <a:schemeClr val="accent4">
                  <a:lumMod val="50000"/>
                </a:schemeClr>
              </a:solidFill>
              <a:latin typeface="Century Gothic" pitchFamily="34" charset="0"/>
              <a:cs typeface="Courier New" pitchFamily="49" charset="0"/>
            </a:endParaRPr>
          </a:p>
        </p:txBody>
      </p:sp>
      <p:sp>
        <p:nvSpPr>
          <p:cNvPr id="3" name="Скругленный прямоугольник 2"/>
          <p:cNvSpPr/>
          <p:nvPr/>
        </p:nvSpPr>
        <p:spPr>
          <a:xfrm>
            <a:off x="980728" y="251520"/>
            <a:ext cx="5688000" cy="540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7" name="Прямоугольник 6"/>
          <p:cNvSpPr/>
          <p:nvPr/>
        </p:nvSpPr>
        <p:spPr>
          <a:xfrm>
            <a:off x="620688" y="1043608"/>
            <a:ext cx="5760640" cy="4032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5600" algn="just"/>
            <a:r>
              <a:rPr lang="ru-RU" sz="1400" dirty="0" smtClean="0">
                <a:solidFill>
                  <a:schemeClr val="tx2">
                    <a:lumMod val="75000"/>
                  </a:schemeClr>
                </a:solidFill>
                <a:latin typeface="Courier New" pitchFamily="49" charset="0"/>
                <a:cs typeface="Courier New" pitchFamily="49" charset="0"/>
              </a:rPr>
              <a:t>Брошюра «Бюджет для граждан: исполнение бюджета муниципального образования Балаганский район за 2022 год» подготовлен для широкого круга граждан и заинтересованных пользователей: граждан пожилого возраста и школьников, жителей с рабочими профессиями, студентов и молодых специалистов, работников культуры и образования, активного населения.</a:t>
            </a:r>
          </a:p>
          <a:p>
            <a:pPr indent="355600" algn="just"/>
            <a:r>
              <a:rPr lang="ru-RU" sz="1400" dirty="0" smtClean="0">
                <a:solidFill>
                  <a:schemeClr val="tx2">
                    <a:lumMod val="75000"/>
                  </a:schemeClr>
                </a:solidFill>
                <a:latin typeface="Courier New" pitchFamily="49" charset="0"/>
                <a:cs typeface="Courier New" pitchFamily="49" charset="0"/>
              </a:rPr>
              <a:t>Бюджет для граждан разработан с целью ознакомления граждан с реализацией запланированных целей, на достижение которых направлен районный  бюджет, общие результаты, которые достигнуты с помощью использования бюджетных средств, основные источники доходов и расходов районного бюджета.</a:t>
            </a:r>
          </a:p>
          <a:p>
            <a:pPr lvl="0" indent="355600" algn="just"/>
            <a:r>
              <a:rPr lang="ru-RU" sz="1400" dirty="0" smtClean="0">
                <a:solidFill>
                  <a:schemeClr val="tx2">
                    <a:lumMod val="75000"/>
                  </a:schemeClr>
                </a:solidFill>
                <a:latin typeface="Courier New" pitchFamily="49" charset="0"/>
                <a:cs typeface="Courier New" pitchFamily="49" charset="0"/>
              </a:rPr>
              <a:t>Главной целью  разработки брошюры «Бюджет для граждан» явилось стремление  авторов к повышению финансовой грамотности населения  Балаганского района.</a:t>
            </a:r>
          </a:p>
        </p:txBody>
      </p:sp>
      <p:pic>
        <p:nvPicPr>
          <p:cNvPr id="1026" name="Picture 2"/>
          <p:cNvPicPr>
            <a:picLocks noChangeAspect="1" noChangeArrowheads="1"/>
          </p:cNvPicPr>
          <p:nvPr/>
        </p:nvPicPr>
        <p:blipFill>
          <a:blip r:embed="rId3" cstate="print"/>
          <a:srcRect/>
          <a:stretch>
            <a:fillRect/>
          </a:stretch>
        </p:blipFill>
        <p:spPr bwMode="auto">
          <a:xfrm>
            <a:off x="4653136" y="5076056"/>
            <a:ext cx="1944217" cy="2016224"/>
          </a:xfrm>
          <a:prstGeom prst="rect">
            <a:avLst/>
          </a:prstGeom>
          <a:noFill/>
          <a:ln w="9525">
            <a:noFill/>
            <a:miter lim="800000"/>
            <a:headEnd/>
            <a:tailEnd/>
          </a:ln>
        </p:spPr>
      </p:pic>
      <p:sp>
        <p:nvSpPr>
          <p:cNvPr id="8" name="Прямоугольник 7"/>
          <p:cNvSpPr/>
          <p:nvPr/>
        </p:nvSpPr>
        <p:spPr>
          <a:xfrm>
            <a:off x="260648" y="5004048"/>
            <a:ext cx="4392488" cy="22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5600" algn="just"/>
            <a:r>
              <a:rPr lang="ru-RU" sz="1400" dirty="0" smtClean="0">
                <a:solidFill>
                  <a:schemeClr val="tx2">
                    <a:lumMod val="75000"/>
                  </a:schemeClr>
                </a:solidFill>
                <a:latin typeface="Courier New" pitchFamily="49" charset="0"/>
                <a:cs typeface="Courier New" pitchFamily="49" charset="0"/>
              </a:rPr>
              <a:t>Брошюра «Бюджет для граждан: исполнение бюджета муниципального образования Балаганский район за 2022 год» наглядно описывает районный бюджет, его параметры и направления расходования бюджетных средств в 2022 году. Она отражает динамику расходов и показывает, сколько средств было потрачено в предыдущие годы на эти цели.</a:t>
            </a:r>
          </a:p>
        </p:txBody>
      </p:sp>
      <p:sp>
        <p:nvSpPr>
          <p:cNvPr id="9" name="Прямоугольник 8"/>
          <p:cNvSpPr/>
          <p:nvPr/>
        </p:nvSpPr>
        <p:spPr>
          <a:xfrm>
            <a:off x="620688" y="7308304"/>
            <a:ext cx="5760640" cy="115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5600" algn="just"/>
            <a:r>
              <a:rPr lang="ru-RU" sz="1400" dirty="0" smtClean="0">
                <a:solidFill>
                  <a:schemeClr val="tx2">
                    <a:lumMod val="75000"/>
                  </a:schemeClr>
                </a:solidFill>
                <a:latin typeface="Courier New" pitchFamily="49" charset="0"/>
                <a:cs typeface="Courier New" pitchFamily="49" charset="0"/>
              </a:rPr>
              <a:t>Бюджет для граждан содержит данные о реализации муниципальных программ муниципального образования Балаганский район.</a:t>
            </a:r>
          </a:p>
          <a:p>
            <a:pPr lvl="0" indent="355600" algn="just"/>
            <a:r>
              <a:rPr lang="ru-RU" sz="1400" dirty="0" smtClean="0">
                <a:solidFill>
                  <a:schemeClr val="tx2">
                    <a:lumMod val="75000"/>
                  </a:schemeClr>
                </a:solidFill>
                <a:latin typeface="Courier New" pitchFamily="49" charset="0"/>
                <a:cs typeface="Courier New" pitchFamily="49" charset="0"/>
              </a:rPr>
              <a:t>Брошюра представляет районный бюджет в доступной и понятной для граждан форме.</a:t>
            </a:r>
          </a:p>
        </p:txBody>
      </p:sp>
    </p:spTree>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309320" y="8786479"/>
            <a:ext cx="548680" cy="357521"/>
          </a:xfrm>
        </p:spPr>
        <p:txBody>
          <a:bodyPr/>
          <a:lstStyle/>
          <a:p>
            <a:fld id="{AE615853-E613-407B-A395-6D972D143756}" type="slidenum">
              <a:rPr lang="ru-RU" sz="1000" smtClean="0">
                <a:solidFill>
                  <a:schemeClr val="accent4">
                    <a:lumMod val="50000"/>
                  </a:schemeClr>
                </a:solidFill>
                <a:latin typeface="Century Gothic" pitchFamily="34" charset="0"/>
              </a:rPr>
              <a:pPr/>
              <a:t>30</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7" name="TextBox 6"/>
          <p:cNvSpPr txBox="1"/>
          <p:nvPr/>
        </p:nvSpPr>
        <p:spPr>
          <a:xfrm>
            <a:off x="620688" y="755576"/>
            <a:ext cx="5832648" cy="677108"/>
          </a:xfrm>
          <a:prstGeom prst="rect">
            <a:avLst/>
          </a:prstGeom>
          <a:noFill/>
        </p:spPr>
        <p:txBody>
          <a:bodyPr wrap="square" rtlCol="0">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«Развитие культуры и искусства в Балаганском районе на 2019-2024 годы»</a:t>
            </a:r>
            <a:endParaRPr lang="ru-RU" sz="1000" dirty="0" smtClean="0">
              <a:solidFill>
                <a:srgbClr val="FF0000"/>
              </a:solidFill>
              <a:latin typeface="Century Gothic" pitchFamily="34" charset="0"/>
            </a:endParaRPr>
          </a:p>
          <a:p>
            <a:endParaRPr lang="ru-RU" dirty="0"/>
          </a:p>
        </p:txBody>
      </p:sp>
      <p:sp>
        <p:nvSpPr>
          <p:cNvPr id="8" name="TextBox 7"/>
          <p:cNvSpPr txBox="1"/>
          <p:nvPr/>
        </p:nvSpPr>
        <p:spPr>
          <a:xfrm>
            <a:off x="116632" y="1115616"/>
            <a:ext cx="2808312" cy="923330"/>
          </a:xfrm>
          <a:prstGeom prst="rect">
            <a:avLst/>
          </a:prstGeom>
          <a:noFill/>
        </p:spPr>
        <p:txBody>
          <a:bodyPr wrap="square" rtlCol="0">
            <a:spAutoFit/>
          </a:bodyPr>
          <a:lstStyle/>
          <a:p>
            <a:pPr algn="just"/>
            <a:r>
              <a:rPr lang="ru-RU" sz="900" dirty="0" smtClean="0">
                <a:solidFill>
                  <a:srgbClr val="0070C0"/>
                </a:solidFill>
                <a:latin typeface="Century Gothic" pitchFamily="34" charset="0"/>
                <a:cs typeface="Arial" pitchFamily="34" charset="0"/>
              </a:rPr>
              <a:t>Цель муниципальной программы: создание условий для реализации каждым жителем Балаганского  района его творческого потенциала</a:t>
            </a:r>
          </a:p>
          <a:p>
            <a:endParaRPr lang="ru-RU" dirty="0"/>
          </a:p>
        </p:txBody>
      </p:sp>
      <p:sp>
        <p:nvSpPr>
          <p:cNvPr id="9" name="TextBox 8"/>
          <p:cNvSpPr txBox="1"/>
          <p:nvPr/>
        </p:nvSpPr>
        <p:spPr>
          <a:xfrm>
            <a:off x="2996952" y="1835696"/>
            <a:ext cx="3672408" cy="2862322"/>
          </a:xfrm>
          <a:prstGeom prst="rect">
            <a:avLst/>
          </a:prstGeom>
          <a:noFill/>
        </p:spPr>
        <p:txBody>
          <a:bodyPr wrap="square" rtlCol="0">
            <a:spAutoFit/>
          </a:bodyPr>
          <a:lstStyle/>
          <a:p>
            <a:pPr indent="180975" algn="just"/>
            <a:r>
              <a:rPr lang="ru-RU" sz="900" dirty="0" smtClean="0">
                <a:latin typeface="Century Gothic" pitchFamily="34" charset="0"/>
                <a:cs typeface="Times New Roman" pitchFamily="18" charset="0"/>
              </a:rPr>
              <a:t>Для удовлетворения потребности населения в муниципальных услугах  культуры </a:t>
            </a:r>
            <a:r>
              <a:rPr lang="ru-RU" sz="900" dirty="0" smtClean="0">
                <a:latin typeface="Century Gothic" pitchFamily="34" charset="0"/>
              </a:rPr>
              <a:t>в Балаганском районе функционирует 5  учреждений культуры:</a:t>
            </a:r>
          </a:p>
          <a:p>
            <a:pPr indent="180975" algn="just"/>
            <a:r>
              <a:rPr lang="ru-RU" sz="900" dirty="0" smtClean="0">
                <a:latin typeface="Century Gothic" pitchFamily="34" charset="0"/>
                <a:cs typeface="Courier New" pitchFamily="49" charset="0"/>
              </a:rPr>
              <a:t>В ведении МКУ Управление культуры Балаганского района находится пять  муниципальных учреждения культуры, из них 2 бюджетных и 3 казенных:</a:t>
            </a:r>
          </a:p>
          <a:p>
            <a:pPr indent="450850" algn="just"/>
            <a:r>
              <a:rPr lang="ru-RU" sz="900" dirty="0" smtClean="0">
                <a:latin typeface="Century Gothic" pitchFamily="34" charset="0"/>
                <a:cs typeface="Courier New" pitchFamily="49" charset="0"/>
              </a:rPr>
              <a:t>1.Муниципальное бюджетное учреждение культуры «Межпоселенческий Дом культуры»;</a:t>
            </a:r>
          </a:p>
          <a:p>
            <a:pPr indent="450850" algn="just"/>
            <a:r>
              <a:rPr lang="ru-RU" sz="900" dirty="0" smtClean="0">
                <a:latin typeface="Century Gothic" pitchFamily="34" charset="0"/>
                <a:cs typeface="Courier New" pitchFamily="49" charset="0"/>
              </a:rPr>
              <a:t>2.Муниципальное бюджетное учреждение культуры «Межпоселенческое объединение библиотек Балаганского района» ;</a:t>
            </a:r>
          </a:p>
          <a:p>
            <a:pPr indent="450850" algn="just"/>
            <a:r>
              <a:rPr lang="ru-RU" sz="900" dirty="0" smtClean="0">
                <a:latin typeface="Century Gothic" pitchFamily="34" charset="0"/>
                <a:cs typeface="Courier New" pitchFamily="49" charset="0"/>
              </a:rPr>
              <a:t>3.Муниципальное казенное учреждение культуры «Балаганский историко-этнографический музей имени А.С.Башинова» ;</a:t>
            </a:r>
          </a:p>
          <a:p>
            <a:pPr indent="450850" algn="just"/>
            <a:r>
              <a:rPr lang="ru-RU" sz="900" dirty="0" smtClean="0">
                <a:latin typeface="Century Gothic" pitchFamily="34" charset="0"/>
                <a:cs typeface="Courier New" pitchFamily="49" charset="0"/>
              </a:rPr>
              <a:t>4.Муниципальное казенное учреждение дополнительного образования Балаганская детская музыкальная школа;</a:t>
            </a:r>
          </a:p>
          <a:p>
            <a:pPr indent="450850" algn="just"/>
            <a:r>
              <a:rPr lang="ru-RU" sz="900" dirty="0" smtClean="0">
                <a:latin typeface="Century Gothic" pitchFamily="34" charset="0"/>
                <a:cs typeface="Courier New" pitchFamily="49" charset="0"/>
              </a:rPr>
              <a:t>5.Муниципальное казенное учреждение «Центр обслуживания муниципальных учреждений Балаганского района </a:t>
            </a:r>
            <a:endParaRPr lang="ru-RU" sz="900" dirty="0">
              <a:latin typeface="Century Gothic" pitchFamily="34" charset="0"/>
            </a:endParaRPr>
          </a:p>
        </p:txBody>
      </p:sp>
      <p:graphicFrame>
        <p:nvGraphicFramePr>
          <p:cNvPr id="10" name="Диаграмма 9"/>
          <p:cNvGraphicFramePr/>
          <p:nvPr/>
        </p:nvGraphicFramePr>
        <p:xfrm>
          <a:off x="188640" y="1691680"/>
          <a:ext cx="2736304" cy="2376264"/>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p:cNvSpPr/>
          <p:nvPr/>
        </p:nvSpPr>
        <p:spPr>
          <a:xfrm>
            <a:off x="116632" y="4067944"/>
            <a:ext cx="3240360" cy="784830"/>
          </a:xfrm>
          <a:prstGeom prst="rect">
            <a:avLst/>
          </a:prstGeom>
        </p:spPr>
        <p:txBody>
          <a:bodyPr wrap="square">
            <a:spAutoFit/>
          </a:bodyPr>
          <a:lstStyle/>
          <a:p>
            <a:r>
              <a:rPr lang="ru-RU" sz="750" dirty="0" smtClean="0">
                <a:solidFill>
                  <a:srgbClr val="C00000"/>
                </a:solidFill>
                <a:latin typeface="Century Gothic" pitchFamily="34" charset="0"/>
              </a:rPr>
              <a:t>Целевые группы пользователей:</a:t>
            </a:r>
          </a:p>
          <a:p>
            <a:pPr algn="just">
              <a:buFont typeface="Wingdings" pitchFamily="2" charset="2"/>
              <a:buChar char="ü"/>
            </a:pPr>
            <a:r>
              <a:rPr lang="ru-RU" sz="750" dirty="0" smtClean="0">
                <a:solidFill>
                  <a:srgbClr val="C00000"/>
                </a:solidFill>
                <a:latin typeface="Century Gothic" pitchFamily="34" charset="0"/>
              </a:rPr>
              <a:t>работники  </a:t>
            </a:r>
            <a:r>
              <a:rPr lang="ru-RU" sz="750" dirty="0" smtClean="0">
                <a:solidFill>
                  <a:srgbClr val="C00000"/>
                </a:solidFill>
                <a:latin typeface="Century Gothic" pitchFamily="34" charset="0"/>
                <a:cs typeface="Courier New" pitchFamily="49" charset="0"/>
              </a:rPr>
              <a:t>Межпоселенческого Дома культуры;</a:t>
            </a:r>
            <a:endParaRPr lang="ru-RU" sz="750" dirty="0" smtClean="0">
              <a:solidFill>
                <a:srgbClr val="C00000"/>
              </a:solidFill>
              <a:latin typeface="Century Gothic" pitchFamily="34" charset="0"/>
            </a:endParaRPr>
          </a:p>
          <a:p>
            <a:pPr>
              <a:buFont typeface="Wingdings" pitchFamily="2" charset="2"/>
              <a:buChar char="ü"/>
            </a:pPr>
            <a:r>
              <a:rPr lang="ru-RU" sz="750" dirty="0" smtClean="0">
                <a:solidFill>
                  <a:srgbClr val="C00000"/>
                </a:solidFill>
                <a:latin typeface="Century Gothic" pitchFamily="34" charset="0"/>
              </a:rPr>
              <a:t>работники  </a:t>
            </a:r>
            <a:r>
              <a:rPr lang="ru-RU" sz="750" dirty="0" smtClean="0">
                <a:solidFill>
                  <a:srgbClr val="C00000"/>
                </a:solidFill>
                <a:latin typeface="Century Gothic" pitchFamily="34" charset="0"/>
                <a:cs typeface="Courier New" pitchFamily="49" charset="0"/>
              </a:rPr>
              <a:t>Межпоселенческого объединения библиотек ;</a:t>
            </a:r>
            <a:endParaRPr lang="ru-RU" sz="750" dirty="0" smtClean="0">
              <a:solidFill>
                <a:srgbClr val="C00000"/>
              </a:solidFill>
              <a:latin typeface="Century Gothic" pitchFamily="34" charset="0"/>
            </a:endParaRPr>
          </a:p>
          <a:p>
            <a:pPr>
              <a:buFont typeface="Wingdings" pitchFamily="2" charset="2"/>
              <a:buChar char="ü"/>
            </a:pPr>
            <a:r>
              <a:rPr lang="ru-RU" sz="750" dirty="0" smtClean="0">
                <a:solidFill>
                  <a:srgbClr val="C00000"/>
                </a:solidFill>
                <a:latin typeface="Century Gothic" pitchFamily="34" charset="0"/>
              </a:rPr>
              <a:t>работники учреждения культуры дополнительного образования;</a:t>
            </a:r>
          </a:p>
          <a:p>
            <a:pPr>
              <a:buFont typeface="Wingdings" pitchFamily="2" charset="2"/>
              <a:buChar char="ü"/>
            </a:pPr>
            <a:r>
              <a:rPr lang="ru-RU" sz="750" dirty="0" smtClean="0">
                <a:solidFill>
                  <a:srgbClr val="C00000"/>
                </a:solidFill>
                <a:latin typeface="Century Gothic" pitchFamily="34" charset="0"/>
              </a:rPr>
              <a:t>работники других учреждений  культуры</a:t>
            </a:r>
            <a:endParaRPr lang="ru-RU" sz="750" dirty="0">
              <a:solidFill>
                <a:srgbClr val="C00000"/>
              </a:solidFill>
              <a:latin typeface="Century Gothic" pitchFamily="34" charset="0"/>
            </a:endParaRPr>
          </a:p>
        </p:txBody>
      </p:sp>
      <p:sp>
        <p:nvSpPr>
          <p:cNvPr id="12" name="TextBox 11"/>
          <p:cNvSpPr txBox="1"/>
          <p:nvPr/>
        </p:nvSpPr>
        <p:spPr>
          <a:xfrm>
            <a:off x="3140968" y="1187624"/>
            <a:ext cx="3555776" cy="576000"/>
          </a:xfrm>
          <a:prstGeom prst="rect">
            <a:avLst/>
          </a:prstGeom>
          <a:solidFill>
            <a:schemeClr val="bg1"/>
          </a:solidFill>
          <a:ln>
            <a:solidFill>
              <a:schemeClr val="tx1"/>
            </a:solidFill>
            <a:prstDash val="sysDot"/>
          </a:ln>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57066,0 тыс. руб.</a:t>
            </a:r>
            <a:r>
              <a:rPr lang="ru-RU" sz="800" dirty="0" smtClean="0">
                <a:latin typeface="Century Gothic" pitchFamily="34" charset="0"/>
              </a:rPr>
              <a:t>, факт исполнения </a:t>
            </a:r>
            <a:r>
              <a:rPr lang="ru-RU" sz="800" b="1" dirty="0" smtClean="0">
                <a:latin typeface="Century Gothic" pitchFamily="34" charset="0"/>
              </a:rPr>
              <a:t> 55548,0 тыс.руб. </a:t>
            </a:r>
            <a:r>
              <a:rPr lang="ru-RU" sz="800" dirty="0" smtClean="0">
                <a:latin typeface="Century Gothic" pitchFamily="34" charset="0"/>
              </a:rPr>
              <a:t>или 97,3 %.</a:t>
            </a:r>
          </a:p>
          <a:p>
            <a:pPr algn="just"/>
            <a:r>
              <a:rPr lang="ru-RU" sz="800" dirty="0" smtClean="0">
                <a:latin typeface="Century Gothic" pitchFamily="34" charset="0"/>
              </a:rPr>
              <a:t>             Доля  расходов МП в сумме расходов районного бюджета в 2022  году составляет  8,0 %.</a:t>
            </a:r>
          </a:p>
          <a:p>
            <a:endParaRPr lang="ru-RU" sz="800" dirty="0" smtClean="0">
              <a:latin typeface="Century Gothic" pitchFamily="34" charset="0"/>
            </a:endParaRPr>
          </a:p>
          <a:p>
            <a:endParaRPr lang="ru-RU" sz="900" dirty="0" smtClean="0">
              <a:latin typeface="Century Gothic" pitchFamily="34" charset="0"/>
            </a:endParaRPr>
          </a:p>
          <a:p>
            <a:endParaRPr lang="ru-RU" sz="900" dirty="0">
              <a:latin typeface="Century Gothic" pitchFamily="34" charset="0"/>
            </a:endParaRPr>
          </a:p>
        </p:txBody>
      </p:sp>
      <p:sp>
        <p:nvSpPr>
          <p:cNvPr id="16" name="TextBox 15"/>
          <p:cNvSpPr txBox="1"/>
          <p:nvPr/>
        </p:nvSpPr>
        <p:spPr>
          <a:xfrm>
            <a:off x="188640" y="4788024"/>
            <a:ext cx="6480720" cy="646331"/>
          </a:xfrm>
          <a:prstGeom prst="rect">
            <a:avLst/>
          </a:prstGeom>
          <a:noFill/>
        </p:spPr>
        <p:txBody>
          <a:bodyPr wrap="square" rtlCol="0">
            <a:spAutoFit/>
          </a:bodyPr>
          <a:lstStyle/>
          <a:p>
            <a:pPr algn="ctr"/>
            <a:r>
              <a:rPr lang="ru-RU" sz="900" dirty="0" smtClean="0">
                <a:solidFill>
                  <a:schemeClr val="accent2">
                    <a:lumMod val="50000"/>
                  </a:schemeClr>
                </a:solidFill>
                <a:latin typeface="Century Gothic" pitchFamily="34" charset="0"/>
              </a:rPr>
              <a:t>Ресурсное обеспечение муниципальной программы «Развитие культуры и искусства в Балаганском районе на 2019-2024 годы» (тыс.рублей)</a:t>
            </a:r>
          </a:p>
          <a:p>
            <a:endParaRPr lang="ru-RU" dirty="0"/>
          </a:p>
        </p:txBody>
      </p:sp>
      <p:graphicFrame>
        <p:nvGraphicFramePr>
          <p:cNvPr id="17" name="Таблица 16"/>
          <p:cNvGraphicFramePr>
            <a:graphicFrameLocks noGrp="1"/>
          </p:cNvGraphicFramePr>
          <p:nvPr/>
        </p:nvGraphicFramePr>
        <p:xfrm>
          <a:off x="116631" y="5148064"/>
          <a:ext cx="6624739" cy="3287979"/>
        </p:xfrm>
        <a:graphic>
          <a:graphicData uri="http://schemas.openxmlformats.org/drawingml/2006/table">
            <a:tbl>
              <a:tblPr firstRow="1" bandRow="1">
                <a:tableStyleId>{5C22544A-7EE6-4342-B048-85BDC9FD1C3A}</a:tableStyleId>
              </a:tblPr>
              <a:tblGrid>
                <a:gridCol w="4049794"/>
                <a:gridCol w="558719"/>
                <a:gridCol w="576064"/>
                <a:gridCol w="724901"/>
                <a:gridCol w="715261"/>
              </a:tblGrid>
              <a:tr h="459864">
                <a:tc>
                  <a:txBody>
                    <a:bodyPr/>
                    <a:lstStyle/>
                    <a:p>
                      <a:pPr algn="ctr">
                        <a:spcAft>
                          <a:spcPts val="0"/>
                        </a:spcAft>
                      </a:pPr>
                      <a:r>
                        <a:rPr lang="ru-RU" sz="800" b="0" dirty="0">
                          <a:solidFill>
                            <a:schemeClr val="tx1"/>
                          </a:solidFill>
                          <a:latin typeface="Century Gothic" pitchFamily="34" charset="0"/>
                          <a:ea typeface="Times New Roman"/>
                          <a:cs typeface="Times New Roman"/>
                        </a:rPr>
                        <a:t>Наименование</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b="0" dirty="0">
                          <a:solidFill>
                            <a:schemeClr val="tx1"/>
                          </a:solidFill>
                          <a:latin typeface="Century Gothic" pitchFamily="34" charset="0"/>
                          <a:ea typeface="Times New Roman"/>
                          <a:cs typeface="Times New Roman"/>
                        </a:rPr>
                        <a:t>План на 2022 год</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b="0" dirty="0" smtClean="0">
                          <a:solidFill>
                            <a:schemeClr val="tx1"/>
                          </a:solidFill>
                          <a:latin typeface="Century Gothic" pitchFamily="34" charset="0"/>
                          <a:ea typeface="Times New Roman"/>
                          <a:cs typeface="Times New Roman"/>
                        </a:rPr>
                        <a:t>Факт </a:t>
                      </a:r>
                      <a:r>
                        <a:rPr lang="ru-RU" sz="800" b="0" dirty="0">
                          <a:solidFill>
                            <a:schemeClr val="tx1"/>
                          </a:solidFill>
                          <a:latin typeface="Century Gothic" pitchFamily="34" charset="0"/>
                          <a:ea typeface="Times New Roman"/>
                          <a:cs typeface="Times New Roman"/>
                        </a:rPr>
                        <a:t>за 2022 год</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b="0" dirty="0">
                          <a:solidFill>
                            <a:schemeClr val="tx1"/>
                          </a:solidFill>
                          <a:latin typeface="Century Gothic" pitchFamily="34" charset="0"/>
                          <a:ea typeface="Times New Roman"/>
                          <a:cs typeface="Times New Roman"/>
                        </a:rPr>
                        <a:t>Отклонение</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b="0" dirty="0" smtClean="0">
                          <a:solidFill>
                            <a:schemeClr val="tx1"/>
                          </a:solidFill>
                          <a:latin typeface="Century Gothic" pitchFamily="34" charset="0"/>
                          <a:ea typeface="Times New Roman"/>
                          <a:cs typeface="Times New Roman"/>
                        </a:rPr>
                        <a:t> </a:t>
                      </a:r>
                      <a:endParaRPr lang="ru-RU" sz="700" b="0" dirty="0">
                        <a:solidFill>
                          <a:schemeClr val="tx1"/>
                        </a:solidFill>
                        <a:latin typeface="Century Gothic" pitchFamily="34" charset="0"/>
                        <a:ea typeface="Times New Roman"/>
                        <a:cs typeface="Times New Roman"/>
                      </a:endParaRPr>
                    </a:p>
                    <a:p>
                      <a:pPr algn="ctr">
                        <a:spcAft>
                          <a:spcPts val="0"/>
                        </a:spcAft>
                      </a:pPr>
                      <a:r>
                        <a:rPr lang="ru-RU" sz="700" b="0" dirty="0" smtClean="0">
                          <a:solidFill>
                            <a:schemeClr val="tx1"/>
                          </a:solidFill>
                          <a:latin typeface="Century Gothic" pitchFamily="34" charset="0"/>
                          <a:ea typeface="Times New Roman"/>
                          <a:cs typeface="Times New Roman"/>
                        </a:rPr>
                        <a:t>Исполнение</a:t>
                      </a:r>
                      <a:r>
                        <a:rPr lang="ru-RU" sz="700" b="0" baseline="0" dirty="0" smtClean="0">
                          <a:solidFill>
                            <a:schemeClr val="tx1"/>
                          </a:solidFill>
                          <a:latin typeface="Century Gothic" pitchFamily="34" charset="0"/>
                          <a:ea typeface="Times New Roman"/>
                          <a:cs typeface="Times New Roman"/>
                        </a:rPr>
                        <a:t> (%)</a:t>
                      </a:r>
                      <a:endParaRPr lang="ru-RU" sz="700" b="0" dirty="0">
                        <a:solidFill>
                          <a:schemeClr val="tx1"/>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77485">
                <a:tc>
                  <a:txBody>
                    <a:bodyPr/>
                    <a:lstStyle/>
                    <a:p>
                      <a:pPr algn="ctr">
                        <a:spcAft>
                          <a:spcPts val="0"/>
                        </a:spcAft>
                      </a:pPr>
                      <a:r>
                        <a:rPr lang="ru-RU" sz="800" dirty="0" smtClean="0">
                          <a:latin typeface="Century Gothic" pitchFamily="34" charset="0"/>
                          <a:ea typeface="Times New Roman"/>
                          <a:cs typeface="Times New Roman"/>
                        </a:rPr>
                        <a:t>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4=3-2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5=3/2*100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28938">
                <a:tc>
                  <a:txBody>
                    <a:bodyPr/>
                    <a:lstStyle/>
                    <a:p>
                      <a:pPr>
                        <a:spcAft>
                          <a:spcPts val="0"/>
                        </a:spcAft>
                      </a:pPr>
                      <a:r>
                        <a:rPr lang="ru-RU" sz="800" dirty="0">
                          <a:latin typeface="Century Gothic" pitchFamily="34" charset="0"/>
                          <a:ea typeface="Times New Roman"/>
                          <a:cs typeface="Times New Roman"/>
                        </a:rPr>
                        <a:t>Муниципальная программа муниципального образования Балаганский район «Развитие культуры и искусства в Балаганском районе на 2019-2024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57066,0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55548,0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a:t>
                      </a:r>
                      <a:r>
                        <a:rPr lang="ru-RU" sz="800" dirty="0" smtClean="0">
                          <a:latin typeface="Century Gothic" pitchFamily="34" charset="0"/>
                          <a:ea typeface="Times New Roman"/>
                          <a:cs typeface="Times New Roman"/>
                        </a:rPr>
                        <a:t>1518,0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97,3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10964">
                <a:tc>
                  <a:txBody>
                    <a:bodyPr/>
                    <a:lstStyle/>
                    <a:p>
                      <a:pPr>
                        <a:spcAft>
                          <a:spcPts val="0"/>
                        </a:spcAft>
                      </a:pPr>
                      <a:r>
                        <a:rPr lang="ru-RU" sz="800" i="1" dirty="0">
                          <a:latin typeface="Century Gothic" pitchFamily="34" charset="0"/>
                          <a:ea typeface="Times New Roman"/>
                          <a:cs typeface="Times New Roman"/>
                        </a:rPr>
                        <a:t>в том числе:</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ru-RU" sz="80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ru-RU" sz="80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ru-RU" sz="80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endParaRPr lang="ru-RU" sz="80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62158">
                <a:tc>
                  <a:txBody>
                    <a:bodyPr/>
                    <a:lstStyle/>
                    <a:p>
                      <a:pPr>
                        <a:spcAft>
                          <a:spcPts val="0"/>
                        </a:spcAft>
                      </a:pPr>
                      <a:r>
                        <a:rPr lang="ru-RU" sz="800" dirty="0">
                          <a:latin typeface="Century Gothic" pitchFamily="34" charset="0"/>
                          <a:ea typeface="Times New Roman"/>
                          <a:cs typeface="Times New Roman"/>
                        </a:rPr>
                        <a:t>Подпрограмма 1 «Библиотечное дело в муниципальном образовании Балаганский район на 2019-2024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tabLst>
                          <a:tab pos="336550" algn="ctr"/>
                          <a:tab pos="673100" algn="r"/>
                        </a:tabLst>
                      </a:pPr>
                      <a:r>
                        <a:rPr lang="ru-RU" sz="800" dirty="0">
                          <a:latin typeface="Century Gothic" pitchFamily="34" charset="0"/>
                          <a:ea typeface="Times New Roman"/>
                          <a:cs typeface="Times New Roman"/>
                        </a:rPr>
                        <a:t>14907,8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tabLst>
                          <a:tab pos="336550" algn="ctr"/>
                          <a:tab pos="673100" algn="r"/>
                        </a:tabLst>
                      </a:pPr>
                      <a:r>
                        <a:rPr lang="ru-RU" sz="800" dirty="0">
                          <a:latin typeface="Century Gothic" pitchFamily="34" charset="0"/>
                          <a:ea typeface="Times New Roman"/>
                          <a:cs typeface="Times New Roman"/>
                        </a:rPr>
                        <a:t>14748,3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-159,5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98,9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49332">
                <a:tc>
                  <a:txBody>
                    <a:bodyPr/>
                    <a:lstStyle/>
                    <a:p>
                      <a:pPr>
                        <a:spcAft>
                          <a:spcPts val="0"/>
                        </a:spcAft>
                      </a:pPr>
                      <a:r>
                        <a:rPr lang="ru-RU" sz="800" dirty="0">
                          <a:latin typeface="Century Gothic" pitchFamily="34" charset="0"/>
                          <a:ea typeface="Times New Roman"/>
                          <a:cs typeface="Times New Roman"/>
                        </a:rPr>
                        <a:t>Подпрограмма </a:t>
                      </a:r>
                      <a:r>
                        <a:rPr lang="ru-RU" sz="800" dirty="0" smtClean="0">
                          <a:latin typeface="Century Gothic" pitchFamily="34" charset="0"/>
                          <a:ea typeface="Times New Roman"/>
                          <a:cs typeface="Times New Roman"/>
                        </a:rPr>
                        <a:t>2 «</a:t>
                      </a:r>
                      <a:r>
                        <a:rPr lang="ru-RU" sz="800" dirty="0">
                          <a:latin typeface="Century Gothic" pitchFamily="34" charset="0"/>
                          <a:ea typeface="Times New Roman"/>
                          <a:cs typeface="Times New Roman"/>
                        </a:rPr>
                        <a:t>Музейное дело в муниципальном образовании Балаганский район на 2019-2024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Aft>
                          <a:spcPts val="0"/>
                        </a:spcAft>
                      </a:pPr>
                      <a:r>
                        <a:rPr lang="ru-RU" sz="800" dirty="0">
                          <a:latin typeface="Century Gothic" pitchFamily="34" charset="0"/>
                          <a:ea typeface="Times New Roman"/>
                          <a:cs typeface="Times New Roman"/>
                        </a:rPr>
                        <a:t>1698,8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111760" algn="ctr">
                        <a:spcAft>
                          <a:spcPts val="0"/>
                        </a:spcAft>
                      </a:pPr>
                      <a:r>
                        <a:rPr lang="ru-RU" sz="800" dirty="0">
                          <a:latin typeface="Century Gothic" pitchFamily="34" charset="0"/>
                          <a:ea typeface="Times New Roman"/>
                          <a:cs typeface="Times New Roman"/>
                        </a:rPr>
                        <a:t>1667,4</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-31,3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98,2</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21701">
                <a:tc>
                  <a:txBody>
                    <a:bodyPr/>
                    <a:lstStyle/>
                    <a:p>
                      <a:pPr>
                        <a:spcAft>
                          <a:spcPts val="0"/>
                        </a:spcAft>
                      </a:pPr>
                      <a:r>
                        <a:rPr lang="ru-RU" sz="800" dirty="0">
                          <a:latin typeface="Century Gothic" pitchFamily="34" charset="0"/>
                          <a:ea typeface="Times New Roman"/>
                          <a:cs typeface="Times New Roman"/>
                        </a:rPr>
                        <a:t>Подпрограмма 3 «Культурный досуг населения в муниципальном образовании Балаганский район на 2019-2024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15249,8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14836,1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-413,7</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97,3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41102">
                <a:tc>
                  <a:txBody>
                    <a:bodyPr/>
                    <a:lstStyle/>
                    <a:p>
                      <a:pPr>
                        <a:spcAft>
                          <a:spcPts val="0"/>
                        </a:spcAft>
                      </a:pPr>
                      <a:r>
                        <a:rPr lang="ru-RU" sz="800" dirty="0">
                          <a:latin typeface="Century Gothic" pitchFamily="34" charset="0"/>
                          <a:ea typeface="Times New Roman"/>
                          <a:cs typeface="Times New Roman"/>
                        </a:rPr>
                        <a:t>Подпрограмма 4 «Дополнительное образование детей в сфере культуры в муниципальном образовании Балаганский район на 2019-2024 годы»</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5787,9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5744,0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-43,9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99,3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61653">
                <a:tc>
                  <a:txBody>
                    <a:bodyPr/>
                    <a:lstStyle/>
                    <a:p>
                      <a:pPr>
                        <a:spcAft>
                          <a:spcPts val="0"/>
                        </a:spcAft>
                      </a:pPr>
                      <a:r>
                        <a:rPr lang="ru-RU" sz="800" dirty="0">
                          <a:latin typeface="Century Gothic" pitchFamily="34" charset="0"/>
                          <a:ea typeface="Times New Roman"/>
                          <a:cs typeface="Times New Roman"/>
                        </a:rPr>
                        <a:t>Подпрограмма 5 «Совершенствование государственного управления в сфере культуры в муниципальном образовании Балаганский район на 2019-2024 годы»</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2763,4</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2753,9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-9,5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99,7</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41102">
                <a:tc>
                  <a:txBody>
                    <a:bodyPr/>
                    <a:lstStyle/>
                    <a:p>
                      <a:pPr>
                        <a:spcAft>
                          <a:spcPts val="0"/>
                        </a:spcAft>
                      </a:pPr>
                      <a:r>
                        <a:rPr lang="ru-RU" sz="800" dirty="0">
                          <a:latin typeface="Century Gothic" pitchFamily="34" charset="0"/>
                          <a:ea typeface="Times New Roman"/>
                          <a:cs typeface="Times New Roman"/>
                        </a:rPr>
                        <a:t>Подпрограмма 6 «Хозяйственная деятельность учреждений культуры в муниципальном образовании Балаганский район на 2020 - 2024 годы»</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16597,6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15737,6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-860,0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94,8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21701">
                <a:tc>
                  <a:txBody>
                    <a:bodyPr/>
                    <a:lstStyle/>
                    <a:p>
                      <a:pPr>
                        <a:spcAft>
                          <a:spcPts val="0"/>
                        </a:spcAft>
                      </a:pPr>
                      <a:r>
                        <a:rPr lang="ru-RU" sz="800" dirty="0">
                          <a:latin typeface="Century Gothic" pitchFamily="34" charset="0"/>
                          <a:ea typeface="Times New Roman"/>
                          <a:cs typeface="Times New Roman"/>
                        </a:rPr>
                        <a:t>Подпрограмма 7 «Безопасность учреждений культуры в муниципальном образовании Балаганский район на 2020-2024 годы»</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60,7</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60,7</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13" name="TextBox 12"/>
          <p:cNvSpPr txBox="1"/>
          <p:nvPr/>
        </p:nvSpPr>
        <p:spPr>
          <a:xfrm>
            <a:off x="188640" y="8568000"/>
            <a:ext cx="6408712" cy="504000"/>
          </a:xfrm>
          <a:prstGeom prst="rect">
            <a:avLst/>
          </a:prstGeom>
          <a:solidFill>
            <a:schemeClr val="bg2"/>
          </a:solidFill>
        </p:spPr>
        <p:txBody>
          <a:bodyPr wrap="square" rtlCol="0">
            <a:spAutoFit/>
          </a:bodyPr>
          <a:lstStyle/>
          <a:p>
            <a:pPr algn="just"/>
            <a:r>
              <a:rPr lang="ru-RU" sz="900" dirty="0" smtClean="0">
                <a:latin typeface="Century Gothic" pitchFamily="34" charset="0"/>
              </a:rPr>
              <a:t>Неисполнение показателей  муниципальной программы на сумму  1 518,0 тыс.рублей сложилось ввиду экономии финансовых средств по заработной платы с начислениями на нее и оплаты товаров, работ и услуг по «факту» исполнения</a:t>
            </a:r>
            <a:r>
              <a:rPr lang="ru-RU" sz="1000" dirty="0" smtClean="0">
                <a:latin typeface="Century Gothic" pitchFamily="34" charset="0"/>
              </a:rPr>
              <a:t>. </a:t>
            </a:r>
          </a:p>
          <a:p>
            <a:endParaRPr lang="ru-RU" dirty="0"/>
          </a:p>
        </p:txBody>
      </p:sp>
    </p:spTree>
  </p:cSld>
  <p:clrMapOvr>
    <a:masterClrMapping/>
  </p:clrMapOvr>
  <p:transition spd="med">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525344" y="8786479"/>
            <a:ext cx="332656" cy="357521"/>
          </a:xfrm>
        </p:spPr>
        <p:txBody>
          <a:bodyPr/>
          <a:lstStyle/>
          <a:p>
            <a:fld id="{AE615853-E613-407B-A395-6D972D143756}" type="slidenum">
              <a:rPr lang="ru-RU" sz="1000" smtClean="0">
                <a:solidFill>
                  <a:schemeClr val="accent4">
                    <a:lumMod val="50000"/>
                  </a:schemeClr>
                </a:solidFill>
                <a:latin typeface="Century Gothic" pitchFamily="34" charset="0"/>
              </a:rPr>
              <a:pPr/>
              <a:t>31</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TextBox 5"/>
          <p:cNvSpPr txBox="1"/>
          <p:nvPr/>
        </p:nvSpPr>
        <p:spPr>
          <a:xfrm>
            <a:off x="260648" y="1115616"/>
            <a:ext cx="3744416" cy="1296000"/>
          </a:xfrm>
          <a:prstGeom prst="rect">
            <a:avLst/>
          </a:prstGeom>
          <a:solidFill>
            <a:schemeClr val="bg1"/>
          </a:solidFill>
        </p:spPr>
        <p:txBody>
          <a:bodyPr wrap="square" rtlCol="0">
            <a:spAutoFit/>
          </a:bodyPr>
          <a:lstStyle/>
          <a:p>
            <a:pPr algn="just"/>
            <a:r>
              <a:rPr lang="ru-RU" sz="900" dirty="0" smtClean="0">
                <a:latin typeface="Century Gothic" pitchFamily="34" charset="0"/>
              </a:rPr>
              <a:t>   1.на государственную поддержку отрасли культуры для реализации мероприятий по модернизации библиотек в части комплектования книжных фондов библиотек муниципальных образований направлено: из областного бюджета </a:t>
            </a:r>
            <a:r>
              <a:rPr lang="ru-RU" sz="900" b="1" dirty="0" smtClean="0">
                <a:latin typeface="Century Gothic" pitchFamily="34" charset="0"/>
              </a:rPr>
              <a:t>127,3 тыс. руб</a:t>
            </a:r>
            <a:r>
              <a:rPr lang="ru-RU" sz="900" dirty="0" smtClean="0">
                <a:latin typeface="Century Gothic" pitchFamily="34" charset="0"/>
              </a:rPr>
              <a:t>., из районного бюджета </a:t>
            </a:r>
            <a:r>
              <a:rPr lang="ru-RU" sz="900" b="1" dirty="0" smtClean="0">
                <a:latin typeface="Century Gothic" pitchFamily="34" charset="0"/>
              </a:rPr>
              <a:t>7,0 тыс. руб</a:t>
            </a:r>
            <a:r>
              <a:rPr lang="ru-RU" sz="900" dirty="0" smtClean="0">
                <a:latin typeface="Century Gothic" pitchFamily="34" charset="0"/>
              </a:rPr>
              <a:t>.</a:t>
            </a:r>
          </a:p>
          <a:p>
            <a:pPr algn="just"/>
            <a:r>
              <a:rPr lang="ru-RU" sz="900" dirty="0" smtClean="0">
                <a:latin typeface="Century Gothic" pitchFamily="34" charset="0"/>
              </a:rPr>
              <a:t>   Направление расходов: приобретение книжной продукции для библиотек МБУК «Межпоселенческое объединение библиотек Балаганского района»</a:t>
            </a:r>
          </a:p>
          <a:p>
            <a:endParaRPr lang="ru-RU" dirty="0"/>
          </a:p>
        </p:txBody>
      </p:sp>
      <p:sp>
        <p:nvSpPr>
          <p:cNvPr id="7" name="TextBox 6"/>
          <p:cNvSpPr txBox="1"/>
          <p:nvPr/>
        </p:nvSpPr>
        <p:spPr>
          <a:xfrm>
            <a:off x="4077072" y="1115616"/>
            <a:ext cx="2664296" cy="1152000"/>
          </a:xfrm>
          <a:prstGeom prst="rect">
            <a:avLst/>
          </a:prstGeom>
          <a:solidFill>
            <a:schemeClr val="accent3">
              <a:lumMod val="20000"/>
              <a:lumOff val="80000"/>
            </a:schemeClr>
          </a:solidFill>
        </p:spPr>
        <p:txBody>
          <a:bodyPr wrap="square" rtlCol="0">
            <a:spAutoFit/>
          </a:bodyPr>
          <a:lstStyle/>
          <a:p>
            <a:pPr algn="just"/>
            <a:r>
              <a:rPr lang="ru-RU" sz="900" dirty="0" smtClean="0">
                <a:latin typeface="Century Gothic" pitchFamily="34" charset="0"/>
              </a:rPr>
              <a:t>   2.на развитие домов культуры: из областного бюджета </a:t>
            </a:r>
            <a:r>
              <a:rPr lang="ru-RU" sz="900" b="1" dirty="0" smtClean="0">
                <a:latin typeface="Century Gothic" pitchFamily="34" charset="0"/>
              </a:rPr>
              <a:t>657,5 тыс. руб</a:t>
            </a:r>
            <a:r>
              <a:rPr lang="ru-RU" sz="900" dirty="0" smtClean="0">
                <a:latin typeface="Century Gothic" pitchFamily="34" charset="0"/>
              </a:rPr>
              <a:t>., из районного бюджета </a:t>
            </a:r>
            <a:r>
              <a:rPr lang="ru-RU" sz="900" b="1" dirty="0" smtClean="0">
                <a:latin typeface="Century Gothic" pitchFamily="34" charset="0"/>
              </a:rPr>
              <a:t>34,6 тыс. руб</a:t>
            </a:r>
            <a:r>
              <a:rPr lang="ru-RU" sz="900" dirty="0" smtClean="0">
                <a:latin typeface="Century Gothic" pitchFamily="34" charset="0"/>
              </a:rPr>
              <a:t>.</a:t>
            </a:r>
          </a:p>
          <a:p>
            <a:pPr algn="just"/>
            <a:r>
              <a:rPr lang="ru-RU" sz="900" dirty="0" smtClean="0">
                <a:latin typeface="Century Gothic" pitchFamily="34" charset="0"/>
              </a:rPr>
              <a:t>    Направление расходов: приобретение звукоусилительного оборудования и освещения сцены </a:t>
            </a:r>
            <a:r>
              <a:rPr lang="ru-RU" sz="900" dirty="0" smtClean="0">
                <a:latin typeface="Century Gothic" pitchFamily="34" charset="0"/>
                <a:cs typeface="Courier New" pitchFamily="49" charset="0"/>
              </a:rPr>
              <a:t>муниципального бюджетного учреждения культуры «Межпоселенческий Дом культуры»</a:t>
            </a:r>
          </a:p>
          <a:p>
            <a:pPr algn="just"/>
            <a:endParaRPr lang="ru-RU" sz="900" dirty="0" smtClean="0">
              <a:latin typeface="Century Gothic" pitchFamily="34" charset="0"/>
            </a:endParaRPr>
          </a:p>
          <a:p>
            <a:endParaRPr lang="ru-RU" dirty="0"/>
          </a:p>
        </p:txBody>
      </p:sp>
      <p:sp>
        <p:nvSpPr>
          <p:cNvPr id="8" name="TextBox 7"/>
          <p:cNvSpPr txBox="1"/>
          <p:nvPr/>
        </p:nvSpPr>
        <p:spPr>
          <a:xfrm>
            <a:off x="1124744" y="755576"/>
            <a:ext cx="4955696" cy="400110"/>
          </a:xfrm>
          <a:prstGeom prst="rect">
            <a:avLst/>
          </a:prstGeom>
          <a:noFill/>
        </p:spPr>
        <p:txBody>
          <a:bodyPr wrap="square" rtlCol="0">
            <a:spAutoFit/>
          </a:bodyPr>
          <a:lstStyle/>
          <a:p>
            <a:pPr algn="ctr"/>
            <a:r>
              <a:rPr lang="ru-RU" sz="1000" dirty="0" smtClean="0">
                <a:solidFill>
                  <a:schemeClr val="accent2">
                    <a:lumMod val="75000"/>
                  </a:schemeClr>
                </a:solidFill>
                <a:latin typeface="Century Gothic" pitchFamily="34" charset="0"/>
              </a:rPr>
              <a:t>Основные направления финансирования в 2022 году за счет средств областного и районного бюджетов:</a:t>
            </a:r>
            <a:endParaRPr lang="ru-RU" sz="1000" dirty="0">
              <a:solidFill>
                <a:schemeClr val="accent2">
                  <a:lumMod val="75000"/>
                </a:schemeClr>
              </a:solidFill>
              <a:latin typeface="Century Gothic" pitchFamily="34" charset="0"/>
            </a:endParaRPr>
          </a:p>
        </p:txBody>
      </p:sp>
      <p:sp>
        <p:nvSpPr>
          <p:cNvPr id="9" name="Прямоугольник 8"/>
          <p:cNvSpPr/>
          <p:nvPr/>
        </p:nvSpPr>
        <p:spPr>
          <a:xfrm>
            <a:off x="116632" y="4211960"/>
            <a:ext cx="5112568" cy="400110"/>
          </a:xfrm>
          <a:prstGeom prst="rect">
            <a:avLst/>
          </a:prstGeom>
        </p:spPr>
        <p:txBody>
          <a:bodyPr wrap="square">
            <a:spAutoFit/>
          </a:bodyPr>
          <a:lstStyle/>
          <a:p>
            <a:pPr algn="ctr"/>
            <a:r>
              <a:rPr lang="ru-RU" sz="10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p:txBody>
      </p:sp>
      <p:graphicFrame>
        <p:nvGraphicFramePr>
          <p:cNvPr id="10" name="Таблица 9"/>
          <p:cNvGraphicFramePr>
            <a:graphicFrameLocks noGrp="1"/>
          </p:cNvGraphicFramePr>
          <p:nvPr/>
        </p:nvGraphicFramePr>
        <p:xfrm>
          <a:off x="188640" y="4644008"/>
          <a:ext cx="6436097" cy="4026329"/>
        </p:xfrm>
        <a:graphic>
          <a:graphicData uri="http://schemas.openxmlformats.org/drawingml/2006/table">
            <a:tbl>
              <a:tblPr/>
              <a:tblGrid>
                <a:gridCol w="2333968"/>
                <a:gridCol w="495084"/>
                <a:gridCol w="565811"/>
                <a:gridCol w="636537"/>
                <a:gridCol w="565811"/>
                <a:gridCol w="707263"/>
                <a:gridCol w="636537"/>
                <a:gridCol w="495086"/>
              </a:tblGrid>
              <a:tr h="672290">
                <a:tc>
                  <a:txBody>
                    <a:bodyPr/>
                    <a:lstStyle/>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Показатель</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изм.</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Факт</a:t>
                      </a:r>
                      <a:r>
                        <a:rPr lang="ru-RU" sz="8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год</a:t>
                      </a:r>
                      <a:endParaRPr lang="ru-RU" sz="800" b="0" dirty="0" smtClean="0">
                        <a:solidFill>
                          <a:schemeClr val="tx1"/>
                        </a:solidFill>
                        <a:latin typeface="Century Gothic" pitchFamily="34" charset="0"/>
                        <a:ea typeface="Calibri"/>
                        <a:cs typeface="Times New Roman"/>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 на</a:t>
                      </a:r>
                      <a:r>
                        <a:rPr lang="ru-RU" sz="8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 год</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Факт</a:t>
                      </a:r>
                      <a:r>
                        <a:rPr lang="ru-RU" sz="8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год</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a:t>
                      </a:r>
                    </a:p>
                    <a:p>
                      <a:pPr algn="ctr">
                        <a:lnSpc>
                          <a:spcPct val="100000"/>
                        </a:lnSpc>
                        <a:spcBef>
                          <a:spcPts val="200"/>
                        </a:spcBef>
                        <a:spcAft>
                          <a:spcPts val="200"/>
                        </a:spcAft>
                      </a:pPr>
                      <a:r>
                        <a:rPr lang="ru-RU" sz="800" b="0" dirty="0" smtClean="0">
                          <a:solidFill>
                            <a:schemeClr val="tx1"/>
                          </a:solidFill>
                          <a:latin typeface="Century Gothic" pitchFamily="34" charset="0"/>
                          <a:ea typeface="Calibri"/>
                          <a:cs typeface="Times New Roman"/>
                        </a:rPr>
                        <a:t>2022-2021</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Темп роста 2022/</a:t>
                      </a:r>
                    </a:p>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2021 (%)</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 %)</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r>
              <a:tr h="71179">
                <a:tc gridSpan="8">
                  <a:txBody>
                    <a:bodyPr/>
                    <a:lstStyle/>
                    <a:p>
                      <a:pPr indent="597535" algn="ctr">
                        <a:lnSpc>
                          <a:spcPct val="107000"/>
                        </a:lnSpc>
                        <a:spcBef>
                          <a:spcPts val="200"/>
                        </a:spcBef>
                        <a:spcAft>
                          <a:spcPts val="200"/>
                        </a:spcAft>
                      </a:pPr>
                      <a:r>
                        <a:rPr lang="ru-RU" sz="800" dirty="0">
                          <a:latin typeface="Century Gothic" pitchFamily="34" charset="0"/>
                          <a:ea typeface="Times New Roman"/>
                          <a:cs typeface="Times New Roman"/>
                        </a:rPr>
                        <a:t>Подпрограмма 1 «Библиотечное дело в муниципальном образовании Балаганский район на 2019-2024 годы»</a:t>
                      </a: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9688">
                <a:tc>
                  <a:txBody>
                    <a:bodyPr/>
                    <a:lstStyle/>
                    <a:p>
                      <a:pPr>
                        <a:lnSpc>
                          <a:spcPct val="107000"/>
                        </a:lnSpc>
                        <a:spcBef>
                          <a:spcPts val="200"/>
                        </a:spcBef>
                        <a:spcAft>
                          <a:spcPts val="200"/>
                        </a:spcAft>
                      </a:pPr>
                      <a:r>
                        <a:rPr lang="ru-RU" sz="800" dirty="0">
                          <a:latin typeface="Century Gothic" pitchFamily="34" charset="0"/>
                          <a:ea typeface="Times New Roman"/>
                          <a:cs typeface="Times New Roman"/>
                        </a:rPr>
                        <a:t>Количество посещений библиотек</a:t>
                      </a: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smtClean="0">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a:solidFill>
                            <a:srgbClr val="000000"/>
                          </a:solidFill>
                          <a:latin typeface="Century Gothic" pitchFamily="34" charset="0"/>
                          <a:ea typeface="Times New Roman"/>
                          <a:cs typeface="Times New Roman"/>
                        </a:rPr>
                        <a:t>76477</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a:latin typeface="Century Gothic" pitchFamily="34" charset="0"/>
                          <a:ea typeface="Times New Roman"/>
                          <a:cs typeface="Times New Roman"/>
                        </a:rPr>
                        <a:t>64061</a:t>
                      </a: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a:solidFill>
                            <a:srgbClr val="000000"/>
                          </a:solidFill>
                          <a:latin typeface="Century Gothic" pitchFamily="34" charset="0"/>
                          <a:ea typeface="Times New Roman"/>
                          <a:cs typeface="Times New Roman"/>
                        </a:rPr>
                        <a:t>84124</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+7747</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110,0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131,3</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r>
              <a:tr h="71179">
                <a:tc gridSpan="8">
                  <a:txBody>
                    <a:bodyPr/>
                    <a:lstStyle/>
                    <a:p>
                      <a:pPr algn="ctr">
                        <a:lnSpc>
                          <a:spcPct val="107000"/>
                        </a:lnSpc>
                        <a:spcBef>
                          <a:spcPts val="200"/>
                        </a:spcBef>
                        <a:spcAft>
                          <a:spcPts val="200"/>
                        </a:spcAft>
                      </a:pPr>
                      <a:r>
                        <a:rPr lang="ru-RU" sz="800" dirty="0">
                          <a:latin typeface="Century Gothic" pitchFamily="34" charset="0"/>
                          <a:ea typeface="Times New Roman"/>
                          <a:cs typeface="Times New Roman"/>
                        </a:rPr>
                        <a:t>Подпрограмма 2  «Музейное дело в муниципальном образовании Балаганский район на 2019-2024 годы»  </a:t>
                      </a:r>
                    </a:p>
                  </a:txBody>
                  <a:tcPr marL="17655" marR="17655" marT="0" marB="0" anchor="b">
                    <a:lnL w="12700" cap="flat" cmpd="sng" algn="ctr">
                      <a:solidFill>
                        <a:srgbClr val="595959"/>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3627">
                <a:tc>
                  <a:txBody>
                    <a:bodyPr/>
                    <a:lstStyle/>
                    <a:p>
                      <a:pPr>
                        <a:lnSpc>
                          <a:spcPct val="107000"/>
                        </a:lnSpc>
                        <a:spcAft>
                          <a:spcPts val="0"/>
                        </a:spcAft>
                        <a:tabLst>
                          <a:tab pos="390525" algn="l"/>
                        </a:tabLst>
                      </a:pPr>
                      <a:r>
                        <a:rPr lang="ru-RU" sz="750" dirty="0">
                          <a:latin typeface="Century Gothic" pitchFamily="34" charset="0"/>
                          <a:ea typeface="Times New Roman"/>
                          <a:cs typeface="Times New Roman"/>
                        </a:rPr>
                        <a:t>Количество представленных (во всех формах) зрителю музейных предметов основного фонда</a:t>
                      </a: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smtClean="0">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a:solidFill>
                            <a:srgbClr val="000000"/>
                          </a:solidFill>
                          <a:latin typeface="Century Gothic" pitchFamily="34" charset="0"/>
                          <a:ea typeface="Times New Roman"/>
                          <a:cs typeface="Times New Roman"/>
                        </a:rPr>
                        <a:t>3095</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a:latin typeface="Century Gothic" pitchFamily="34" charset="0"/>
                          <a:ea typeface="Times New Roman"/>
                          <a:cs typeface="Times New Roman"/>
                        </a:rPr>
                        <a:t>2522</a:t>
                      </a: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a:solidFill>
                            <a:srgbClr val="000000"/>
                          </a:solidFill>
                          <a:latin typeface="Century Gothic" pitchFamily="34" charset="0"/>
                          <a:ea typeface="Times New Roman"/>
                          <a:cs typeface="Times New Roman"/>
                        </a:rPr>
                        <a:t>3150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+55</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101,8</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124,9</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r>
              <a:tr h="71179">
                <a:tc gridSpan="8">
                  <a:txBody>
                    <a:bodyPr/>
                    <a:lstStyle/>
                    <a:p>
                      <a:pPr algn="ctr">
                        <a:lnSpc>
                          <a:spcPct val="107000"/>
                        </a:lnSpc>
                        <a:spcBef>
                          <a:spcPts val="200"/>
                        </a:spcBef>
                        <a:spcAft>
                          <a:spcPts val="200"/>
                        </a:spcAft>
                      </a:pPr>
                      <a:r>
                        <a:rPr lang="ru-RU" sz="800" dirty="0">
                          <a:latin typeface="Century Gothic" pitchFamily="34" charset="0"/>
                          <a:ea typeface="Times New Roman"/>
                          <a:cs typeface="Times New Roman"/>
                        </a:rPr>
                        <a:t>Подпрограмма 3 «Культурный досуг населения в муниципальном образовании Балаганский район на 2019-2024 годы»</a:t>
                      </a:r>
                    </a:p>
                  </a:txBody>
                  <a:tcPr marL="17655" marR="17655"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83959">
                <a:tc>
                  <a:txBody>
                    <a:bodyPr/>
                    <a:lstStyle/>
                    <a:p>
                      <a:pPr>
                        <a:lnSpc>
                          <a:spcPct val="107000"/>
                        </a:lnSpc>
                        <a:spcBef>
                          <a:spcPts val="200"/>
                        </a:spcBef>
                        <a:spcAft>
                          <a:spcPts val="200"/>
                        </a:spcAft>
                      </a:pPr>
                      <a:r>
                        <a:rPr lang="ru-RU" sz="750" dirty="0">
                          <a:latin typeface="Century Gothic" pitchFamily="34" charset="0"/>
                          <a:ea typeface="Times New Roman"/>
                          <a:cs typeface="Times New Roman"/>
                        </a:rPr>
                        <a:t>Количество посещений культурно-досуговых мероприятий</a:t>
                      </a: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smtClean="0">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Aft>
                          <a:spcPts val="0"/>
                        </a:spcAft>
                      </a:pPr>
                      <a:r>
                        <a:rPr lang="ru-RU" sz="800" dirty="0">
                          <a:solidFill>
                            <a:srgbClr val="000000"/>
                          </a:solidFill>
                          <a:latin typeface="Century Gothic" pitchFamily="34" charset="0"/>
                          <a:ea typeface="Times New Roman"/>
                          <a:cs typeface="Times New Roman"/>
                        </a:rPr>
                        <a:t>25102</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Aft>
                          <a:spcPts val="0"/>
                        </a:spcAft>
                      </a:pPr>
                      <a:r>
                        <a:rPr lang="ru-RU" sz="800" dirty="0">
                          <a:latin typeface="Century Gothic" pitchFamily="34" charset="0"/>
                          <a:ea typeface="Times New Roman"/>
                          <a:cs typeface="Times New Roman"/>
                        </a:rPr>
                        <a:t>27612</a:t>
                      </a: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a:solidFill>
                            <a:srgbClr val="000000"/>
                          </a:solidFill>
                          <a:latin typeface="Century Gothic" pitchFamily="34" charset="0"/>
                          <a:ea typeface="Times New Roman"/>
                          <a:cs typeface="Times New Roman"/>
                        </a:rPr>
                        <a:t>29799</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+4697</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118,7</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107,9</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r>
              <a:tr h="134459">
                <a:tc gridSpan="8">
                  <a:txBody>
                    <a:bodyPr/>
                    <a:lstStyle/>
                    <a:p>
                      <a:pPr algn="ctr">
                        <a:lnSpc>
                          <a:spcPct val="107000"/>
                        </a:lnSpc>
                        <a:spcBef>
                          <a:spcPts val="200"/>
                        </a:spcBef>
                        <a:spcAft>
                          <a:spcPts val="200"/>
                        </a:spcAft>
                      </a:pPr>
                      <a:r>
                        <a:rPr lang="ru-RU" sz="800" dirty="0">
                          <a:latin typeface="Century Gothic" pitchFamily="34" charset="0"/>
                          <a:ea typeface="Times New Roman"/>
                          <a:cs typeface="Times New Roman"/>
                        </a:rPr>
                        <a:t>Подпрограмма 4 «Дополнительное образование детей в сфере культуры в муниципальном образовании Балаганский район на 2019-2024 годы»</a:t>
                      </a:r>
                    </a:p>
                  </a:txBody>
                  <a:tcPr marL="17655" marR="17655"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87214">
                <a:tc>
                  <a:txBody>
                    <a:bodyPr/>
                    <a:lstStyle/>
                    <a:p>
                      <a:pPr>
                        <a:lnSpc>
                          <a:spcPct val="107000"/>
                        </a:lnSpc>
                        <a:spcBef>
                          <a:spcPts val="200"/>
                        </a:spcBef>
                        <a:spcAft>
                          <a:spcPts val="200"/>
                        </a:spcAft>
                      </a:pPr>
                      <a:r>
                        <a:rPr lang="ru-RU" sz="750" dirty="0">
                          <a:latin typeface="Century Gothic" pitchFamily="34" charset="0"/>
                          <a:ea typeface="Times New Roman"/>
                          <a:cs typeface="Times New Roman"/>
                        </a:rPr>
                        <a:t>Доля детей, охваченных эстетическим образованием, в общей численности детей и молодежи</a:t>
                      </a:r>
                      <a:r>
                        <a:rPr lang="ru-RU" sz="750" dirty="0">
                          <a:solidFill>
                            <a:srgbClr val="FF0000"/>
                          </a:solidFill>
                          <a:latin typeface="Century Gothic" pitchFamily="34" charset="0"/>
                          <a:ea typeface="Times New Roman"/>
                          <a:cs typeface="Times New Roman"/>
                        </a:rPr>
                        <a:t> </a:t>
                      </a:r>
                      <a:r>
                        <a:rPr lang="ru-RU" sz="750" dirty="0">
                          <a:latin typeface="Century Gothic" pitchFamily="34" charset="0"/>
                          <a:ea typeface="Times New Roman"/>
                          <a:cs typeface="Times New Roman"/>
                        </a:rPr>
                        <a:t>в возрасте от 6 до 18 лет</a:t>
                      </a: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smtClean="0">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a:solidFill>
                            <a:srgbClr val="000000"/>
                          </a:solidFill>
                          <a:latin typeface="Century Gothic" pitchFamily="34" charset="0"/>
                          <a:ea typeface="Times New Roman"/>
                          <a:cs typeface="Times New Roman"/>
                        </a:rPr>
                        <a:t>2,4</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Bef>
                          <a:spcPts val="200"/>
                        </a:spcBef>
                        <a:spcAft>
                          <a:spcPts val="200"/>
                        </a:spcAft>
                      </a:pPr>
                      <a:r>
                        <a:rPr lang="ru-RU" sz="800" dirty="0" smtClean="0">
                          <a:latin typeface="Century Gothic" pitchFamily="34" charset="0"/>
                          <a:ea typeface="Times New Roman"/>
                          <a:cs typeface="Times New Roman"/>
                        </a:rPr>
                        <a:t>5,0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a:solidFill>
                            <a:srgbClr val="000000"/>
                          </a:solidFill>
                          <a:latin typeface="Century Gothic" pitchFamily="34" charset="0"/>
                          <a:ea typeface="Times New Roman"/>
                          <a:cs typeface="Times New Roman"/>
                        </a:rPr>
                        <a:t>2,7</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+0,3</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122,5</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200"/>
                        </a:spcAft>
                      </a:pPr>
                      <a:r>
                        <a:rPr lang="ru-RU" sz="800" dirty="0" smtClean="0">
                          <a:solidFill>
                            <a:srgbClr val="000000"/>
                          </a:solidFill>
                          <a:latin typeface="Century Gothic" pitchFamily="34" charset="0"/>
                          <a:ea typeface="Times New Roman"/>
                          <a:cs typeface="Times New Roman"/>
                        </a:rPr>
                        <a:t>54,0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r>
              <a:tr h="134459">
                <a:tc gridSpan="8">
                  <a:txBody>
                    <a:bodyPr/>
                    <a:lstStyle/>
                    <a:p>
                      <a:pPr indent="13335" algn="ctr">
                        <a:lnSpc>
                          <a:spcPct val="107000"/>
                        </a:lnSpc>
                        <a:spcBef>
                          <a:spcPts val="200"/>
                        </a:spcBef>
                        <a:spcAft>
                          <a:spcPts val="200"/>
                        </a:spcAft>
                      </a:pPr>
                      <a:r>
                        <a:rPr lang="ru-RU" sz="800" dirty="0">
                          <a:latin typeface="Century Gothic" pitchFamily="34" charset="0"/>
                          <a:ea typeface="Times New Roman"/>
                          <a:cs typeface="Times New Roman"/>
                        </a:rPr>
                        <a:t>Подпрограмма 5 «Совершенствование государственного управления в сфере культуры в муниципальном образовании Балаганский район на 2019-2024 годы»</a:t>
                      </a:r>
                    </a:p>
                  </a:txBody>
                  <a:tcPr marL="17655" marR="17655"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11133">
                <a:tc>
                  <a:txBody>
                    <a:bodyPr/>
                    <a:lstStyle/>
                    <a:p>
                      <a:pPr>
                        <a:lnSpc>
                          <a:spcPct val="107000"/>
                        </a:lnSpc>
                        <a:spcAft>
                          <a:spcPts val="0"/>
                        </a:spcAft>
                        <a:tabLst>
                          <a:tab pos="390525" algn="l"/>
                        </a:tabLst>
                      </a:pPr>
                      <a:r>
                        <a:rPr lang="ru-RU" sz="750" dirty="0">
                          <a:latin typeface="Century Gothic" pitchFamily="34" charset="0"/>
                          <a:ea typeface="Times New Roman"/>
                          <a:cs typeface="Times New Roman"/>
                        </a:rPr>
                        <a:t>Удовлетворенность населения Балаганского района качеством предоставления муниципальных услуг в сфере культуры </a:t>
                      </a:r>
                    </a:p>
                  </a:txBody>
                  <a:tcPr marL="17655" marR="17655" marT="0" marB="0">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Aft>
                          <a:spcPts val="0"/>
                        </a:spcAft>
                      </a:pPr>
                      <a:r>
                        <a:rPr lang="ru-RU" sz="800" dirty="0" smtClean="0">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Aft>
                          <a:spcPts val="0"/>
                        </a:spcAft>
                      </a:pPr>
                      <a:r>
                        <a:rPr lang="ru-RU" sz="800" dirty="0" smtClean="0">
                          <a:solidFill>
                            <a:srgbClr val="000000"/>
                          </a:solidFill>
                          <a:latin typeface="Century Gothic" pitchFamily="34" charset="0"/>
                          <a:ea typeface="Arial"/>
                          <a:cs typeface="Times New Roman"/>
                        </a:rPr>
                        <a:t>95,0</a:t>
                      </a:r>
                      <a:endParaRPr lang="ru-RU" sz="800" dirty="0">
                        <a:latin typeface="Century Gothic" pitchFamily="34" charset="0"/>
                        <a:ea typeface="Arial"/>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Aft>
                          <a:spcPts val="0"/>
                        </a:spcAft>
                      </a:pPr>
                      <a:r>
                        <a:rPr lang="ru-RU" sz="800" dirty="0" smtClean="0">
                          <a:latin typeface="Century Gothic" pitchFamily="34" charset="0"/>
                          <a:ea typeface="Arial"/>
                          <a:cs typeface="Times New Roman"/>
                        </a:rPr>
                        <a:t>95,0</a:t>
                      </a:r>
                      <a:endParaRPr lang="ru-RU" sz="800" dirty="0">
                        <a:latin typeface="Century Gothic" pitchFamily="34" charset="0"/>
                        <a:ea typeface="Arial"/>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0"/>
                        </a:spcAft>
                      </a:pPr>
                      <a:r>
                        <a:rPr lang="ru-RU" sz="800" dirty="0" smtClean="0">
                          <a:solidFill>
                            <a:srgbClr val="000000"/>
                          </a:solidFill>
                          <a:latin typeface="Century Gothic" pitchFamily="34" charset="0"/>
                          <a:ea typeface="Times New Roman"/>
                          <a:cs typeface="Times New Roman"/>
                        </a:rPr>
                        <a:t>95,0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0"/>
                        </a:spcAft>
                      </a:pPr>
                      <a:r>
                        <a:rPr lang="ru-RU" sz="800" dirty="0" smtClean="0">
                          <a:solidFill>
                            <a:srgbClr val="000000"/>
                          </a:solidFill>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0"/>
                        </a:spcAft>
                      </a:pPr>
                      <a:r>
                        <a:rPr lang="ru-RU" sz="800" dirty="0" smtClean="0">
                          <a:solidFill>
                            <a:srgbClr val="000000"/>
                          </a:solidFill>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r>
              <a:tr h="134459">
                <a:tc gridSpan="8">
                  <a:txBody>
                    <a:bodyPr/>
                    <a:lstStyle/>
                    <a:p>
                      <a:pPr algn="ctr">
                        <a:lnSpc>
                          <a:spcPct val="107000"/>
                        </a:lnSpc>
                        <a:spcBef>
                          <a:spcPts val="200"/>
                        </a:spcBef>
                        <a:spcAft>
                          <a:spcPts val="0"/>
                        </a:spcAft>
                      </a:pPr>
                      <a:r>
                        <a:rPr lang="ru-RU" sz="800" dirty="0">
                          <a:latin typeface="Century Gothic" pitchFamily="34" charset="0"/>
                          <a:ea typeface="Times New Roman"/>
                          <a:cs typeface="Times New Roman"/>
                        </a:rPr>
                        <a:t>Подпрограмма 6 «Хозяйственная деятельность учреждений культуры в муниципальном образовании Балаганский район на 2020-2024 годы»</a:t>
                      </a:r>
                    </a:p>
                  </a:txBody>
                  <a:tcPr marL="17655" marR="17655" marT="0" marB="0">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47192">
                <a:tc>
                  <a:txBody>
                    <a:bodyPr/>
                    <a:lstStyle/>
                    <a:p>
                      <a:pPr>
                        <a:lnSpc>
                          <a:spcPct val="107000"/>
                        </a:lnSpc>
                        <a:spcAft>
                          <a:spcPts val="0"/>
                        </a:spcAft>
                        <a:tabLst>
                          <a:tab pos="390525" algn="l"/>
                        </a:tabLst>
                      </a:pPr>
                      <a:r>
                        <a:rPr lang="ru-RU" sz="750" dirty="0">
                          <a:latin typeface="Century Gothic" pitchFamily="34" charset="0"/>
                          <a:ea typeface="Times New Roman"/>
                          <a:cs typeface="Times New Roman"/>
                        </a:rPr>
                        <a:t>Удовлетворенность населения Балаганского района качеством предоставления муниципальных услуг в сфере культуры </a:t>
                      </a:r>
                    </a:p>
                  </a:txBody>
                  <a:tcPr marL="17655" marR="17655" marT="0" marB="0">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Aft>
                          <a:spcPts val="0"/>
                        </a:spcAft>
                      </a:pPr>
                      <a:r>
                        <a:rPr lang="ru-RU" sz="800" dirty="0" smtClean="0">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Aft>
                          <a:spcPts val="0"/>
                        </a:spcAft>
                      </a:pPr>
                      <a:r>
                        <a:rPr lang="ru-RU" sz="800" dirty="0" smtClean="0">
                          <a:solidFill>
                            <a:srgbClr val="000000"/>
                          </a:solidFill>
                          <a:latin typeface="Century Gothic" pitchFamily="34" charset="0"/>
                          <a:ea typeface="Arial"/>
                          <a:cs typeface="Times New Roman"/>
                        </a:rPr>
                        <a:t>95,0</a:t>
                      </a:r>
                      <a:endParaRPr lang="ru-RU" sz="800" dirty="0">
                        <a:latin typeface="Century Gothic" pitchFamily="34" charset="0"/>
                        <a:ea typeface="Arial"/>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algn="ctr">
                        <a:lnSpc>
                          <a:spcPct val="107000"/>
                        </a:lnSpc>
                        <a:spcAft>
                          <a:spcPts val="0"/>
                        </a:spcAft>
                      </a:pPr>
                      <a:r>
                        <a:rPr lang="ru-RU" sz="800" dirty="0" smtClean="0">
                          <a:latin typeface="Century Gothic" pitchFamily="34" charset="0"/>
                          <a:ea typeface="Arial"/>
                          <a:cs typeface="Times New Roman"/>
                        </a:rPr>
                        <a:t>95,0</a:t>
                      </a:r>
                      <a:endParaRPr lang="ru-RU" sz="800" dirty="0">
                        <a:latin typeface="Century Gothic" pitchFamily="34" charset="0"/>
                        <a:ea typeface="Arial"/>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0"/>
                        </a:spcAft>
                      </a:pPr>
                      <a:r>
                        <a:rPr lang="ru-RU" sz="800" dirty="0" smtClean="0">
                          <a:solidFill>
                            <a:srgbClr val="000000"/>
                          </a:solidFill>
                          <a:latin typeface="Century Gothic" pitchFamily="34" charset="0"/>
                          <a:ea typeface="Times New Roman"/>
                          <a:cs typeface="Times New Roman"/>
                        </a:rPr>
                        <a:t>95,0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0"/>
                        </a:spcAft>
                      </a:pPr>
                      <a:r>
                        <a:rPr lang="ru-RU" sz="800" dirty="0" smtClean="0">
                          <a:solidFill>
                            <a:srgbClr val="000000"/>
                          </a:solidFill>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indent="0" algn="ctr">
                        <a:lnSpc>
                          <a:spcPct val="107000"/>
                        </a:lnSpc>
                        <a:spcBef>
                          <a:spcPts val="200"/>
                        </a:spcBef>
                        <a:spcAft>
                          <a:spcPts val="0"/>
                        </a:spcAft>
                      </a:pPr>
                      <a:r>
                        <a:rPr lang="ru-RU" sz="800" dirty="0" smtClean="0">
                          <a:solidFill>
                            <a:srgbClr val="000000"/>
                          </a:solidFill>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17655" marR="17655"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r>
            </a:tbl>
          </a:graphicData>
        </a:graphic>
      </p:graphicFrame>
      <p:sp>
        <p:nvSpPr>
          <p:cNvPr id="11" name="TextBox 10"/>
          <p:cNvSpPr txBox="1"/>
          <p:nvPr/>
        </p:nvSpPr>
        <p:spPr>
          <a:xfrm>
            <a:off x="1196752" y="2843808"/>
            <a:ext cx="4608512" cy="468000"/>
          </a:xfrm>
          <a:prstGeom prst="rect">
            <a:avLst/>
          </a:prstGeom>
          <a:solidFill>
            <a:schemeClr val="accent6">
              <a:lumMod val="20000"/>
              <a:lumOff val="80000"/>
            </a:schemeClr>
          </a:solidFill>
        </p:spPr>
        <p:txBody>
          <a:bodyPr wrap="square" rtlCol="0">
            <a:spAutoFit/>
          </a:bodyPr>
          <a:lstStyle/>
          <a:p>
            <a:pPr algn="just"/>
            <a:r>
              <a:rPr lang="ru-RU" sz="900" dirty="0" smtClean="0">
                <a:latin typeface="Century Gothic" pitchFamily="34" charset="0"/>
              </a:rPr>
              <a:t>   5.на выплату заработной платы и начислений на нее работникам учреждений культуры района из районного бюджета  направлено </a:t>
            </a:r>
          </a:p>
          <a:p>
            <a:pPr algn="just"/>
            <a:r>
              <a:rPr lang="ru-RU" sz="900" b="1" dirty="0" smtClean="0">
                <a:latin typeface="Century Gothic" pitchFamily="34" charset="0"/>
              </a:rPr>
              <a:t>47 млн. 683,1 тыс. руб</a:t>
            </a:r>
            <a:r>
              <a:rPr lang="ru-RU" sz="900" dirty="0" smtClean="0">
                <a:latin typeface="Century Gothic" pitchFamily="34" charset="0"/>
              </a:rPr>
              <a:t>.</a:t>
            </a:r>
          </a:p>
          <a:p>
            <a:endParaRPr lang="ru-RU" dirty="0"/>
          </a:p>
        </p:txBody>
      </p:sp>
      <p:sp>
        <p:nvSpPr>
          <p:cNvPr id="13" name="TextBox 12"/>
          <p:cNvSpPr txBox="1"/>
          <p:nvPr/>
        </p:nvSpPr>
        <p:spPr>
          <a:xfrm>
            <a:off x="1124744" y="2411760"/>
            <a:ext cx="2736304" cy="360000"/>
          </a:xfrm>
          <a:prstGeom prst="rect">
            <a:avLst/>
          </a:prstGeom>
          <a:solidFill>
            <a:srgbClr val="F8DCA4"/>
          </a:solidFill>
        </p:spPr>
        <p:txBody>
          <a:bodyPr wrap="square" rtlCol="0">
            <a:spAutoFit/>
          </a:bodyPr>
          <a:lstStyle/>
          <a:p>
            <a:pPr algn="just"/>
            <a:r>
              <a:rPr lang="ru-RU" sz="900" dirty="0" smtClean="0">
                <a:latin typeface="Century Gothic" pitchFamily="34" charset="0"/>
              </a:rPr>
              <a:t>  3.оплата коммунальных услуг учреждений культуры составила </a:t>
            </a:r>
            <a:r>
              <a:rPr lang="ru-RU" sz="900" b="1" dirty="0" smtClean="0">
                <a:latin typeface="Century Gothic" pitchFamily="34" charset="0"/>
              </a:rPr>
              <a:t>1,7 млн. руб.</a:t>
            </a:r>
            <a:endParaRPr lang="ru-RU" sz="900" dirty="0" smtClean="0">
              <a:latin typeface="Century Gothic" pitchFamily="34" charset="0"/>
            </a:endParaRPr>
          </a:p>
          <a:p>
            <a:pPr algn="just"/>
            <a:endParaRPr lang="ru-RU" sz="900" dirty="0" smtClean="0">
              <a:latin typeface="Century Gothic" pitchFamily="34" charset="0"/>
            </a:endParaRPr>
          </a:p>
          <a:p>
            <a:endParaRPr lang="ru-RU" dirty="0"/>
          </a:p>
        </p:txBody>
      </p:sp>
      <p:sp>
        <p:nvSpPr>
          <p:cNvPr id="14" name="TextBox 13"/>
          <p:cNvSpPr txBox="1"/>
          <p:nvPr/>
        </p:nvSpPr>
        <p:spPr>
          <a:xfrm>
            <a:off x="3933056" y="2339752"/>
            <a:ext cx="2808312" cy="540000"/>
          </a:xfrm>
          <a:prstGeom prst="rect">
            <a:avLst/>
          </a:prstGeom>
          <a:solidFill>
            <a:schemeClr val="accent4">
              <a:lumMod val="40000"/>
              <a:lumOff val="60000"/>
            </a:schemeClr>
          </a:solidFill>
        </p:spPr>
        <p:txBody>
          <a:bodyPr wrap="square" rtlCol="0">
            <a:spAutoFit/>
          </a:bodyPr>
          <a:lstStyle/>
          <a:p>
            <a:pPr algn="just"/>
            <a:r>
              <a:rPr lang="ru-RU" sz="800" dirty="0" smtClean="0">
                <a:latin typeface="Century Gothic" pitchFamily="34" charset="0"/>
              </a:rPr>
              <a:t>4.пошив сценических костюмов для </a:t>
            </a:r>
            <a:r>
              <a:rPr lang="ru-RU" sz="800" dirty="0" smtClean="0">
                <a:latin typeface="Century Gothic" pitchFamily="34" charset="0"/>
                <a:cs typeface="Courier New" pitchFamily="49" charset="0"/>
              </a:rPr>
              <a:t>муниципального бюджетного учреждения культуры «Межпоселенческий Дом культуры»  составил  </a:t>
            </a:r>
            <a:r>
              <a:rPr lang="ru-RU" sz="800" b="1" dirty="0" smtClean="0">
                <a:latin typeface="Century Gothic" pitchFamily="34" charset="0"/>
                <a:cs typeface="Courier New" pitchFamily="49" charset="0"/>
              </a:rPr>
              <a:t>182,5 тыс.</a:t>
            </a:r>
            <a:r>
              <a:rPr lang="ru-RU" sz="800" b="1" dirty="0" smtClean="0">
                <a:latin typeface="Century Gothic" pitchFamily="34" charset="0"/>
              </a:rPr>
              <a:t>  руб.</a:t>
            </a:r>
            <a:endParaRPr lang="ru-RU" sz="800" dirty="0" smtClean="0">
              <a:latin typeface="Century Gothic" pitchFamily="34" charset="0"/>
            </a:endParaRPr>
          </a:p>
          <a:p>
            <a:pPr algn="just"/>
            <a:endParaRPr lang="ru-RU" sz="900" dirty="0" smtClean="0">
              <a:latin typeface="Century Gothic" pitchFamily="34" charset="0"/>
            </a:endParaRPr>
          </a:p>
          <a:p>
            <a:endParaRPr lang="ru-RU" dirty="0"/>
          </a:p>
        </p:txBody>
      </p:sp>
      <p:sp>
        <p:nvSpPr>
          <p:cNvPr id="15" name="TextBox 14"/>
          <p:cNvSpPr txBox="1"/>
          <p:nvPr/>
        </p:nvSpPr>
        <p:spPr>
          <a:xfrm>
            <a:off x="188640" y="3419872"/>
            <a:ext cx="4896544" cy="648000"/>
          </a:xfrm>
          <a:prstGeom prst="rect">
            <a:avLst/>
          </a:prstGeom>
          <a:solidFill>
            <a:schemeClr val="accent1"/>
          </a:solidFill>
        </p:spPr>
        <p:txBody>
          <a:bodyPr wrap="square" rtlCol="0">
            <a:spAutoFit/>
          </a:bodyPr>
          <a:lstStyle/>
          <a:p>
            <a:pPr algn="just"/>
            <a:r>
              <a:rPr lang="ru-RU" sz="900" dirty="0" smtClean="0">
                <a:latin typeface="Century Gothic" pitchFamily="34" charset="0"/>
              </a:rPr>
              <a:t>Расходы на содержание учреждений культуры (оплата земельного налога, твердого топлива, связи, медицинские осмотры работников, приобретение строительных материалов и канцелярских и хозяйственных товаров, обслуживание АСПС, проведение мероприятий и др.) составила </a:t>
            </a:r>
            <a:r>
              <a:rPr lang="ru-RU" sz="900" b="1" dirty="0" smtClean="0">
                <a:latin typeface="Century Gothic" pitchFamily="34" charset="0"/>
              </a:rPr>
              <a:t>5,2 млн. руб.</a:t>
            </a:r>
            <a:endParaRPr lang="ru-RU" sz="900" dirty="0" smtClean="0">
              <a:latin typeface="Century Gothic" pitchFamily="34" charset="0"/>
            </a:endParaRPr>
          </a:p>
          <a:p>
            <a:pPr algn="just"/>
            <a:endParaRPr lang="ru-RU" sz="900" dirty="0" smtClean="0">
              <a:latin typeface="Century Gothic" pitchFamily="34" charset="0"/>
            </a:endParaRPr>
          </a:p>
          <a:p>
            <a:endParaRPr lang="ru-RU" dirty="0"/>
          </a:p>
        </p:txBody>
      </p:sp>
      <p:pic>
        <p:nvPicPr>
          <p:cNvPr id="22530" name="Picture 2"/>
          <p:cNvPicPr>
            <a:picLocks noChangeAspect="1" noChangeArrowheads="1"/>
          </p:cNvPicPr>
          <p:nvPr/>
        </p:nvPicPr>
        <p:blipFill>
          <a:blip r:embed="rId3" cstate="print"/>
          <a:srcRect/>
          <a:stretch>
            <a:fillRect/>
          </a:stretch>
        </p:blipFill>
        <p:spPr bwMode="auto">
          <a:xfrm>
            <a:off x="5819578" y="2843808"/>
            <a:ext cx="1038422" cy="1008000"/>
          </a:xfrm>
          <a:prstGeom prst="hexagon">
            <a:avLst/>
          </a:prstGeom>
          <a:noFill/>
          <a:ln w="9525">
            <a:solidFill>
              <a:schemeClr val="bg1">
                <a:lumMod val="65000"/>
              </a:schemeClr>
            </a:solidFill>
            <a:miter lim="800000"/>
            <a:headEnd/>
            <a:tailEnd/>
          </a:ln>
          <a:scene3d>
            <a:camera prst="orthographicFront"/>
            <a:lightRig rig="threePt" dir="t"/>
          </a:scene3d>
          <a:sp3d>
            <a:bevelT/>
          </a:sp3d>
        </p:spPr>
      </p:pic>
      <p:pic>
        <p:nvPicPr>
          <p:cNvPr id="22531" name="Picture 3"/>
          <p:cNvPicPr>
            <a:picLocks noChangeAspect="1" noChangeArrowheads="1"/>
          </p:cNvPicPr>
          <p:nvPr/>
        </p:nvPicPr>
        <p:blipFill>
          <a:blip r:embed="rId4" cstate="print"/>
          <a:srcRect/>
          <a:stretch>
            <a:fillRect/>
          </a:stretch>
        </p:blipFill>
        <p:spPr bwMode="auto">
          <a:xfrm>
            <a:off x="5013176" y="3491880"/>
            <a:ext cx="1008000" cy="1028578"/>
          </a:xfrm>
          <a:prstGeom prst="hexagon">
            <a:avLst/>
          </a:prstGeom>
          <a:noFill/>
          <a:ln w="9525">
            <a:noFill/>
            <a:miter lim="800000"/>
            <a:headEnd/>
            <a:tailEnd/>
          </a:ln>
          <a:scene3d>
            <a:camera prst="orthographicFront"/>
            <a:lightRig rig="threePt" dir="t"/>
          </a:scene3d>
          <a:sp3d>
            <a:bevelT/>
          </a:sp3d>
        </p:spPr>
      </p:pic>
      <p:pic>
        <p:nvPicPr>
          <p:cNvPr id="22532" name="Picture 4"/>
          <p:cNvPicPr>
            <a:picLocks noChangeAspect="1" noChangeArrowheads="1"/>
          </p:cNvPicPr>
          <p:nvPr/>
        </p:nvPicPr>
        <p:blipFill>
          <a:blip r:embed="rId5" cstate="print"/>
          <a:srcRect/>
          <a:stretch>
            <a:fillRect/>
          </a:stretch>
        </p:blipFill>
        <p:spPr bwMode="auto">
          <a:xfrm>
            <a:off x="116632" y="2483768"/>
            <a:ext cx="1008112" cy="1008000"/>
          </a:xfrm>
          <a:prstGeom prst="hexagon">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accent4">
                    <a:lumMod val="50000"/>
                  </a:schemeClr>
                </a:solidFill>
                <a:latin typeface="Century Gothic" pitchFamily="34" charset="0"/>
              </a:rPr>
              <a:pPr/>
              <a:t>32</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764704" y="683568"/>
            <a:ext cx="5904656" cy="400110"/>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«Молодёжь муниципального образования Балаганский район на 2019-2024 годы»</a:t>
            </a:r>
            <a:endParaRPr lang="ru-RU" sz="1000" dirty="0" smtClean="0">
              <a:solidFill>
                <a:srgbClr val="FF0000"/>
              </a:solidFill>
              <a:latin typeface="Century Gothic" pitchFamily="34" charset="0"/>
            </a:endParaRPr>
          </a:p>
        </p:txBody>
      </p:sp>
      <p:sp>
        <p:nvSpPr>
          <p:cNvPr id="7" name="TextBox 6"/>
          <p:cNvSpPr txBox="1"/>
          <p:nvPr/>
        </p:nvSpPr>
        <p:spPr>
          <a:xfrm>
            <a:off x="260648" y="971600"/>
            <a:ext cx="6408712" cy="288000"/>
          </a:xfrm>
          <a:prstGeom prst="rect">
            <a:avLst/>
          </a:prstGeom>
          <a:noFill/>
        </p:spPr>
        <p:txBody>
          <a:bodyPr wrap="square" rtlCol="0">
            <a:spAutoFit/>
          </a:bodyPr>
          <a:lstStyle/>
          <a:p>
            <a:pPr algn="just"/>
            <a:r>
              <a:rPr lang="ru-RU" sz="900" u="sng" dirty="0" smtClean="0">
                <a:solidFill>
                  <a:schemeClr val="tx1">
                    <a:lumMod val="85000"/>
                    <a:lumOff val="15000"/>
                  </a:schemeClr>
                </a:solidFill>
                <a:latin typeface="Century Gothic" pitchFamily="34" charset="0"/>
                <a:cs typeface="Times New Roman" pitchFamily="18" charset="0"/>
              </a:rPr>
              <a:t>Цель муниципальной программы: </a:t>
            </a:r>
            <a:r>
              <a:rPr lang="ru-RU" sz="900" dirty="0" smtClean="0">
                <a:solidFill>
                  <a:schemeClr val="tx1">
                    <a:lumMod val="85000"/>
                    <a:lumOff val="15000"/>
                  </a:schemeClr>
                </a:solidFill>
                <a:latin typeface="Century Gothic" pitchFamily="34" charset="0"/>
                <a:cs typeface="Times New Roman" pitchFamily="18" charset="0"/>
              </a:rPr>
              <a:t>реализация приоритетных направлений Стратегии государственной молодежной  политики в Балаганском районе</a:t>
            </a: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dirty="0"/>
          </a:p>
        </p:txBody>
      </p:sp>
      <p:sp>
        <p:nvSpPr>
          <p:cNvPr id="9" name="TextBox 8"/>
          <p:cNvSpPr txBox="1"/>
          <p:nvPr/>
        </p:nvSpPr>
        <p:spPr>
          <a:xfrm>
            <a:off x="188640" y="1331640"/>
            <a:ext cx="2016224" cy="1044000"/>
          </a:xfrm>
          <a:prstGeom prst="rect">
            <a:avLst/>
          </a:prstGeom>
          <a:solidFill>
            <a:schemeClr val="bg1"/>
          </a:solidFill>
        </p:spPr>
        <p:txBody>
          <a:bodyPr wrap="square" rtlCol="0">
            <a:spAutoFit/>
          </a:bodyPr>
          <a:lstStyle/>
          <a:p>
            <a:pPr indent="180975" algn="just"/>
            <a:r>
              <a:rPr lang="ru-RU" sz="900" dirty="0" smtClean="0">
                <a:latin typeface="Century Gothic" pitchFamily="34" charset="0"/>
              </a:rPr>
              <a:t>План на 2022 год </a:t>
            </a:r>
            <a:r>
              <a:rPr lang="ru-RU" sz="900" b="1" dirty="0" smtClean="0">
                <a:latin typeface="Century Gothic" pitchFamily="34" charset="0"/>
              </a:rPr>
              <a:t>506,8 тыс. рублей</a:t>
            </a:r>
            <a:r>
              <a:rPr lang="ru-RU" sz="900" dirty="0" smtClean="0">
                <a:latin typeface="Century Gothic" pitchFamily="34" charset="0"/>
              </a:rPr>
              <a:t>, факт исполнения </a:t>
            </a:r>
            <a:r>
              <a:rPr lang="ru-RU" sz="900" b="1" dirty="0" smtClean="0">
                <a:latin typeface="Century Gothic" pitchFamily="34" charset="0"/>
              </a:rPr>
              <a:t> 506,8 тыс.рублей </a:t>
            </a:r>
            <a:r>
              <a:rPr lang="ru-RU" sz="900" dirty="0" smtClean="0">
                <a:latin typeface="Century Gothic" pitchFamily="34" charset="0"/>
              </a:rPr>
              <a:t>или 100,0 %.</a:t>
            </a:r>
          </a:p>
          <a:p>
            <a:pPr algn="just"/>
            <a:r>
              <a:rPr lang="ru-RU" sz="900" dirty="0" smtClean="0">
                <a:latin typeface="Century Gothic" pitchFamily="34" charset="0"/>
              </a:rPr>
              <a:t>       Доля  расходов МП в сумме расходов районного бюджета в 2022  году составляет 0,07%</a:t>
            </a:r>
          </a:p>
          <a:p>
            <a:endParaRPr lang="ru-RU" dirty="0"/>
          </a:p>
        </p:txBody>
      </p:sp>
      <p:sp>
        <p:nvSpPr>
          <p:cNvPr id="10" name="Прямоугольник 9"/>
          <p:cNvSpPr/>
          <p:nvPr/>
        </p:nvSpPr>
        <p:spPr>
          <a:xfrm>
            <a:off x="2276872" y="1331640"/>
            <a:ext cx="4464496" cy="1200329"/>
          </a:xfrm>
          <a:prstGeom prst="rect">
            <a:avLst/>
          </a:prstGeom>
          <a:solidFill>
            <a:schemeClr val="bg1"/>
          </a:solidFill>
        </p:spPr>
        <p:txBody>
          <a:bodyPr wrap="square">
            <a:spAutoFit/>
          </a:bodyPr>
          <a:lstStyle/>
          <a:p>
            <a:pPr algn="just"/>
            <a:r>
              <a:rPr lang="ru-RU" sz="800" dirty="0" smtClean="0">
                <a:solidFill>
                  <a:schemeClr val="accent4">
                    <a:lumMod val="50000"/>
                  </a:schemeClr>
                </a:solidFill>
                <a:latin typeface="Century Gothic" pitchFamily="34" charset="0"/>
              </a:rPr>
              <a:t>Целевые группы пользователей:</a:t>
            </a:r>
          </a:p>
          <a:p>
            <a:pPr algn="just">
              <a:buFont typeface="Wingdings" pitchFamily="2" charset="2"/>
              <a:buChar char="ü"/>
            </a:pPr>
            <a:r>
              <a:rPr lang="ru-RU" sz="800" dirty="0" smtClean="0">
                <a:solidFill>
                  <a:schemeClr val="accent4">
                    <a:lumMod val="50000"/>
                  </a:schemeClr>
                </a:solidFill>
                <a:latin typeface="Century Gothic" pitchFamily="34" charset="0"/>
              </a:rPr>
              <a:t>Работники администрации Балаганского района;</a:t>
            </a:r>
          </a:p>
          <a:p>
            <a:pPr algn="just">
              <a:buFont typeface="Wingdings" pitchFamily="2" charset="2"/>
              <a:buChar char="ü"/>
            </a:pPr>
            <a:r>
              <a:rPr lang="ru-RU" sz="800" dirty="0" smtClean="0">
                <a:solidFill>
                  <a:schemeClr val="accent4">
                    <a:lumMod val="50000"/>
                  </a:schemeClr>
                </a:solidFill>
                <a:latin typeface="Century Gothic" pitchFamily="34" charset="0"/>
              </a:rPr>
              <a:t>Сотрудники пункта полиции №2 МО МВД России «Заларинский»;</a:t>
            </a:r>
          </a:p>
          <a:p>
            <a:pPr algn="just">
              <a:buFont typeface="Wingdings" pitchFamily="2" charset="2"/>
              <a:buChar char="ü"/>
            </a:pPr>
            <a:r>
              <a:rPr lang="ru-RU" sz="800" dirty="0" smtClean="0">
                <a:solidFill>
                  <a:schemeClr val="accent4">
                    <a:lumMod val="50000"/>
                  </a:schemeClr>
                </a:solidFill>
                <a:latin typeface="Century Gothic" pitchFamily="34" charset="0"/>
              </a:rPr>
              <a:t>Работники  ОГБУЗ Балаганская РБ;</a:t>
            </a:r>
          </a:p>
          <a:p>
            <a:pPr algn="just">
              <a:buFont typeface="Wingdings" pitchFamily="2" charset="2"/>
              <a:buChar char="ü"/>
            </a:pPr>
            <a:r>
              <a:rPr lang="ru-RU" sz="800" dirty="0" smtClean="0">
                <a:solidFill>
                  <a:schemeClr val="accent4">
                    <a:lumMod val="50000"/>
                  </a:schemeClr>
                </a:solidFill>
                <a:latin typeface="Century Gothic" pitchFamily="34" charset="0"/>
              </a:rPr>
              <a:t>Специалист по профилактике наркомании и других социально-негативных явлений ОГКУ «ЦПН»;</a:t>
            </a:r>
          </a:p>
          <a:p>
            <a:pPr algn="just">
              <a:buFont typeface="Wingdings" pitchFamily="2" charset="2"/>
              <a:buChar char="ü"/>
            </a:pPr>
            <a:r>
              <a:rPr lang="ru-RU" sz="800" dirty="0" smtClean="0">
                <a:solidFill>
                  <a:schemeClr val="accent4">
                    <a:lumMod val="50000"/>
                  </a:schemeClr>
                </a:solidFill>
                <a:latin typeface="Century Gothic" pitchFamily="34" charset="0"/>
              </a:rPr>
              <a:t>Работники  учреждений образования;</a:t>
            </a:r>
          </a:p>
          <a:p>
            <a:pPr algn="just">
              <a:buFont typeface="Wingdings" pitchFamily="2" charset="2"/>
              <a:buChar char="ü"/>
            </a:pPr>
            <a:r>
              <a:rPr lang="ru-RU" sz="800" dirty="0" smtClean="0">
                <a:solidFill>
                  <a:schemeClr val="accent4">
                    <a:lumMod val="50000"/>
                  </a:schemeClr>
                </a:solidFill>
                <a:latin typeface="Century Gothic" pitchFamily="34" charset="0"/>
              </a:rPr>
              <a:t>Работники учреждений культуры;</a:t>
            </a:r>
          </a:p>
          <a:p>
            <a:pPr algn="just">
              <a:buFont typeface="Wingdings" pitchFamily="2" charset="2"/>
              <a:buChar char="ü"/>
            </a:pPr>
            <a:r>
              <a:rPr lang="ru-RU" sz="800" dirty="0" smtClean="0">
                <a:solidFill>
                  <a:schemeClr val="accent4">
                    <a:lumMod val="50000"/>
                  </a:schemeClr>
                </a:solidFill>
                <a:latin typeface="Century Gothic" pitchFamily="34" charset="0"/>
              </a:rPr>
              <a:t> Дети и молодежь Балаганского района</a:t>
            </a:r>
            <a:endParaRPr lang="ru-RU" sz="800" dirty="0">
              <a:solidFill>
                <a:schemeClr val="accent4">
                  <a:lumMod val="50000"/>
                </a:schemeClr>
              </a:solidFill>
            </a:endParaRPr>
          </a:p>
        </p:txBody>
      </p:sp>
      <p:sp>
        <p:nvSpPr>
          <p:cNvPr id="11" name="TextBox 10"/>
          <p:cNvSpPr txBox="1"/>
          <p:nvPr/>
        </p:nvSpPr>
        <p:spPr>
          <a:xfrm>
            <a:off x="1844824" y="2483768"/>
            <a:ext cx="3639138" cy="246221"/>
          </a:xfrm>
          <a:prstGeom prst="rect">
            <a:avLst/>
          </a:prstGeom>
          <a:noFill/>
        </p:spPr>
        <p:txBody>
          <a:bodyPr wrap="none" rtlCol="0">
            <a:spAutoFit/>
          </a:bodyPr>
          <a:lstStyle/>
          <a:p>
            <a:pPr algn="ctr"/>
            <a:r>
              <a:rPr lang="ru-RU" sz="1000" dirty="0" smtClean="0">
                <a:solidFill>
                  <a:srgbClr val="002060"/>
                </a:solidFill>
                <a:latin typeface="Century Gothic" pitchFamily="34" charset="0"/>
              </a:rPr>
              <a:t>Основные направления финансирования в 2022 году:</a:t>
            </a:r>
            <a:endParaRPr lang="ru-RU" sz="1000" dirty="0">
              <a:solidFill>
                <a:srgbClr val="002060"/>
              </a:solidFill>
              <a:latin typeface="Century Gothic" pitchFamily="34" charset="0"/>
            </a:endParaRPr>
          </a:p>
        </p:txBody>
      </p:sp>
      <p:sp>
        <p:nvSpPr>
          <p:cNvPr id="8193" name="Rectangle 1"/>
          <p:cNvSpPr>
            <a:spLocks noChangeArrowheads="1"/>
          </p:cNvSpPr>
          <p:nvPr/>
        </p:nvSpPr>
        <p:spPr bwMode="auto">
          <a:xfrm>
            <a:off x="5147048" y="3851920"/>
            <a:ext cx="1710952" cy="954107"/>
          </a:xfrm>
          <a:prstGeom prst="rect">
            <a:avLst/>
          </a:prstGeom>
          <a:solidFill>
            <a:srgbClr val="FEFEEC"/>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85725" algn="just" defTabSz="914400" rtl="0" eaLnBrk="0" fontAlgn="base" latinLnBrk="0" hangingPunct="0">
              <a:lnSpc>
                <a:spcPct val="100000"/>
              </a:lnSpc>
              <a:spcBef>
                <a:spcPct val="0"/>
              </a:spcBef>
              <a:spcAft>
                <a:spcPct val="0"/>
              </a:spcAft>
              <a:buClrTx/>
              <a:buSzTx/>
              <a:buFontTx/>
              <a:buNone/>
              <a:tabLst/>
            </a:pPr>
            <a:r>
              <a:rPr lang="ru-RU" sz="700" dirty="0" smtClean="0">
                <a:latin typeface="Century Gothic" pitchFamily="34" charset="0"/>
                <a:ea typeface="Times New Roman" pitchFamily="18" charset="0"/>
                <a:cs typeface="Arial" pitchFamily="34" charset="0"/>
              </a:rPr>
              <a:t>6.</a:t>
            </a:r>
            <a:r>
              <a:rPr kumimoji="0" lang="ru-RU" sz="7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приобретение формы волонтерам </a:t>
            </a:r>
            <a:r>
              <a:rPr kumimoji="0" lang="ru-RU" sz="7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69,0 тыс. руб.;</a:t>
            </a:r>
            <a:endParaRPr kumimoji="0" lang="ru-RU" sz="700" b="0" i="0" u="none" strike="noStrike" cap="none" normalizeH="0" baseline="0" dirty="0" smtClean="0">
              <a:ln>
                <a:noFill/>
              </a:ln>
              <a:solidFill>
                <a:schemeClr val="tx1"/>
              </a:solidFill>
              <a:effectLst/>
              <a:latin typeface="Century Gothic" pitchFamily="34" charset="0"/>
              <a:cs typeface="Arial" pitchFamily="34" charset="0"/>
            </a:endParaRPr>
          </a:p>
          <a:p>
            <a:pPr marR="0" lvl="0" indent="85725" algn="just" defTabSz="914400" rtl="0" eaLnBrk="0" fontAlgn="base" latinLnBrk="0" hangingPunct="0">
              <a:lnSpc>
                <a:spcPct val="100000"/>
              </a:lnSpc>
              <a:spcBef>
                <a:spcPct val="0"/>
              </a:spcBef>
              <a:spcAft>
                <a:spcPct val="0"/>
              </a:spcAft>
              <a:buClrTx/>
              <a:buSzTx/>
              <a:buFontTx/>
              <a:buNone/>
              <a:tabLst/>
            </a:pPr>
            <a:r>
              <a:rPr lang="ru-RU" sz="700" dirty="0" smtClean="0">
                <a:latin typeface="Century Gothic" pitchFamily="34" charset="0"/>
                <a:ea typeface="Times New Roman" pitchFamily="18" charset="0"/>
                <a:cs typeface="Arial" pitchFamily="34" charset="0"/>
              </a:rPr>
              <a:t>7.</a:t>
            </a:r>
            <a:r>
              <a:rPr kumimoji="0" lang="ru-RU" sz="7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проведение конкурсов рисунков, стихотворений, фотографий в сумме </a:t>
            </a:r>
            <a:r>
              <a:rPr kumimoji="0" lang="ru-RU" sz="700" b="1"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75,8 тыс. руб.</a:t>
            </a:r>
            <a:r>
              <a:rPr lang="ru-RU" sz="700" dirty="0" smtClean="0">
                <a:latin typeface="Century Gothic" pitchFamily="34" charset="0"/>
                <a:ea typeface="Times New Roman" pitchFamily="18" charset="0"/>
                <a:cs typeface="Arial" pitchFamily="34" charset="0"/>
              </a:rPr>
              <a:t>;</a:t>
            </a:r>
            <a:endParaRPr kumimoji="0" lang="ru-RU" sz="700" b="0" i="0" u="none" strike="noStrike" cap="none" normalizeH="0" baseline="0" dirty="0" smtClean="0">
              <a:ln>
                <a:noFill/>
              </a:ln>
              <a:solidFill>
                <a:schemeClr val="tx1"/>
              </a:solidFill>
              <a:effectLst/>
              <a:latin typeface="Century Gothic" pitchFamily="34" charset="0"/>
              <a:cs typeface="Arial" pitchFamily="34" charset="0"/>
            </a:endParaRPr>
          </a:p>
          <a:p>
            <a:pPr marR="0" lvl="0" indent="85725" algn="just" defTabSz="914400" rtl="0" eaLnBrk="0" fontAlgn="base" latinLnBrk="0" hangingPunct="0">
              <a:lnSpc>
                <a:spcPct val="100000"/>
              </a:lnSpc>
              <a:spcBef>
                <a:spcPct val="0"/>
              </a:spcBef>
              <a:spcAft>
                <a:spcPct val="0"/>
              </a:spcAft>
              <a:buClrTx/>
              <a:buSzTx/>
              <a:buFontTx/>
              <a:buNone/>
              <a:tabLst/>
            </a:pPr>
            <a:r>
              <a:rPr lang="ru-RU" sz="700" dirty="0" smtClean="0">
                <a:latin typeface="Century Gothic" pitchFamily="34" charset="0"/>
                <a:ea typeface="Times New Roman" pitchFamily="18" charset="0"/>
                <a:cs typeface="Arial" pitchFamily="34" charset="0"/>
              </a:rPr>
              <a:t>8.п</a:t>
            </a:r>
            <a:r>
              <a:rPr kumimoji="0" lang="ru-RU" sz="700" b="0" i="0" u="none" strike="noStrike" cap="none" normalizeH="0" baseline="0" dirty="0" smtClean="0">
                <a:ln>
                  <a:noFill/>
                </a:ln>
                <a:solidFill>
                  <a:schemeClr val="tx1"/>
                </a:solidFill>
                <a:effectLst/>
                <a:latin typeface="Century Gothic" pitchFamily="34" charset="0"/>
                <a:ea typeface="Times New Roman" pitchFamily="18" charset="0"/>
                <a:cs typeface="Arial" pitchFamily="34" charset="0"/>
              </a:rPr>
              <a:t>роведение Дня борьбы с туберкулезом</a:t>
            </a:r>
            <a:r>
              <a:rPr kumimoji="0" lang="ru-RU" sz="700" b="0" i="0" u="none" strike="noStrike" cap="none" normalizeH="0" dirty="0" smtClean="0">
                <a:ln>
                  <a:noFill/>
                </a:ln>
                <a:solidFill>
                  <a:schemeClr val="tx1"/>
                </a:solidFill>
                <a:effectLst/>
                <a:latin typeface="Century Gothic" pitchFamily="34" charset="0"/>
                <a:ea typeface="Times New Roman" pitchFamily="18" charset="0"/>
                <a:cs typeface="Arial" pitchFamily="34" charset="0"/>
              </a:rPr>
              <a:t> </a:t>
            </a:r>
            <a:r>
              <a:rPr kumimoji="0" lang="ru-RU" sz="700" b="1" i="0" u="none" strike="noStrike" cap="none" normalizeH="0" dirty="0" smtClean="0">
                <a:ln>
                  <a:noFill/>
                </a:ln>
                <a:solidFill>
                  <a:schemeClr val="tx1"/>
                </a:solidFill>
                <a:effectLst/>
                <a:latin typeface="Century Gothic" pitchFamily="34" charset="0"/>
                <a:ea typeface="Times New Roman" pitchFamily="18" charset="0"/>
                <a:cs typeface="Arial" pitchFamily="34" charset="0"/>
              </a:rPr>
              <a:t>2 тыс. руб.</a:t>
            </a:r>
            <a:endParaRPr kumimoji="0" lang="ru-RU" sz="700" b="1" i="0" u="none" strike="noStrike" cap="none" normalizeH="0" baseline="0" dirty="0" smtClean="0">
              <a:ln>
                <a:noFill/>
              </a:ln>
              <a:solidFill>
                <a:schemeClr val="tx1"/>
              </a:solidFill>
              <a:effectLst/>
              <a:latin typeface="Century Gothic" pitchFamily="34" charset="0"/>
              <a:cs typeface="Arial" pitchFamily="34" charset="0"/>
            </a:endParaRPr>
          </a:p>
        </p:txBody>
      </p:sp>
      <p:sp>
        <p:nvSpPr>
          <p:cNvPr id="12" name="TextBox 11"/>
          <p:cNvSpPr txBox="1"/>
          <p:nvPr/>
        </p:nvSpPr>
        <p:spPr>
          <a:xfrm>
            <a:off x="260648" y="2699792"/>
            <a:ext cx="6336704" cy="507831"/>
          </a:xfrm>
          <a:prstGeom prst="rect">
            <a:avLst/>
          </a:prstGeom>
          <a:solidFill>
            <a:schemeClr val="accent3">
              <a:lumMod val="20000"/>
              <a:lumOff val="80000"/>
            </a:schemeClr>
          </a:solidFill>
        </p:spPr>
        <p:txBody>
          <a:bodyPr wrap="square" rtlCol="0">
            <a:spAutoFit/>
          </a:bodyPr>
          <a:lstStyle/>
          <a:p>
            <a:pPr indent="180975" algn="just"/>
            <a:r>
              <a:rPr lang="ru-RU" sz="900" dirty="0" smtClean="0">
                <a:latin typeface="Century Gothic" pitchFamily="34" charset="0"/>
              </a:rPr>
              <a:t>1. реализация программ по работе с детьми и молодежью: из областного бюджета </a:t>
            </a:r>
            <a:r>
              <a:rPr lang="ru-RU" sz="900" b="1" dirty="0" smtClean="0">
                <a:latin typeface="Century Gothic" pitchFamily="34" charset="0"/>
              </a:rPr>
              <a:t>196,1 тыс.руб</a:t>
            </a:r>
            <a:r>
              <a:rPr lang="ru-RU" sz="900" dirty="0" smtClean="0">
                <a:latin typeface="Century Gothic" pitchFamily="34" charset="0"/>
              </a:rPr>
              <a:t>., из районного бюджета </a:t>
            </a:r>
            <a:r>
              <a:rPr lang="ru-RU" sz="900" b="1" dirty="0" smtClean="0">
                <a:latin typeface="Century Gothic" pitchFamily="34" charset="0"/>
              </a:rPr>
              <a:t>10,3 тыс.руб</a:t>
            </a:r>
            <a:r>
              <a:rPr lang="ru-RU" sz="900" dirty="0" smtClean="0">
                <a:latin typeface="Century Gothic" pitchFamily="34" charset="0"/>
              </a:rPr>
              <a:t>.</a:t>
            </a:r>
          </a:p>
          <a:p>
            <a:pPr indent="180975" algn="just"/>
            <a:r>
              <a:rPr lang="ru-RU" sz="900" dirty="0" smtClean="0">
                <a:latin typeface="Century Gothic" pitchFamily="34" charset="0"/>
              </a:rPr>
              <a:t>Направление расходов: приобретение формы волонтерам Балаганского района</a:t>
            </a:r>
            <a:endParaRPr lang="ru-RU" sz="900" dirty="0">
              <a:latin typeface="Century Gothic" pitchFamily="34" charset="0"/>
            </a:endParaRPr>
          </a:p>
        </p:txBody>
      </p:sp>
      <p:graphicFrame>
        <p:nvGraphicFramePr>
          <p:cNvPr id="14" name="Таблица 13"/>
          <p:cNvGraphicFramePr>
            <a:graphicFrameLocks noGrp="1"/>
          </p:cNvGraphicFramePr>
          <p:nvPr/>
        </p:nvGraphicFramePr>
        <p:xfrm>
          <a:off x="188640" y="5148064"/>
          <a:ext cx="6480719" cy="3813810"/>
        </p:xfrm>
        <a:graphic>
          <a:graphicData uri="http://schemas.openxmlformats.org/drawingml/2006/table">
            <a:tbl>
              <a:tblPr firstRow="1" bandRow="1">
                <a:tableStyleId>{5C22544A-7EE6-4342-B048-85BDC9FD1C3A}</a:tableStyleId>
              </a:tblPr>
              <a:tblGrid>
                <a:gridCol w="2520280"/>
                <a:gridCol w="432048"/>
                <a:gridCol w="504056"/>
                <a:gridCol w="504056"/>
                <a:gridCol w="504056"/>
                <a:gridCol w="690621"/>
                <a:gridCol w="597430"/>
                <a:gridCol w="728172"/>
              </a:tblGrid>
              <a:tr h="434418">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Показатель</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6623">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50321">
                <a:tc>
                  <a:txBody>
                    <a:bodyPr/>
                    <a:lstStyle/>
                    <a:p>
                      <a:pPr marL="0" marR="0" indent="0" algn="l" defTabSz="914400" rtl="0" eaLnBrk="1" fontAlgn="auto" latinLnBrk="0" hangingPunct="1">
                        <a:lnSpc>
                          <a:spcPct val="107000"/>
                        </a:lnSpc>
                        <a:spcBef>
                          <a:spcPts val="200"/>
                        </a:spcBef>
                        <a:spcAft>
                          <a:spcPts val="200"/>
                        </a:spcAft>
                        <a:buClrTx/>
                        <a:buSzTx/>
                        <a:buFontTx/>
                        <a:buNone/>
                        <a:tabLst/>
                        <a:defRPr/>
                      </a:pPr>
                      <a:r>
                        <a:rPr lang="ru-RU" sz="800" kern="1200" dirty="0" smtClean="0">
                          <a:solidFill>
                            <a:schemeClr val="dk1"/>
                          </a:solidFill>
                          <a:latin typeface="Century Gothic" pitchFamily="34" charset="0"/>
                          <a:ea typeface="+mn-ea"/>
                          <a:cs typeface="+mn-cs"/>
                        </a:rPr>
                        <a:t>Количество случаев заболеваний ВИЧ/СПИД среди населения района</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ед.</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900" b="0" i="0" u="none" strike="noStrike" dirty="0" smtClean="0">
                          <a:solidFill>
                            <a:srgbClr val="000000"/>
                          </a:solidFill>
                          <a:latin typeface="Century Gothic"/>
                        </a:rPr>
                        <a:t>11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900" b="0" dirty="0" smtClean="0">
                          <a:latin typeface="Century Gothic" pitchFamily="34" charset="0"/>
                          <a:ea typeface="Calibri"/>
                          <a:cs typeface="Times New Roman"/>
                        </a:rPr>
                        <a:t>4</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12</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+1</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109,1</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300,0</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34606">
                <a:tc>
                  <a:txBody>
                    <a:bodyPr/>
                    <a:lstStyle/>
                    <a:p>
                      <a:r>
                        <a:rPr lang="ru-RU" sz="800" kern="1200" dirty="0" smtClean="0">
                          <a:solidFill>
                            <a:schemeClr val="dk1"/>
                          </a:solidFill>
                          <a:latin typeface="Century Gothic" pitchFamily="34" charset="0"/>
                          <a:ea typeface="+mn-ea"/>
                          <a:cs typeface="+mn-cs"/>
                        </a:rPr>
                        <a:t>Количество проведенных тематических акций</a:t>
                      </a:r>
                      <a:endParaRPr lang="ru-RU" sz="80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 </a:t>
                      </a:r>
                      <a:r>
                        <a:rPr lang="ru-RU" sz="900" dirty="0" smtClean="0">
                          <a:solidFill>
                            <a:srgbClr val="000000"/>
                          </a:solidFill>
                          <a:latin typeface="Century Gothic" pitchFamily="34" charset="0"/>
                          <a:ea typeface="Times New Roman"/>
                          <a:cs typeface="Times New Roman"/>
                        </a:rPr>
                        <a:t>ед</a:t>
                      </a:r>
                      <a:r>
                        <a:rPr lang="ru-RU" sz="900" dirty="0">
                          <a:solidFill>
                            <a:srgbClr val="000000"/>
                          </a:solidFill>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 6</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 8</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8</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 </a:t>
                      </a:r>
                      <a:r>
                        <a:rPr lang="ru-RU" sz="900" dirty="0" smtClean="0">
                          <a:solidFill>
                            <a:srgbClr val="000000"/>
                          </a:solidFill>
                          <a:latin typeface="Century Gothic" pitchFamily="34" charset="0"/>
                          <a:ea typeface="Times New Roman"/>
                          <a:cs typeface="Times New Roman"/>
                        </a:rPr>
                        <a:t>+2</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133,3</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661607">
                <a:tc>
                  <a:txBody>
                    <a:bodyPr/>
                    <a:lstStyle/>
                    <a:p>
                      <a:r>
                        <a:rPr lang="ru-RU" sz="750" kern="1200" dirty="0" smtClean="0">
                          <a:solidFill>
                            <a:schemeClr val="dk1"/>
                          </a:solidFill>
                          <a:latin typeface="Century Gothic" pitchFamily="34" charset="0"/>
                          <a:ea typeface="+mn-ea"/>
                          <a:cs typeface="+mn-cs"/>
                        </a:rPr>
                        <a:t>Удельный вес численности молодежи, принявшей участие в мероприятиях по профилактике социально-негативных явлений, к общей численности молодежи муниципального образования</a:t>
                      </a:r>
                      <a:endParaRPr lang="ru-RU" sz="75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60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60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120,0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775677">
                <a:tc>
                  <a:txBody>
                    <a:bodyPr/>
                    <a:lstStyle/>
                    <a:p>
                      <a:r>
                        <a:rPr lang="ru-RU" sz="750" kern="1200" dirty="0" smtClean="0">
                          <a:solidFill>
                            <a:schemeClr val="dk1"/>
                          </a:solidFill>
                          <a:latin typeface="Century Gothic" pitchFamily="34" charset="0"/>
                          <a:ea typeface="+mn-ea"/>
                          <a:cs typeface="+mn-cs"/>
                        </a:rPr>
                        <a:t>Доля детей и подростков в возрасте до 14 лет, зарегистрированных с диагнозом «синдром  зависимости от наркотических средств(наркомания)», «пагубное(с вредными последствиями) употребление наркотических средств»</a:t>
                      </a:r>
                      <a:endParaRPr lang="ru-RU" sz="750" b="0" dirty="0">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0</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0</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0</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0</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0</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100,0</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65025">
                <a:tc>
                  <a:txBody>
                    <a:bodyPr/>
                    <a:lstStyle/>
                    <a:p>
                      <a:pPr>
                        <a:spcBef>
                          <a:spcPts val="200"/>
                        </a:spcBef>
                        <a:spcAft>
                          <a:spcPts val="200"/>
                        </a:spcAft>
                      </a:pPr>
                      <a:r>
                        <a:rPr lang="ru-RU" sz="800" dirty="0">
                          <a:solidFill>
                            <a:srgbClr val="000000"/>
                          </a:solidFill>
                          <a:latin typeface="Century Gothic" pitchFamily="34" charset="0"/>
                          <a:ea typeface="Times New Roman"/>
                          <a:cs typeface="Times New Roman"/>
                        </a:rPr>
                        <a:t>Количество мероприятий, направленных на патриотическое воспитание детей и молодежи</a:t>
                      </a:r>
                      <a:endParaRPr lang="ru-RU" sz="800" dirty="0">
                        <a:latin typeface="Century Gothic" pitchFamily="34" charset="0"/>
                        <a:ea typeface="Times New Roman"/>
                        <a:cs typeface="Times New Roman"/>
                      </a:endParaRP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е</a:t>
                      </a:r>
                      <a:r>
                        <a:rPr lang="ru-RU" sz="900" dirty="0" smtClean="0">
                          <a:solidFill>
                            <a:srgbClr val="000000"/>
                          </a:solidFill>
                          <a:latin typeface="Century Gothic" pitchFamily="34" charset="0"/>
                          <a:ea typeface="Times New Roman"/>
                          <a:cs typeface="Times New Roman"/>
                        </a:rPr>
                        <a:t>д</a:t>
                      </a:r>
                      <a:r>
                        <a:rPr lang="ru-RU" sz="900" dirty="0">
                          <a:solidFill>
                            <a:srgbClr val="000000"/>
                          </a:solidFill>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a:solidFill>
                            <a:srgbClr val="000000"/>
                          </a:solidFill>
                          <a:latin typeface="Century Gothic" pitchFamily="34" charset="0"/>
                          <a:ea typeface="Times New Roman"/>
                          <a:cs typeface="Times New Roman"/>
                        </a:rPr>
                        <a:t>22</a:t>
                      </a:r>
                      <a:endParaRPr lang="ru-RU" sz="90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23</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23</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+1</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104,5</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100,0</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65025">
                <a:tc>
                  <a:txBody>
                    <a:bodyPr/>
                    <a:lstStyle/>
                    <a:p>
                      <a:pPr algn="just">
                        <a:spcAft>
                          <a:spcPts val="0"/>
                        </a:spcAft>
                      </a:pPr>
                      <a:r>
                        <a:rPr lang="ru-RU" sz="800" dirty="0">
                          <a:latin typeface="Century Gothic" pitchFamily="34" charset="0"/>
                          <a:ea typeface="Times New Roman"/>
                          <a:cs typeface="Times New Roman"/>
                        </a:rPr>
                        <a:t>Количество участников, принявших участие в мероприятиях патриотической направленности</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е</a:t>
                      </a:r>
                      <a:r>
                        <a:rPr lang="ru-RU" sz="900" dirty="0" smtClean="0">
                          <a:solidFill>
                            <a:srgbClr val="000000"/>
                          </a:solidFill>
                          <a:latin typeface="Century Gothic" pitchFamily="34" charset="0"/>
                          <a:ea typeface="Times New Roman"/>
                          <a:cs typeface="Times New Roman"/>
                        </a:rPr>
                        <a:t>д</a:t>
                      </a:r>
                      <a:r>
                        <a:rPr lang="ru-RU" sz="900" dirty="0">
                          <a:solidFill>
                            <a:srgbClr val="000000"/>
                          </a:solidFill>
                          <a:latin typeface="Century Gothic" pitchFamily="34" charset="0"/>
                          <a:ea typeface="Times New Roman"/>
                          <a:cs typeface="Times New Roman"/>
                        </a:rPr>
                        <a:t>. </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5700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5800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5800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101,8</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43350">
                <a:tc>
                  <a:txBody>
                    <a:bodyPr/>
                    <a:lstStyle/>
                    <a:p>
                      <a:pPr algn="just">
                        <a:spcAft>
                          <a:spcPts val="0"/>
                        </a:spcAft>
                      </a:pPr>
                      <a:r>
                        <a:rPr lang="ru-RU" sz="800" dirty="0">
                          <a:latin typeface="Century Gothic" pitchFamily="34" charset="0"/>
                          <a:ea typeface="Times New Roman"/>
                          <a:cs typeface="Times New Roman"/>
                        </a:rPr>
                        <a:t>Количество случаев заболеваний алкоголизмом среди населения района</a:t>
                      </a: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е</a:t>
                      </a:r>
                      <a:r>
                        <a:rPr lang="ru-RU" sz="900" dirty="0" smtClean="0">
                          <a:solidFill>
                            <a:srgbClr val="000000"/>
                          </a:solidFill>
                          <a:latin typeface="Century Gothic" pitchFamily="34" charset="0"/>
                          <a:ea typeface="Times New Roman"/>
                          <a:cs typeface="Times New Roman"/>
                        </a:rPr>
                        <a:t>д</a:t>
                      </a:r>
                      <a:r>
                        <a:rPr lang="ru-RU" sz="900" dirty="0">
                          <a:solidFill>
                            <a:srgbClr val="000000"/>
                          </a:solidFill>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101</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98</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79</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-22</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78,2</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80,6</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43350">
                <a:tc>
                  <a:txBody>
                    <a:bodyPr/>
                    <a:lstStyle/>
                    <a:p>
                      <a:pPr algn="just">
                        <a:spcAft>
                          <a:spcPts val="0"/>
                        </a:spcAft>
                      </a:pPr>
                      <a:r>
                        <a:rPr lang="ru-RU" sz="800" dirty="0">
                          <a:latin typeface="Century Gothic" pitchFamily="34" charset="0"/>
                          <a:ea typeface="Times New Roman"/>
                          <a:cs typeface="Times New Roman"/>
                        </a:rPr>
                        <a:t>Количество мероприятий, направленных на поддержку талантливой молодежи</a:t>
                      </a: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е</a:t>
                      </a:r>
                      <a:r>
                        <a:rPr lang="ru-RU" sz="900" dirty="0" smtClean="0">
                          <a:solidFill>
                            <a:srgbClr val="000000"/>
                          </a:solidFill>
                          <a:latin typeface="Century Gothic" pitchFamily="34" charset="0"/>
                          <a:ea typeface="Times New Roman"/>
                          <a:cs typeface="Times New Roman"/>
                        </a:rPr>
                        <a:t>д</a:t>
                      </a:r>
                      <a:r>
                        <a:rPr lang="ru-RU" sz="900" dirty="0">
                          <a:solidFill>
                            <a:srgbClr val="000000"/>
                          </a:solidFill>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5</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6</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a:solidFill>
                            <a:srgbClr val="000000"/>
                          </a:solidFill>
                          <a:latin typeface="Century Gothic" pitchFamily="34" charset="0"/>
                          <a:ea typeface="Times New Roman"/>
                          <a:cs typeface="Times New Roman"/>
                        </a:rPr>
                        <a:t>6</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120,0</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latin typeface="Century Gothic" pitchFamily="34" charset="0"/>
                        </a:rPr>
                        <a:t>100,0</a:t>
                      </a:r>
                      <a:endParaRPr lang="ru-RU" sz="900" b="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15" name="Прямоугольник 14"/>
          <p:cNvSpPr/>
          <p:nvPr/>
        </p:nvSpPr>
        <p:spPr>
          <a:xfrm>
            <a:off x="188640" y="4788024"/>
            <a:ext cx="6480720" cy="369332"/>
          </a:xfrm>
          <a:prstGeom prst="rect">
            <a:avLst/>
          </a:prstGeom>
        </p:spPr>
        <p:txBody>
          <a:bodyPr wrap="square">
            <a:spAutoFit/>
          </a:bodyPr>
          <a:lstStyle/>
          <a:p>
            <a:pPr algn="ctr"/>
            <a:r>
              <a:rPr lang="ru-RU" sz="9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p:txBody>
      </p:sp>
      <p:sp>
        <p:nvSpPr>
          <p:cNvPr id="16" name="Прямоугольник 15"/>
          <p:cNvSpPr/>
          <p:nvPr/>
        </p:nvSpPr>
        <p:spPr>
          <a:xfrm>
            <a:off x="116632" y="3275856"/>
            <a:ext cx="1152128" cy="738664"/>
          </a:xfrm>
          <a:prstGeom prst="rect">
            <a:avLst/>
          </a:prstGeom>
          <a:solidFill>
            <a:schemeClr val="accent6">
              <a:lumMod val="20000"/>
              <a:lumOff val="80000"/>
            </a:schemeClr>
          </a:solidFill>
        </p:spPr>
        <p:txBody>
          <a:bodyPr wrap="square">
            <a:spAutoFit/>
          </a:bodyPr>
          <a:lstStyle/>
          <a:p>
            <a:pPr lvl="0" indent="85725" algn="just" eaLnBrk="0" fontAlgn="base" hangingPunct="0">
              <a:spcBef>
                <a:spcPct val="0"/>
              </a:spcBef>
              <a:spcAft>
                <a:spcPct val="0"/>
              </a:spcAft>
            </a:pPr>
            <a:r>
              <a:rPr lang="ru-RU" sz="700" dirty="0" smtClean="0">
                <a:latin typeface="Century Gothic" pitchFamily="34" charset="0"/>
                <a:ea typeface="Times New Roman" pitchFamily="18" charset="0"/>
                <a:cs typeface="Arial" pitchFamily="34" charset="0"/>
              </a:rPr>
              <a:t>2.проведение акций, направленных на предупреждение распространение ВИЧ-инфекции </a:t>
            </a:r>
            <a:r>
              <a:rPr lang="ru-RU" sz="700" b="1" dirty="0" smtClean="0">
                <a:latin typeface="Century Gothic" pitchFamily="34" charset="0"/>
                <a:ea typeface="Times New Roman" pitchFamily="18" charset="0"/>
                <a:cs typeface="Arial" pitchFamily="34" charset="0"/>
              </a:rPr>
              <a:t>3,6 тыс.руб.</a:t>
            </a:r>
            <a:endParaRPr lang="ru-RU" sz="700" b="1" dirty="0" smtClean="0">
              <a:latin typeface="Century Gothic" pitchFamily="34" charset="0"/>
              <a:cs typeface="Arial" pitchFamily="34" charset="0"/>
            </a:endParaRPr>
          </a:p>
        </p:txBody>
      </p:sp>
      <p:sp>
        <p:nvSpPr>
          <p:cNvPr id="17" name="Прямоугольник 16"/>
          <p:cNvSpPr/>
          <p:nvPr/>
        </p:nvSpPr>
        <p:spPr>
          <a:xfrm>
            <a:off x="116632" y="4211960"/>
            <a:ext cx="2448272" cy="630942"/>
          </a:xfrm>
          <a:prstGeom prst="rect">
            <a:avLst/>
          </a:prstGeom>
          <a:solidFill>
            <a:schemeClr val="bg1"/>
          </a:solidFill>
        </p:spPr>
        <p:txBody>
          <a:bodyPr wrap="square">
            <a:spAutoFit/>
          </a:bodyPr>
          <a:lstStyle/>
          <a:p>
            <a:pPr lvl="0" indent="85725" algn="just" eaLnBrk="0" fontAlgn="base" hangingPunct="0">
              <a:spcBef>
                <a:spcPct val="0"/>
              </a:spcBef>
              <a:spcAft>
                <a:spcPct val="0"/>
              </a:spcAft>
            </a:pPr>
            <a:r>
              <a:rPr lang="ru-RU" sz="700" dirty="0" smtClean="0">
                <a:latin typeface="Century Gothic" pitchFamily="34" charset="0"/>
                <a:ea typeface="Times New Roman" pitchFamily="18" charset="0"/>
                <a:cs typeface="Arial" pitchFamily="34" charset="0"/>
              </a:rPr>
              <a:t>5.изготовление баннеров с размещением социальной рекламы по профилактике правонарушений, наркомании и алкоголизма, популяризации здорового образа жизни» </a:t>
            </a:r>
            <a:r>
              <a:rPr lang="ru-RU" sz="700" b="1" dirty="0" smtClean="0">
                <a:latin typeface="Century Gothic" pitchFamily="34" charset="0"/>
                <a:ea typeface="Times New Roman" pitchFamily="18" charset="0"/>
                <a:cs typeface="Arial" pitchFamily="34" charset="0"/>
              </a:rPr>
              <a:t>10,0 тыс. руб.</a:t>
            </a:r>
            <a:endParaRPr lang="ru-RU" sz="700" dirty="0" smtClean="0">
              <a:latin typeface="Century Gothic" pitchFamily="34" charset="0"/>
              <a:cs typeface="Arial" pitchFamily="34" charset="0"/>
            </a:endParaRPr>
          </a:p>
        </p:txBody>
      </p:sp>
      <p:sp>
        <p:nvSpPr>
          <p:cNvPr id="18" name="Прямоугольник 17"/>
          <p:cNvSpPr/>
          <p:nvPr/>
        </p:nvSpPr>
        <p:spPr>
          <a:xfrm>
            <a:off x="2132856" y="3203848"/>
            <a:ext cx="2016224" cy="630942"/>
          </a:xfrm>
          <a:prstGeom prst="rect">
            <a:avLst/>
          </a:prstGeom>
          <a:solidFill>
            <a:schemeClr val="bg1">
              <a:lumMod val="95000"/>
            </a:schemeClr>
          </a:solidFill>
        </p:spPr>
        <p:txBody>
          <a:bodyPr wrap="square">
            <a:spAutoFit/>
          </a:bodyPr>
          <a:lstStyle/>
          <a:p>
            <a:pPr lvl="0" indent="180975" algn="just" eaLnBrk="0" fontAlgn="base" hangingPunct="0">
              <a:spcBef>
                <a:spcPct val="0"/>
              </a:spcBef>
              <a:spcAft>
                <a:spcPct val="0"/>
              </a:spcAft>
            </a:pPr>
            <a:r>
              <a:rPr lang="ru-RU" sz="700" dirty="0" smtClean="0">
                <a:latin typeface="Century Gothic" pitchFamily="34" charset="0"/>
                <a:ea typeface="Times New Roman" pitchFamily="18" charset="0"/>
                <a:cs typeface="Arial" pitchFamily="34" charset="0"/>
              </a:rPr>
              <a:t>3.организация и проведение комплекса мероприятий по профилактике социально-негативных явлений для несовершеннолетних и молодежи </a:t>
            </a:r>
            <a:r>
              <a:rPr lang="ru-RU" sz="700" b="1" dirty="0" smtClean="0">
                <a:latin typeface="Century Gothic" pitchFamily="34" charset="0"/>
                <a:ea typeface="Times New Roman" pitchFamily="18" charset="0"/>
                <a:cs typeface="Arial" pitchFamily="34" charset="0"/>
              </a:rPr>
              <a:t>25,0 тыс. руб.</a:t>
            </a:r>
            <a:endParaRPr lang="ru-RU" sz="700" dirty="0" smtClean="0">
              <a:latin typeface="Century Gothic" pitchFamily="34" charset="0"/>
              <a:cs typeface="Arial" pitchFamily="34" charset="0"/>
            </a:endParaRPr>
          </a:p>
        </p:txBody>
      </p:sp>
      <p:pic>
        <p:nvPicPr>
          <p:cNvPr id="8194" name="Picture 2"/>
          <p:cNvPicPr>
            <a:picLocks noChangeAspect="1" noChangeArrowheads="1"/>
          </p:cNvPicPr>
          <p:nvPr/>
        </p:nvPicPr>
        <p:blipFill>
          <a:blip r:embed="rId3" cstate="print"/>
          <a:srcRect/>
          <a:stretch>
            <a:fillRect/>
          </a:stretch>
        </p:blipFill>
        <p:spPr bwMode="auto">
          <a:xfrm>
            <a:off x="1196752" y="3203848"/>
            <a:ext cx="1008112" cy="1008112"/>
          </a:xfrm>
          <a:prstGeom prst="hexagon">
            <a:avLst/>
          </a:prstGeom>
          <a:noFill/>
          <a:ln w="9525">
            <a:noFill/>
            <a:miter lim="800000"/>
            <a:headEnd/>
            <a:tailEnd/>
          </a:ln>
          <a:scene3d>
            <a:camera prst="orthographicFront"/>
            <a:lightRig rig="threePt" dir="t"/>
          </a:scene3d>
          <a:sp3d>
            <a:bevelT/>
          </a:sp3d>
        </p:spPr>
      </p:pic>
      <p:pic>
        <p:nvPicPr>
          <p:cNvPr id="8195" name="Picture 3"/>
          <p:cNvPicPr>
            <a:picLocks noChangeAspect="1" noChangeArrowheads="1"/>
          </p:cNvPicPr>
          <p:nvPr/>
        </p:nvPicPr>
        <p:blipFill>
          <a:blip r:embed="rId4" cstate="print"/>
          <a:srcRect/>
          <a:stretch>
            <a:fillRect/>
          </a:stretch>
        </p:blipFill>
        <p:spPr bwMode="auto">
          <a:xfrm>
            <a:off x="2492896" y="3851920"/>
            <a:ext cx="1004242" cy="1008000"/>
          </a:xfrm>
          <a:prstGeom prst="hexagon">
            <a:avLst/>
          </a:prstGeom>
          <a:noFill/>
          <a:ln w="9525">
            <a:noFill/>
            <a:miter lim="800000"/>
            <a:headEnd/>
            <a:tailEnd/>
          </a:ln>
          <a:scene3d>
            <a:camera prst="orthographicFront"/>
            <a:lightRig rig="threePt" dir="t"/>
          </a:scene3d>
          <a:sp3d>
            <a:bevelT/>
          </a:sp3d>
        </p:spPr>
      </p:pic>
      <p:pic>
        <p:nvPicPr>
          <p:cNvPr id="8197" name="Picture 5"/>
          <p:cNvPicPr>
            <a:picLocks noChangeAspect="1" noChangeArrowheads="1"/>
          </p:cNvPicPr>
          <p:nvPr/>
        </p:nvPicPr>
        <p:blipFill>
          <a:blip r:embed="rId5" cstate="print"/>
          <a:srcRect/>
          <a:stretch>
            <a:fillRect/>
          </a:stretch>
        </p:blipFill>
        <p:spPr bwMode="auto">
          <a:xfrm>
            <a:off x="3356992" y="3707904"/>
            <a:ext cx="1010366" cy="1015665"/>
          </a:xfrm>
          <a:prstGeom prst="hexagon">
            <a:avLst/>
          </a:prstGeom>
          <a:noFill/>
          <a:ln w="9525">
            <a:noFill/>
            <a:miter lim="800000"/>
            <a:headEnd/>
            <a:tailEnd/>
          </a:ln>
          <a:scene3d>
            <a:camera prst="orthographicFront"/>
            <a:lightRig rig="threePt" dir="t"/>
          </a:scene3d>
          <a:sp3d>
            <a:bevelT/>
          </a:sp3d>
        </p:spPr>
      </p:pic>
      <p:sp>
        <p:nvSpPr>
          <p:cNvPr id="22" name="Прямоугольник 21"/>
          <p:cNvSpPr/>
          <p:nvPr/>
        </p:nvSpPr>
        <p:spPr>
          <a:xfrm>
            <a:off x="4221088" y="3203848"/>
            <a:ext cx="1296144" cy="523220"/>
          </a:xfrm>
          <a:prstGeom prst="rect">
            <a:avLst/>
          </a:prstGeom>
          <a:solidFill>
            <a:schemeClr val="accent4">
              <a:lumMod val="20000"/>
              <a:lumOff val="80000"/>
            </a:schemeClr>
          </a:solidFill>
        </p:spPr>
        <p:txBody>
          <a:bodyPr wrap="square">
            <a:spAutoFit/>
          </a:bodyPr>
          <a:lstStyle/>
          <a:p>
            <a:pPr algn="just"/>
            <a:r>
              <a:rPr lang="ru-RU" sz="700" dirty="0" smtClean="0">
                <a:latin typeface="Century Gothic" pitchFamily="34" charset="0"/>
                <a:ea typeface="Times New Roman" pitchFamily="18" charset="0"/>
                <a:cs typeface="Arial" pitchFamily="34" charset="0"/>
              </a:rPr>
              <a:t>4.уничтожение очагов произрастания дикорастущей конопли </a:t>
            </a:r>
            <a:r>
              <a:rPr lang="ru-RU" sz="700" b="1" dirty="0" smtClean="0">
                <a:latin typeface="Century Gothic" pitchFamily="34" charset="0"/>
                <a:ea typeface="Times New Roman" pitchFamily="18" charset="0"/>
                <a:cs typeface="Arial" pitchFamily="34" charset="0"/>
              </a:rPr>
              <a:t>115,0 тыс. руб.</a:t>
            </a:r>
            <a:endParaRPr lang="ru-RU" sz="700" dirty="0"/>
          </a:p>
        </p:txBody>
      </p:sp>
      <p:pic>
        <p:nvPicPr>
          <p:cNvPr id="8198" name="Picture 6"/>
          <p:cNvPicPr>
            <a:picLocks noChangeAspect="1" noChangeArrowheads="1"/>
          </p:cNvPicPr>
          <p:nvPr/>
        </p:nvPicPr>
        <p:blipFill>
          <a:blip r:embed="rId6" cstate="print"/>
          <a:srcRect/>
          <a:stretch>
            <a:fillRect/>
          </a:stretch>
        </p:blipFill>
        <p:spPr bwMode="auto">
          <a:xfrm>
            <a:off x="4221088" y="3779912"/>
            <a:ext cx="1016613" cy="1010647"/>
          </a:xfrm>
          <a:prstGeom prst="hexagon">
            <a:avLst/>
          </a:prstGeom>
          <a:noFill/>
          <a:ln w="9525">
            <a:noFill/>
            <a:miter lim="800000"/>
            <a:headEnd/>
            <a:tailEnd/>
          </a:ln>
          <a:scene3d>
            <a:camera prst="orthographicFront"/>
            <a:lightRig rig="threePt" dir="t"/>
          </a:scene3d>
          <a:sp3d>
            <a:bevelT/>
          </a:sp3d>
        </p:spPr>
      </p:pic>
      <p:pic>
        <p:nvPicPr>
          <p:cNvPr id="8199" name="Picture 7"/>
          <p:cNvPicPr>
            <a:picLocks noChangeAspect="1" noChangeArrowheads="1"/>
          </p:cNvPicPr>
          <p:nvPr/>
        </p:nvPicPr>
        <p:blipFill>
          <a:blip r:embed="rId7" cstate="print"/>
          <a:srcRect/>
          <a:stretch>
            <a:fillRect/>
          </a:stretch>
        </p:blipFill>
        <p:spPr bwMode="auto">
          <a:xfrm>
            <a:off x="5517232" y="2915816"/>
            <a:ext cx="1008113" cy="1016885"/>
          </a:xfrm>
          <a:prstGeom prst="hexagon">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accent4">
                    <a:lumMod val="50000"/>
                  </a:schemeClr>
                </a:solidFill>
                <a:latin typeface="Century Gothic" pitchFamily="34" charset="0"/>
              </a:rPr>
              <a:pPr/>
              <a:t>33</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404664" y="755576"/>
            <a:ext cx="6264696" cy="553998"/>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«Устойчивое развитие сельских территорий в муниципальном образовании Балаганский район» на 2019-2024 годы»</a:t>
            </a:r>
            <a:endParaRPr lang="ru-RU" sz="1000" dirty="0" smtClean="0">
              <a:solidFill>
                <a:srgbClr val="FF0000"/>
              </a:solidFill>
              <a:latin typeface="Century Gothic" pitchFamily="34" charset="0"/>
            </a:endParaRPr>
          </a:p>
        </p:txBody>
      </p:sp>
      <p:sp>
        <p:nvSpPr>
          <p:cNvPr id="7" name="TextBox 6"/>
          <p:cNvSpPr txBox="1"/>
          <p:nvPr/>
        </p:nvSpPr>
        <p:spPr>
          <a:xfrm>
            <a:off x="260648" y="1187624"/>
            <a:ext cx="6408712" cy="1092607"/>
          </a:xfrm>
          <a:prstGeom prst="rect">
            <a:avLst/>
          </a:prstGeom>
          <a:noFill/>
        </p:spPr>
        <p:txBody>
          <a:bodyPr wrap="square" rtlCol="0">
            <a:spAutoFit/>
          </a:bodyPr>
          <a:lstStyle/>
          <a:p>
            <a:pPr algn="just"/>
            <a:r>
              <a:rPr lang="ru-RU" sz="1000" u="sng" dirty="0" smtClean="0">
                <a:solidFill>
                  <a:schemeClr val="tx1">
                    <a:lumMod val="85000"/>
                    <a:lumOff val="15000"/>
                  </a:schemeClr>
                </a:solidFill>
                <a:latin typeface="Century Gothic" pitchFamily="34" charset="0"/>
                <a:cs typeface="Times New Roman" pitchFamily="18" charset="0"/>
              </a:rPr>
              <a:t>Цель муниципальной программы:</a:t>
            </a:r>
            <a:r>
              <a:rPr lang="ru-RU" sz="1000" dirty="0" smtClean="0">
                <a:latin typeface="Century Gothic" pitchFamily="34" charset="0"/>
              </a:rPr>
              <a:t> создание комфортных условий жизнедеятельности в сельской местности</a:t>
            </a:r>
            <a:endParaRPr lang="ru-RU" sz="1000" u="sng"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dirty="0"/>
          </a:p>
        </p:txBody>
      </p:sp>
      <p:sp>
        <p:nvSpPr>
          <p:cNvPr id="9" name="TextBox 8"/>
          <p:cNvSpPr txBox="1"/>
          <p:nvPr/>
        </p:nvSpPr>
        <p:spPr>
          <a:xfrm>
            <a:off x="188640" y="1547664"/>
            <a:ext cx="3024336" cy="612000"/>
          </a:xfrm>
          <a:prstGeom prst="rect">
            <a:avLst/>
          </a:prstGeom>
          <a:solidFill>
            <a:schemeClr val="bg1"/>
          </a:solidFill>
        </p:spPr>
        <p:txBody>
          <a:bodyPr wrap="square" rtlCol="0">
            <a:spAutoFit/>
          </a:bodyPr>
          <a:lstStyle/>
          <a:p>
            <a:pPr indent="180975" algn="just"/>
            <a:r>
              <a:rPr lang="ru-RU" sz="900" dirty="0" smtClean="0">
                <a:solidFill>
                  <a:srgbClr val="0070C0"/>
                </a:solidFill>
                <a:latin typeface="Century Gothic" pitchFamily="34" charset="0"/>
              </a:rPr>
              <a:t>План на 2022 год </a:t>
            </a:r>
            <a:r>
              <a:rPr lang="ru-RU" sz="900" b="1" dirty="0" smtClean="0">
                <a:solidFill>
                  <a:srgbClr val="0070C0"/>
                </a:solidFill>
                <a:latin typeface="Century Gothic" pitchFamily="34" charset="0"/>
              </a:rPr>
              <a:t>103498,1 тыс. руб.</a:t>
            </a:r>
            <a:r>
              <a:rPr lang="ru-RU" sz="900" dirty="0" smtClean="0">
                <a:solidFill>
                  <a:srgbClr val="0070C0"/>
                </a:solidFill>
                <a:latin typeface="Century Gothic" pitchFamily="34" charset="0"/>
              </a:rPr>
              <a:t>, факт исполнения </a:t>
            </a:r>
            <a:r>
              <a:rPr lang="ru-RU" sz="900" b="1" dirty="0" smtClean="0">
                <a:solidFill>
                  <a:srgbClr val="0070C0"/>
                </a:solidFill>
                <a:latin typeface="Century Gothic" pitchFamily="34" charset="0"/>
              </a:rPr>
              <a:t> 42438,1 тыс.руб. </a:t>
            </a:r>
            <a:r>
              <a:rPr lang="ru-RU" sz="900" dirty="0" smtClean="0">
                <a:solidFill>
                  <a:srgbClr val="0070C0"/>
                </a:solidFill>
                <a:latin typeface="Century Gothic" pitchFamily="34" charset="0"/>
              </a:rPr>
              <a:t>или 41,0 %.</a:t>
            </a:r>
          </a:p>
          <a:p>
            <a:pPr algn="just"/>
            <a:r>
              <a:rPr lang="ru-RU" sz="900" dirty="0" smtClean="0">
                <a:solidFill>
                  <a:srgbClr val="0070C0"/>
                </a:solidFill>
                <a:latin typeface="Century Gothic" pitchFamily="34" charset="0"/>
              </a:rPr>
              <a:t>             Доля  расходов МП в сумме расходов районного бюджета в 2022  году составляет 6,1%</a:t>
            </a:r>
          </a:p>
          <a:p>
            <a:endParaRPr lang="ru-RU" dirty="0"/>
          </a:p>
        </p:txBody>
      </p:sp>
      <p:sp>
        <p:nvSpPr>
          <p:cNvPr id="10" name="Прямоугольник 9"/>
          <p:cNvSpPr/>
          <p:nvPr/>
        </p:nvSpPr>
        <p:spPr>
          <a:xfrm>
            <a:off x="3284984" y="1475656"/>
            <a:ext cx="3312368" cy="720000"/>
          </a:xfrm>
          <a:prstGeom prst="rect">
            <a:avLst/>
          </a:prstGeom>
          <a:solidFill>
            <a:schemeClr val="accent6">
              <a:lumMod val="20000"/>
              <a:lumOff val="80000"/>
            </a:schemeClr>
          </a:solidFill>
        </p:spPr>
        <p:txBody>
          <a:bodyPr wrap="square">
            <a:spAutoFit/>
          </a:bodyPr>
          <a:lstStyle/>
          <a:p>
            <a:pPr algn="just"/>
            <a:r>
              <a:rPr lang="ru-RU" sz="900" dirty="0" smtClean="0">
                <a:latin typeface="Century Gothic" pitchFamily="34" charset="0"/>
              </a:rPr>
              <a:t>Целевые группы пользователей:</a:t>
            </a:r>
          </a:p>
          <a:p>
            <a:pPr algn="just">
              <a:buFont typeface="Wingdings" pitchFamily="2" charset="2"/>
              <a:buChar char="ü"/>
            </a:pPr>
            <a:r>
              <a:rPr lang="ru-RU" sz="900" dirty="0" smtClean="0">
                <a:latin typeface="Century Gothic" pitchFamily="34" charset="0"/>
              </a:rPr>
              <a:t>Работники учреждений образования </a:t>
            </a:r>
          </a:p>
          <a:p>
            <a:pPr algn="just">
              <a:buFont typeface="Wingdings" pitchFamily="2" charset="2"/>
              <a:buChar char="ü"/>
            </a:pPr>
            <a:r>
              <a:rPr lang="ru-RU" sz="900" dirty="0" smtClean="0">
                <a:latin typeface="Century Gothic" pitchFamily="34" charset="0"/>
              </a:rPr>
              <a:t>Работники учреждений культуры</a:t>
            </a:r>
          </a:p>
          <a:p>
            <a:pPr algn="just">
              <a:buFont typeface="Wingdings" pitchFamily="2" charset="2"/>
              <a:buChar char="ü"/>
            </a:pPr>
            <a:r>
              <a:rPr lang="ru-RU" sz="900" dirty="0" smtClean="0">
                <a:latin typeface="Century Gothic" pitchFamily="34" charset="0"/>
              </a:rPr>
              <a:t>Работники в сельском хозяйстве и других отраслях экономики  Балаганского района</a:t>
            </a:r>
          </a:p>
        </p:txBody>
      </p:sp>
      <p:sp>
        <p:nvSpPr>
          <p:cNvPr id="57347" name="Rectangle 3"/>
          <p:cNvSpPr>
            <a:spLocks noChangeArrowheads="1"/>
          </p:cNvSpPr>
          <p:nvPr/>
        </p:nvSpPr>
        <p:spPr bwMode="auto">
          <a:xfrm>
            <a:off x="188640" y="2414519"/>
            <a:ext cx="4347864" cy="1338828"/>
          </a:xfrm>
          <a:prstGeom prst="rect">
            <a:avLst/>
          </a:prstGeom>
          <a:solidFill>
            <a:schemeClr val="accent3">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180975"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Субсидии местным бюджетам на софинансирование мероприятий по капитальному ремонту образовательных организаций Иркутской области:</a:t>
            </a:r>
            <a:r>
              <a:rPr kumimoji="0" lang="ru-RU" sz="900" b="0" i="0" u="none" strike="noStrike" cap="none" normalizeH="0" dirty="0" smtClean="0">
                <a:ln>
                  <a:noFill/>
                </a:ln>
                <a:solidFill>
                  <a:srgbClr val="000000"/>
                </a:solidFill>
                <a:effectLst/>
                <a:latin typeface="Century Gothic" pitchFamily="34" charset="0"/>
                <a:ea typeface="Times New Roman" pitchFamily="18" charset="0"/>
                <a:cs typeface="Arial" pitchFamily="34" charset="0"/>
              </a:rPr>
              <a:t> </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из областного бюджета </a:t>
            </a:r>
            <a:r>
              <a:rPr kumimoji="0" lang="ru-RU" sz="900" b="1"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30 млн. 295,1 тыс. руб</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a:t>
            </a:r>
            <a:r>
              <a:rPr kumimoji="0" lang="ru-RU" sz="900" b="0" i="0" u="none" strike="noStrike" cap="none" normalizeH="0" dirty="0" smtClean="0">
                <a:ln>
                  <a:noFill/>
                </a:ln>
                <a:solidFill>
                  <a:srgbClr val="000000"/>
                </a:solidFill>
                <a:effectLst/>
                <a:latin typeface="Century Gothic" pitchFamily="34" charset="0"/>
                <a:ea typeface="Times New Roman" pitchFamily="18" charset="0"/>
                <a:cs typeface="Arial" pitchFamily="34" charset="0"/>
              </a:rPr>
              <a:t> </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из районного бюджета </a:t>
            </a:r>
            <a:r>
              <a:rPr kumimoji="0" lang="ru-RU" sz="900" b="1"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1 млн. 594,5 тыс. руб</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a:t>
            </a:r>
            <a:r>
              <a:rPr lang="ru-RU" sz="900" dirty="0" smtClean="0">
                <a:latin typeface="Century Gothic" pitchFamily="34" charset="0"/>
                <a:cs typeface="Arial" pitchFamily="34" charset="0"/>
              </a:rPr>
              <a:t> </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в том числе:</a:t>
            </a:r>
            <a:endParaRPr kumimoji="0" lang="ru-RU" sz="900" b="0" i="0" u="none" strike="noStrike" cap="none" normalizeH="0" baseline="0" dirty="0" smtClean="0">
              <a:ln>
                <a:noFill/>
              </a:ln>
              <a:solidFill>
                <a:schemeClr val="tx1"/>
              </a:solidFill>
              <a:effectLst/>
              <a:latin typeface="Century Gothic" pitchFamily="34" charset="0"/>
              <a:cs typeface="Arial" pitchFamily="34" charset="0"/>
            </a:endParaRPr>
          </a:p>
          <a:p>
            <a:pPr marR="0" lvl="0" indent="180975" algn="just"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1)капитальный ремонт МКДОУ</a:t>
            </a:r>
            <a:r>
              <a:rPr kumimoji="0" lang="ru-RU" sz="900" b="0" i="0" u="none" strike="noStrike" cap="none" normalizeH="0" dirty="0" smtClean="0">
                <a:ln>
                  <a:noFill/>
                </a:ln>
                <a:solidFill>
                  <a:srgbClr val="000000"/>
                </a:solidFill>
                <a:effectLst/>
                <a:latin typeface="Century Gothic" pitchFamily="34" charset="0"/>
                <a:ea typeface="Times New Roman" pitchFamily="18" charset="0"/>
                <a:cs typeface="Arial" pitchFamily="34" charset="0"/>
              </a:rPr>
              <a:t> </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Балаганский детский</a:t>
            </a:r>
            <a:r>
              <a:rPr kumimoji="0" lang="ru-RU" sz="900" b="0" i="0" u="none" strike="noStrike" cap="none" normalizeH="0" dirty="0" smtClean="0">
                <a:ln>
                  <a:noFill/>
                </a:ln>
                <a:solidFill>
                  <a:srgbClr val="000000"/>
                </a:solidFill>
                <a:effectLst/>
                <a:latin typeface="Century Gothic" pitchFamily="34" charset="0"/>
                <a:ea typeface="Times New Roman" pitchFamily="18" charset="0"/>
                <a:cs typeface="Arial" pitchFamily="34" charset="0"/>
              </a:rPr>
              <a:t> </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сад №1:</a:t>
            </a:r>
            <a:r>
              <a:rPr lang="ru-RU" sz="900" dirty="0" smtClean="0">
                <a:latin typeface="Century Gothic" pitchFamily="34" charset="0"/>
                <a:cs typeface="Arial" pitchFamily="34" charset="0"/>
              </a:rPr>
              <a:t> </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из областного бюджета </a:t>
            </a:r>
            <a:r>
              <a:rPr kumimoji="0" lang="ru-RU" sz="900" b="1"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12 млн. 929,1 тыс. руб</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 из районного бюджета </a:t>
            </a:r>
            <a:r>
              <a:rPr kumimoji="0" lang="ru-RU" sz="900" b="1"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680 ,5</a:t>
            </a:r>
            <a:r>
              <a:rPr kumimoji="0" lang="ru-RU" sz="900" b="1" i="0" u="none" strike="noStrike" cap="none" normalizeH="0" dirty="0" smtClean="0">
                <a:ln>
                  <a:noFill/>
                </a:ln>
                <a:solidFill>
                  <a:srgbClr val="000000"/>
                </a:solidFill>
                <a:effectLst/>
                <a:latin typeface="Century Gothic" pitchFamily="34" charset="0"/>
                <a:ea typeface="Times New Roman" pitchFamily="18" charset="0"/>
                <a:cs typeface="Arial" pitchFamily="34" charset="0"/>
              </a:rPr>
              <a:t> </a:t>
            </a:r>
            <a:r>
              <a:rPr kumimoji="0" lang="ru-RU" sz="900" b="1"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тыс. руб</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a:t>
            </a:r>
            <a:endParaRPr kumimoji="0" lang="ru-RU" sz="900" b="0" i="0" u="none" strike="noStrike" cap="none" normalizeH="0" baseline="0" dirty="0" smtClean="0">
              <a:ln>
                <a:noFill/>
              </a:ln>
              <a:solidFill>
                <a:schemeClr val="tx1"/>
              </a:solidFill>
              <a:effectLst/>
              <a:latin typeface="Century Gothic" pitchFamily="34" charset="0"/>
              <a:cs typeface="Arial" pitchFamily="34" charset="0"/>
            </a:endParaRPr>
          </a:p>
          <a:p>
            <a:pPr marR="0" lvl="0" indent="180975" algn="just"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2)капитальный ремонт МБОУ Балаганская СОШ №1:</a:t>
            </a:r>
            <a:r>
              <a:rPr kumimoji="0" lang="ru-RU" sz="900" b="0" i="0" u="none" strike="noStrike" cap="none" normalizeH="0" dirty="0" smtClean="0">
                <a:ln>
                  <a:noFill/>
                </a:ln>
                <a:solidFill>
                  <a:srgbClr val="000000"/>
                </a:solidFill>
                <a:effectLst/>
                <a:latin typeface="Century Gothic" pitchFamily="34" charset="0"/>
                <a:ea typeface="Times New Roman" pitchFamily="18" charset="0"/>
                <a:cs typeface="Arial" pitchFamily="34" charset="0"/>
              </a:rPr>
              <a:t> </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из областного бюджета </a:t>
            </a:r>
            <a:r>
              <a:rPr kumimoji="0" lang="ru-RU" sz="900" b="1"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17 млн. 366,0 тыс. руб</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 из районного бюджета </a:t>
            </a:r>
            <a:r>
              <a:rPr kumimoji="0" lang="ru-RU" sz="900" b="1"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914,0 тыс. руб</a:t>
            </a:r>
            <a:r>
              <a:rPr kumimoji="0" lang="ru-RU" sz="900" b="0" i="0" u="none" strike="noStrike" cap="none" normalizeH="0" baseline="0" dirty="0" smtClean="0">
                <a:ln>
                  <a:noFill/>
                </a:ln>
                <a:solidFill>
                  <a:srgbClr val="000000"/>
                </a:solidFill>
                <a:effectLst/>
                <a:latin typeface="Century Gothic" pitchFamily="34" charset="0"/>
                <a:ea typeface="Times New Roman" pitchFamily="18" charset="0"/>
                <a:cs typeface="Arial" pitchFamily="34" charset="0"/>
              </a:rPr>
              <a:t>.</a:t>
            </a:r>
            <a:endParaRPr kumimoji="0" lang="ru-RU" sz="900" b="0" i="0" u="none" strike="noStrike" cap="none" normalizeH="0" baseline="0" dirty="0" smtClean="0">
              <a:ln>
                <a:noFill/>
              </a:ln>
              <a:solidFill>
                <a:schemeClr val="tx1"/>
              </a:solidFill>
              <a:effectLst/>
              <a:latin typeface="Century Gothic" pitchFamily="34" charset="0"/>
              <a:cs typeface="Arial" pitchFamily="34" charset="0"/>
            </a:endParaRPr>
          </a:p>
        </p:txBody>
      </p:sp>
      <p:sp>
        <p:nvSpPr>
          <p:cNvPr id="17" name="TextBox 16"/>
          <p:cNvSpPr txBox="1"/>
          <p:nvPr/>
        </p:nvSpPr>
        <p:spPr>
          <a:xfrm>
            <a:off x="188640" y="2123728"/>
            <a:ext cx="6336704" cy="369332"/>
          </a:xfrm>
          <a:prstGeom prst="rect">
            <a:avLst/>
          </a:prstGeom>
          <a:noFill/>
        </p:spPr>
        <p:txBody>
          <a:bodyPr wrap="square" rtlCol="0">
            <a:spAutoFit/>
          </a:bodyPr>
          <a:lstStyle/>
          <a:p>
            <a:pPr algn="ctr"/>
            <a:r>
              <a:rPr lang="ru-RU" sz="900" b="1" dirty="0" smtClean="0">
                <a:solidFill>
                  <a:schemeClr val="accent5">
                    <a:lumMod val="50000"/>
                  </a:schemeClr>
                </a:solidFill>
                <a:latin typeface="Century Gothic" pitchFamily="34" charset="0"/>
              </a:rPr>
              <a:t>Для достижения цели муниципальной программы привлечены финансовые средства  и осуществлены следующие мероприятия:</a:t>
            </a:r>
            <a:endParaRPr lang="ru-RU" sz="900" b="1" dirty="0">
              <a:solidFill>
                <a:schemeClr val="accent5">
                  <a:lumMod val="50000"/>
                </a:schemeClr>
              </a:solidFill>
              <a:latin typeface="Century Gothic" pitchFamily="34" charset="0"/>
            </a:endParaRPr>
          </a:p>
        </p:txBody>
      </p:sp>
      <p:sp>
        <p:nvSpPr>
          <p:cNvPr id="20" name="TextBox 19"/>
          <p:cNvSpPr txBox="1"/>
          <p:nvPr/>
        </p:nvSpPr>
        <p:spPr>
          <a:xfrm>
            <a:off x="1844824" y="3707904"/>
            <a:ext cx="2791149" cy="230832"/>
          </a:xfrm>
          <a:prstGeom prst="rect">
            <a:avLst/>
          </a:prstGeom>
          <a:noFill/>
        </p:spPr>
        <p:txBody>
          <a:bodyPr wrap="none" rtlCol="0">
            <a:spAutoFit/>
          </a:bodyPr>
          <a:lstStyle/>
          <a:p>
            <a:r>
              <a:rPr lang="ru-RU" sz="900" b="1" u="sng" dirty="0" smtClean="0">
                <a:solidFill>
                  <a:schemeClr val="accent2">
                    <a:lumMod val="75000"/>
                  </a:schemeClr>
                </a:solidFill>
                <a:latin typeface="Century Gothic" pitchFamily="34" charset="0"/>
              </a:rPr>
              <a:t>Привлечены средства районного бюджета:</a:t>
            </a:r>
            <a:endParaRPr lang="ru-RU" sz="900" b="1" u="sng" dirty="0">
              <a:solidFill>
                <a:schemeClr val="accent2">
                  <a:lumMod val="75000"/>
                </a:schemeClr>
              </a:solidFill>
              <a:latin typeface="Century Gothic" pitchFamily="34" charset="0"/>
            </a:endParaRPr>
          </a:p>
        </p:txBody>
      </p:sp>
      <p:sp>
        <p:nvSpPr>
          <p:cNvPr id="21" name="TextBox 20"/>
          <p:cNvSpPr txBox="1"/>
          <p:nvPr/>
        </p:nvSpPr>
        <p:spPr>
          <a:xfrm>
            <a:off x="116632" y="3923928"/>
            <a:ext cx="2088232" cy="830997"/>
          </a:xfrm>
          <a:prstGeom prst="rect">
            <a:avLst/>
          </a:prstGeom>
          <a:solidFill>
            <a:schemeClr val="accent2">
              <a:lumMod val="20000"/>
              <a:lumOff val="80000"/>
            </a:schemeClr>
          </a:solidFill>
        </p:spPr>
        <p:txBody>
          <a:bodyPr wrap="square" rtlCol="0">
            <a:spAutoFit/>
          </a:bodyPr>
          <a:lstStyle/>
          <a:p>
            <a:pPr algn="just"/>
            <a:r>
              <a:rPr lang="ru-RU" sz="800" dirty="0" smtClean="0">
                <a:latin typeface="Century Gothic" pitchFamily="34" charset="0"/>
              </a:rPr>
              <a:t>1.Внесение изменений в правила землепользования и застройки, внесение сведений о границах территориальных зон в ЕГРН Шарагайского муниципального образования </a:t>
            </a:r>
            <a:r>
              <a:rPr lang="ru-RU" sz="800" b="1" dirty="0" smtClean="0">
                <a:latin typeface="Century Gothic" pitchFamily="34" charset="0"/>
              </a:rPr>
              <a:t>641,1 тыс.руб.</a:t>
            </a:r>
            <a:endParaRPr lang="ru-RU" sz="800" b="1" dirty="0">
              <a:latin typeface="Century Gothic" pitchFamily="34" charset="0"/>
            </a:endParaRPr>
          </a:p>
        </p:txBody>
      </p:sp>
      <p:sp>
        <p:nvSpPr>
          <p:cNvPr id="22" name="TextBox 21"/>
          <p:cNvSpPr txBox="1"/>
          <p:nvPr/>
        </p:nvSpPr>
        <p:spPr>
          <a:xfrm>
            <a:off x="3212976" y="3923928"/>
            <a:ext cx="3456384" cy="1354217"/>
          </a:xfrm>
          <a:prstGeom prst="rect">
            <a:avLst/>
          </a:prstGeom>
          <a:solidFill>
            <a:schemeClr val="bg1">
              <a:lumMod val="95000"/>
            </a:schemeClr>
          </a:solidFill>
        </p:spPr>
        <p:txBody>
          <a:bodyPr wrap="square" rtlCol="0">
            <a:spAutoFit/>
          </a:bodyPr>
          <a:lstStyle/>
          <a:p>
            <a:pPr algn="just"/>
            <a:r>
              <a:rPr lang="ru-RU" sz="800" dirty="0" smtClean="0">
                <a:latin typeface="Century Gothic" pitchFamily="34" charset="0"/>
              </a:rPr>
              <a:t>2.МБОУ Балаганская СОШ №2:</a:t>
            </a:r>
          </a:p>
          <a:p>
            <a:pPr algn="just">
              <a:buFont typeface="Wingdings" pitchFamily="2" charset="2"/>
              <a:buChar char="ü"/>
            </a:pPr>
            <a:r>
              <a:rPr lang="ru-RU" sz="800" dirty="0" smtClean="0">
                <a:latin typeface="Century Gothic" pitchFamily="34" charset="0"/>
              </a:rPr>
              <a:t> устройство спортивной площадки из асфальтобетонного покрытия, монтаж спортивного оборудования для сдачи нормативов ГТО </a:t>
            </a:r>
            <a:r>
              <a:rPr lang="ru-RU" sz="800" b="1" dirty="0" smtClean="0">
                <a:latin typeface="Century Gothic" pitchFamily="34" charset="0"/>
              </a:rPr>
              <a:t>343,7 тыс. руб.</a:t>
            </a:r>
            <a:r>
              <a:rPr lang="ru-RU" sz="800" dirty="0" smtClean="0">
                <a:latin typeface="Century Gothic" pitchFamily="34" charset="0"/>
              </a:rPr>
              <a:t>;</a:t>
            </a:r>
          </a:p>
          <a:p>
            <a:pPr algn="just">
              <a:buFont typeface="Wingdings" pitchFamily="2" charset="2"/>
              <a:buChar char="ü"/>
            </a:pPr>
            <a:r>
              <a:rPr lang="ru-RU" sz="800" dirty="0" smtClean="0">
                <a:latin typeface="Century Gothic" pitchFamily="34" charset="0"/>
              </a:rPr>
              <a:t> приобретение водонагревателя на 300л. воды в столовую </a:t>
            </a:r>
            <a:r>
              <a:rPr lang="ru-RU" sz="800" b="1" dirty="0" smtClean="0">
                <a:latin typeface="Century Gothic" pitchFamily="34" charset="0"/>
              </a:rPr>
              <a:t>135,0 тыс. руб</a:t>
            </a:r>
            <a:r>
              <a:rPr lang="ru-RU" sz="800" dirty="0" smtClean="0">
                <a:latin typeface="Century Gothic" pitchFamily="34" charset="0"/>
              </a:rPr>
              <a:t>.;</a:t>
            </a:r>
          </a:p>
          <a:p>
            <a:pPr algn="just">
              <a:buFont typeface="Wingdings" pitchFamily="2" charset="2"/>
              <a:buChar char="ü"/>
            </a:pPr>
            <a:r>
              <a:rPr lang="ru-RU" sz="800" dirty="0" smtClean="0">
                <a:latin typeface="Century Gothic" pitchFamily="34" charset="0"/>
              </a:rPr>
              <a:t>приобретение асфальтобетонной смеси </a:t>
            </a:r>
            <a:r>
              <a:rPr lang="ru-RU" sz="800" b="1" dirty="0" smtClean="0">
                <a:latin typeface="Century Gothic" pitchFamily="34" charset="0"/>
              </a:rPr>
              <a:t>274,8 тыс. руб</a:t>
            </a:r>
            <a:r>
              <a:rPr lang="ru-RU" sz="800" dirty="0" smtClean="0">
                <a:latin typeface="Century Gothic" pitchFamily="34" charset="0"/>
              </a:rPr>
              <a:t>.;</a:t>
            </a:r>
            <a:endParaRPr lang="ru-RU" sz="800" b="1" dirty="0" smtClean="0">
              <a:latin typeface="Century Gothic" pitchFamily="34" charset="0"/>
            </a:endParaRPr>
          </a:p>
          <a:p>
            <a:pPr algn="just">
              <a:buFont typeface="Wingdings" pitchFamily="2" charset="2"/>
              <a:buChar char="ü"/>
            </a:pPr>
            <a:r>
              <a:rPr lang="ru-RU" sz="800" dirty="0" smtClean="0">
                <a:latin typeface="Century Gothic" pitchFamily="34" charset="0"/>
              </a:rPr>
              <a:t>ремонт оборудования столовой  </a:t>
            </a:r>
            <a:r>
              <a:rPr lang="ru-RU" sz="800" b="1" dirty="0" smtClean="0">
                <a:latin typeface="Century Gothic" pitchFamily="34" charset="0"/>
              </a:rPr>
              <a:t>340,2 тыс. руб</a:t>
            </a:r>
            <a:r>
              <a:rPr lang="ru-RU" sz="800" dirty="0" smtClean="0">
                <a:latin typeface="Century Gothic" pitchFamily="34" charset="0"/>
              </a:rPr>
              <a:t>.</a:t>
            </a:r>
          </a:p>
          <a:p>
            <a:endParaRPr lang="ru-RU" dirty="0"/>
          </a:p>
        </p:txBody>
      </p:sp>
      <p:pic>
        <p:nvPicPr>
          <p:cNvPr id="57348" name="Picture 4"/>
          <p:cNvPicPr>
            <a:picLocks noChangeAspect="1" noChangeArrowheads="1"/>
          </p:cNvPicPr>
          <p:nvPr/>
        </p:nvPicPr>
        <p:blipFill>
          <a:blip r:embed="rId4" cstate="print"/>
          <a:srcRect/>
          <a:stretch>
            <a:fillRect/>
          </a:stretch>
        </p:blipFill>
        <p:spPr bwMode="auto">
          <a:xfrm>
            <a:off x="4437112" y="2339752"/>
            <a:ext cx="995638" cy="1008000"/>
          </a:xfrm>
          <a:prstGeom prst="hexagon">
            <a:avLst/>
          </a:prstGeom>
          <a:noFill/>
          <a:ln w="9525">
            <a:noFill/>
            <a:miter lim="800000"/>
            <a:headEnd/>
            <a:tailEnd/>
          </a:ln>
          <a:scene3d>
            <a:camera prst="orthographicFront"/>
            <a:lightRig rig="threePt" dir="t"/>
          </a:scene3d>
          <a:sp3d>
            <a:bevelT/>
          </a:sp3d>
        </p:spPr>
      </p:pic>
      <p:pic>
        <p:nvPicPr>
          <p:cNvPr id="57349" name="Picture 5"/>
          <p:cNvPicPr>
            <a:picLocks noChangeAspect="1" noChangeArrowheads="1"/>
          </p:cNvPicPr>
          <p:nvPr/>
        </p:nvPicPr>
        <p:blipFill>
          <a:blip r:embed="rId5" cstate="print"/>
          <a:srcRect/>
          <a:stretch>
            <a:fillRect/>
          </a:stretch>
        </p:blipFill>
        <p:spPr bwMode="auto">
          <a:xfrm>
            <a:off x="5850000" y="2339752"/>
            <a:ext cx="972000" cy="972500"/>
          </a:xfrm>
          <a:prstGeom prst="hexagon">
            <a:avLst/>
          </a:prstGeom>
          <a:noFill/>
          <a:ln w="9525">
            <a:noFill/>
            <a:miter lim="800000"/>
            <a:headEnd/>
            <a:tailEnd/>
          </a:ln>
          <a:scene3d>
            <a:camera prst="orthographicFront"/>
            <a:lightRig rig="threePt" dir="t"/>
          </a:scene3d>
          <a:sp3d>
            <a:bevelT/>
          </a:sp3d>
        </p:spPr>
      </p:pic>
      <p:pic>
        <p:nvPicPr>
          <p:cNvPr id="57350" name="Picture 6"/>
          <p:cNvPicPr>
            <a:picLocks noChangeAspect="1" noChangeArrowheads="1"/>
          </p:cNvPicPr>
          <p:nvPr/>
        </p:nvPicPr>
        <p:blipFill>
          <a:blip r:embed="rId6" cstate="print"/>
          <a:srcRect/>
          <a:stretch>
            <a:fillRect/>
          </a:stretch>
        </p:blipFill>
        <p:spPr bwMode="auto">
          <a:xfrm>
            <a:off x="5157192" y="3059832"/>
            <a:ext cx="972000" cy="972962"/>
          </a:xfrm>
          <a:prstGeom prst="hexagon">
            <a:avLst/>
          </a:prstGeom>
          <a:noFill/>
          <a:ln w="9525">
            <a:noFill/>
            <a:miter lim="800000"/>
            <a:headEnd/>
            <a:tailEnd/>
          </a:ln>
          <a:scene3d>
            <a:camera prst="orthographicFront"/>
            <a:lightRig rig="threePt" dir="t"/>
          </a:scene3d>
          <a:sp3d>
            <a:bevelT/>
          </a:sp3d>
        </p:spPr>
      </p:pic>
      <p:sp>
        <p:nvSpPr>
          <p:cNvPr id="25" name="TextBox 24"/>
          <p:cNvSpPr txBox="1"/>
          <p:nvPr/>
        </p:nvSpPr>
        <p:spPr>
          <a:xfrm>
            <a:off x="3501008" y="5076056"/>
            <a:ext cx="3168352" cy="646331"/>
          </a:xfrm>
          <a:prstGeom prst="rect">
            <a:avLst/>
          </a:prstGeom>
          <a:solidFill>
            <a:schemeClr val="accent4">
              <a:lumMod val="20000"/>
              <a:lumOff val="80000"/>
            </a:schemeClr>
          </a:solidFill>
        </p:spPr>
        <p:txBody>
          <a:bodyPr wrap="square" rtlCol="0">
            <a:spAutoFit/>
          </a:bodyPr>
          <a:lstStyle/>
          <a:p>
            <a:pPr algn="just"/>
            <a:r>
              <a:rPr lang="ru-RU" sz="900" dirty="0" smtClean="0">
                <a:latin typeface="Century Gothic" pitchFamily="34" charset="0"/>
              </a:rPr>
              <a:t>4.МБОУ Биритская СОШ </a:t>
            </a:r>
            <a:r>
              <a:rPr lang="ru-RU" sz="900" b="1" dirty="0" smtClean="0">
                <a:latin typeface="Century Gothic" pitchFamily="34" charset="0"/>
              </a:rPr>
              <a:t>100,0 тыс. руб.: </a:t>
            </a:r>
            <a:r>
              <a:rPr lang="ru-RU" sz="900" dirty="0" smtClean="0">
                <a:latin typeface="Century Gothic" pitchFamily="34" charset="0"/>
              </a:rPr>
              <a:t>проведение текущего ремонта системы вентиляции, системы канализации</a:t>
            </a:r>
          </a:p>
          <a:p>
            <a:endParaRPr lang="ru-RU" sz="900" dirty="0">
              <a:latin typeface="Century Gothic" pitchFamily="34" charset="0"/>
            </a:endParaRPr>
          </a:p>
        </p:txBody>
      </p:sp>
      <p:sp>
        <p:nvSpPr>
          <p:cNvPr id="26" name="TextBox 25"/>
          <p:cNvSpPr txBox="1"/>
          <p:nvPr/>
        </p:nvSpPr>
        <p:spPr>
          <a:xfrm>
            <a:off x="116632" y="4788024"/>
            <a:ext cx="2448272" cy="784830"/>
          </a:xfrm>
          <a:prstGeom prst="rect">
            <a:avLst/>
          </a:prstGeom>
          <a:solidFill>
            <a:schemeClr val="accent6">
              <a:lumMod val="20000"/>
              <a:lumOff val="80000"/>
            </a:schemeClr>
          </a:solidFill>
        </p:spPr>
        <p:txBody>
          <a:bodyPr wrap="square" rtlCol="0">
            <a:spAutoFit/>
          </a:bodyPr>
          <a:lstStyle/>
          <a:p>
            <a:r>
              <a:rPr lang="ru-RU" sz="900" dirty="0" smtClean="0">
                <a:effectLst>
                  <a:outerShdw blurRad="38100" dist="38100" dir="2700000" algn="tl">
                    <a:srgbClr val="000000">
                      <a:alpha val="43137"/>
                    </a:srgbClr>
                  </a:outerShdw>
                </a:effectLst>
                <a:latin typeface="Century Gothic" pitchFamily="34" charset="0"/>
              </a:rPr>
              <a:t>3.МБОУ Коноваловская СОШ</a:t>
            </a:r>
            <a:r>
              <a:rPr lang="ru-RU" sz="900" b="1" dirty="0" smtClean="0">
                <a:effectLst>
                  <a:outerShdw blurRad="38100" dist="38100" dir="2700000" algn="tl">
                    <a:srgbClr val="000000">
                      <a:alpha val="43137"/>
                    </a:srgbClr>
                  </a:outerShdw>
                </a:effectLst>
                <a:latin typeface="Century Gothic" pitchFamily="34" charset="0"/>
              </a:rPr>
              <a:t> 133,8 тыс. руб.: </a:t>
            </a:r>
            <a:r>
              <a:rPr lang="ru-RU" sz="900" dirty="0" smtClean="0">
                <a:effectLst>
                  <a:outerShdw blurRad="38100" dist="38100" dir="2700000" algn="tl">
                    <a:srgbClr val="000000">
                      <a:alpha val="43137"/>
                    </a:srgbClr>
                  </a:outerShdw>
                </a:effectLst>
                <a:latin typeface="Century Gothic" pitchFamily="34" charset="0"/>
              </a:rPr>
              <a:t>выборочный текущий ремонт  здания</a:t>
            </a:r>
          </a:p>
          <a:p>
            <a:endParaRPr lang="ru-RU" dirty="0"/>
          </a:p>
        </p:txBody>
      </p:sp>
      <p:sp>
        <p:nvSpPr>
          <p:cNvPr id="28" name="TextBox 27"/>
          <p:cNvSpPr txBox="1"/>
          <p:nvPr/>
        </p:nvSpPr>
        <p:spPr>
          <a:xfrm>
            <a:off x="116632" y="5868144"/>
            <a:ext cx="2952328" cy="715581"/>
          </a:xfrm>
          <a:prstGeom prst="rect">
            <a:avLst/>
          </a:prstGeom>
          <a:solidFill>
            <a:schemeClr val="tx2">
              <a:lumMod val="20000"/>
              <a:lumOff val="80000"/>
            </a:schemeClr>
          </a:solidFill>
        </p:spPr>
        <p:txBody>
          <a:bodyPr wrap="square" rtlCol="0">
            <a:spAutoFit/>
          </a:bodyPr>
          <a:lstStyle/>
          <a:p>
            <a:pPr algn="just"/>
            <a:r>
              <a:rPr lang="ru-RU" sz="750" dirty="0" smtClean="0">
                <a:latin typeface="Century Gothic" pitchFamily="34" charset="0"/>
              </a:rPr>
              <a:t>7.МБОУ Заславская СОШ</a:t>
            </a:r>
            <a:r>
              <a:rPr lang="ru-RU" sz="750" b="1" dirty="0" smtClean="0">
                <a:latin typeface="Century Gothic" pitchFamily="34" charset="0"/>
              </a:rPr>
              <a:t> 902,4 тыс. руб.: </a:t>
            </a:r>
            <a:r>
              <a:rPr lang="ru-RU" sz="750" dirty="0" smtClean="0">
                <a:latin typeface="Century Gothic" pitchFamily="34" charset="0"/>
              </a:rPr>
              <a:t>разработка проектно-сметной документации на строительство здания школы на 140 мест в д. Заславская</a:t>
            </a:r>
          </a:p>
          <a:p>
            <a:endParaRPr lang="ru-RU" dirty="0"/>
          </a:p>
        </p:txBody>
      </p:sp>
      <p:sp>
        <p:nvSpPr>
          <p:cNvPr id="30" name="TextBox 29"/>
          <p:cNvSpPr txBox="1"/>
          <p:nvPr/>
        </p:nvSpPr>
        <p:spPr>
          <a:xfrm>
            <a:off x="116632" y="6372200"/>
            <a:ext cx="6624736" cy="1246495"/>
          </a:xfrm>
          <a:prstGeom prst="rect">
            <a:avLst/>
          </a:prstGeom>
          <a:solidFill>
            <a:schemeClr val="accent4">
              <a:lumMod val="20000"/>
              <a:lumOff val="80000"/>
            </a:schemeClr>
          </a:solidFill>
        </p:spPr>
        <p:txBody>
          <a:bodyPr wrap="square" rtlCol="0">
            <a:spAutoFit/>
          </a:bodyPr>
          <a:lstStyle/>
          <a:p>
            <a:r>
              <a:rPr lang="ru-RU" sz="900" dirty="0" smtClean="0">
                <a:latin typeface="Century Gothic" pitchFamily="34" charset="0"/>
              </a:rPr>
              <a:t>8. </a:t>
            </a:r>
            <a:r>
              <a:rPr lang="ru-RU" sz="800" dirty="0" smtClean="0">
                <a:latin typeface="Century Gothic" pitchFamily="34" charset="0"/>
              </a:rPr>
              <a:t>МКДОУ Балаганский детский сад №1:</a:t>
            </a:r>
          </a:p>
          <a:p>
            <a:pPr>
              <a:buFont typeface="Wingdings" pitchFamily="2" charset="2"/>
              <a:buChar char="ü"/>
            </a:pPr>
            <a:r>
              <a:rPr lang="ru-RU" sz="800" dirty="0" smtClean="0">
                <a:latin typeface="Century Gothic" pitchFamily="34" charset="0"/>
              </a:rPr>
              <a:t> выборочный капитальный ремонт </a:t>
            </a:r>
            <a:r>
              <a:rPr lang="ru-RU" sz="800" b="1" dirty="0" smtClean="0">
                <a:latin typeface="Century Gothic" pitchFamily="34" charset="0"/>
              </a:rPr>
              <a:t>1 млн. 502,2 тыс. руб</a:t>
            </a:r>
            <a:r>
              <a:rPr lang="ru-RU" sz="800" dirty="0" smtClean="0">
                <a:latin typeface="Century Gothic" pitchFamily="34" charset="0"/>
              </a:rPr>
              <a:t>.;</a:t>
            </a:r>
          </a:p>
          <a:p>
            <a:pPr>
              <a:buFont typeface="Wingdings" pitchFamily="2" charset="2"/>
              <a:buChar char="ü"/>
            </a:pPr>
            <a:r>
              <a:rPr lang="ru-RU" sz="800" b="1" dirty="0" smtClean="0">
                <a:latin typeface="Century Gothic" pitchFamily="34" charset="0"/>
              </a:rPr>
              <a:t> </a:t>
            </a:r>
            <a:r>
              <a:rPr lang="ru-RU" sz="800" dirty="0" smtClean="0">
                <a:latin typeface="Century Gothic" pitchFamily="34" charset="0"/>
              </a:rPr>
              <a:t>устройство молниезащиты здания </a:t>
            </a:r>
            <a:r>
              <a:rPr lang="ru-RU" sz="800" b="1" dirty="0" smtClean="0">
                <a:latin typeface="Century Gothic" pitchFamily="34" charset="0"/>
              </a:rPr>
              <a:t>404,9 тыс. руб</a:t>
            </a:r>
            <a:r>
              <a:rPr lang="ru-RU" sz="800" dirty="0" smtClean="0">
                <a:latin typeface="Century Gothic" pitchFamily="34" charset="0"/>
              </a:rPr>
              <a:t>.;</a:t>
            </a:r>
          </a:p>
          <a:p>
            <a:pPr>
              <a:buFont typeface="Wingdings" pitchFamily="2" charset="2"/>
              <a:buChar char="ü"/>
            </a:pPr>
            <a:r>
              <a:rPr lang="ru-RU" sz="800" b="1" dirty="0" smtClean="0">
                <a:latin typeface="Century Gothic" pitchFamily="34" charset="0"/>
              </a:rPr>
              <a:t> </a:t>
            </a:r>
            <a:r>
              <a:rPr lang="ru-RU" sz="800" dirty="0" smtClean="0">
                <a:latin typeface="Century Gothic" pitchFamily="34" charset="0"/>
              </a:rPr>
              <a:t>приобретение щебеночно-песочной смеси для обустройства тротуаров </a:t>
            </a:r>
            <a:r>
              <a:rPr lang="ru-RU" sz="800" b="1" dirty="0" smtClean="0">
                <a:latin typeface="Century Gothic" pitchFamily="34" charset="0"/>
              </a:rPr>
              <a:t>52,2 тыс. руб</a:t>
            </a:r>
            <a:r>
              <a:rPr lang="ru-RU" sz="800" dirty="0" smtClean="0">
                <a:latin typeface="Century Gothic" pitchFamily="34" charset="0"/>
              </a:rPr>
              <a:t>.;</a:t>
            </a:r>
            <a:endParaRPr lang="ru-RU" sz="800" b="1" dirty="0" smtClean="0">
              <a:latin typeface="Century Gothic" pitchFamily="34" charset="0"/>
            </a:endParaRPr>
          </a:p>
          <a:p>
            <a:pPr>
              <a:buFont typeface="Wingdings" pitchFamily="2" charset="2"/>
              <a:buChar char="ü"/>
            </a:pPr>
            <a:r>
              <a:rPr lang="ru-RU" sz="800" dirty="0" smtClean="0">
                <a:latin typeface="Century Gothic" pitchFamily="34" charset="0"/>
              </a:rPr>
              <a:t>приобретение ИБП, обеспечивающего  автономную работу при отключении питания щита противопожарной защиты </a:t>
            </a:r>
            <a:r>
              <a:rPr lang="ru-RU" sz="800" b="1" dirty="0" smtClean="0">
                <a:latin typeface="Century Gothic" pitchFamily="34" charset="0"/>
              </a:rPr>
              <a:t>506,8 тыс. руб</a:t>
            </a:r>
            <a:r>
              <a:rPr lang="ru-RU" sz="800" dirty="0" smtClean="0">
                <a:latin typeface="Century Gothic" pitchFamily="34" charset="0"/>
              </a:rPr>
              <a:t>.</a:t>
            </a:r>
            <a:r>
              <a:rPr lang="ru-RU" sz="800" b="1" dirty="0" smtClean="0">
                <a:latin typeface="Century Gothic" pitchFamily="34" charset="0"/>
              </a:rPr>
              <a:t>;</a:t>
            </a:r>
          </a:p>
          <a:p>
            <a:pPr>
              <a:buFont typeface="Wingdings" pitchFamily="2" charset="2"/>
              <a:buChar char="ü"/>
            </a:pPr>
            <a:r>
              <a:rPr lang="ru-RU" sz="800" b="1" dirty="0" smtClean="0">
                <a:latin typeface="Century Gothic" pitchFamily="34" charset="0"/>
              </a:rPr>
              <a:t> </a:t>
            </a:r>
            <a:r>
              <a:rPr lang="ru-RU" sz="800" dirty="0" smtClean="0">
                <a:latin typeface="Century Gothic" pitchFamily="34" charset="0"/>
              </a:rPr>
              <a:t>ремонт АСПС и системы оповещения </a:t>
            </a:r>
            <a:r>
              <a:rPr lang="ru-RU" sz="800" b="1" dirty="0" smtClean="0">
                <a:latin typeface="Century Gothic" pitchFamily="34" charset="0"/>
              </a:rPr>
              <a:t>323,0 тыс. руб</a:t>
            </a:r>
            <a:r>
              <a:rPr lang="ru-RU" sz="800" dirty="0" smtClean="0">
                <a:latin typeface="Century Gothic" pitchFamily="34" charset="0"/>
              </a:rPr>
              <a:t>.</a:t>
            </a:r>
          </a:p>
          <a:p>
            <a:endParaRPr lang="ru-RU" dirty="0"/>
          </a:p>
        </p:txBody>
      </p:sp>
      <p:sp>
        <p:nvSpPr>
          <p:cNvPr id="31" name="TextBox 30"/>
          <p:cNvSpPr txBox="1"/>
          <p:nvPr/>
        </p:nvSpPr>
        <p:spPr>
          <a:xfrm>
            <a:off x="116632" y="5292080"/>
            <a:ext cx="3168352" cy="584775"/>
          </a:xfrm>
          <a:prstGeom prst="rect">
            <a:avLst/>
          </a:prstGeom>
          <a:solidFill>
            <a:srgbClr val="FEFEE2"/>
          </a:solidFill>
        </p:spPr>
        <p:txBody>
          <a:bodyPr wrap="square" rtlCol="0">
            <a:spAutoFit/>
          </a:bodyPr>
          <a:lstStyle/>
          <a:p>
            <a:r>
              <a:rPr lang="ru-RU" sz="800" b="1" dirty="0" smtClean="0">
                <a:latin typeface="Century Gothic" pitchFamily="34" charset="0"/>
              </a:rPr>
              <a:t>5.Выборочные текущие ремонты: </a:t>
            </a:r>
          </a:p>
          <a:p>
            <a:r>
              <a:rPr lang="ru-RU" sz="800" dirty="0" smtClean="0">
                <a:latin typeface="Century Gothic" pitchFamily="34" charset="0"/>
              </a:rPr>
              <a:t>МКДОУ Балаганский детский сад N3 </a:t>
            </a:r>
            <a:r>
              <a:rPr lang="ru-RU" sz="800" b="1" dirty="0" smtClean="0">
                <a:latin typeface="Century Gothic" pitchFamily="34" charset="0"/>
              </a:rPr>
              <a:t>599,8 тыс. руб.;</a:t>
            </a:r>
            <a:endParaRPr lang="ru-RU" sz="800" dirty="0" smtClean="0">
              <a:latin typeface="Century Gothic" pitchFamily="34" charset="0"/>
            </a:endParaRPr>
          </a:p>
          <a:p>
            <a:r>
              <a:rPr lang="ru-RU" sz="800" dirty="0" smtClean="0">
                <a:latin typeface="Century Gothic" pitchFamily="34" charset="0"/>
              </a:rPr>
              <a:t>МКДОУ Балаганский детский сад № 4</a:t>
            </a:r>
            <a:r>
              <a:rPr lang="ru-RU" sz="800" b="1" dirty="0" smtClean="0">
                <a:latin typeface="Century Gothic" pitchFamily="34" charset="0"/>
              </a:rPr>
              <a:t> 277,6 тыс. руб.;</a:t>
            </a:r>
          </a:p>
          <a:p>
            <a:r>
              <a:rPr lang="ru-RU" sz="800" dirty="0" smtClean="0">
                <a:latin typeface="Century Gothic" pitchFamily="34" charset="0"/>
              </a:rPr>
              <a:t>МКУ ДО Балаганская ДМШ </a:t>
            </a:r>
            <a:r>
              <a:rPr lang="ru-RU" sz="800" b="1" dirty="0" smtClean="0">
                <a:latin typeface="Century Gothic" pitchFamily="34" charset="0"/>
              </a:rPr>
              <a:t>200,0 тыс. руб.</a:t>
            </a:r>
            <a:endParaRPr lang="ru-RU" sz="800" dirty="0">
              <a:latin typeface="Century Gothic" pitchFamily="34" charset="0"/>
            </a:endParaRPr>
          </a:p>
        </p:txBody>
      </p:sp>
      <p:pic>
        <p:nvPicPr>
          <p:cNvPr id="57354" name="Picture 10"/>
          <p:cNvPicPr>
            <a:picLocks noChangeAspect="1" noChangeArrowheads="1"/>
          </p:cNvPicPr>
          <p:nvPr/>
        </p:nvPicPr>
        <p:blipFill>
          <a:blip r:embed="rId7" cstate="print"/>
          <a:srcRect/>
          <a:stretch>
            <a:fillRect/>
          </a:stretch>
        </p:blipFill>
        <p:spPr bwMode="auto">
          <a:xfrm>
            <a:off x="2276872" y="3923928"/>
            <a:ext cx="1008000" cy="963853"/>
          </a:xfrm>
          <a:prstGeom prst="hexagon">
            <a:avLst/>
          </a:prstGeom>
          <a:noFill/>
          <a:ln w="9525">
            <a:noFill/>
            <a:miter lim="800000"/>
            <a:headEnd/>
            <a:tailEnd/>
          </a:ln>
          <a:scene3d>
            <a:camera prst="orthographicFront"/>
            <a:lightRig rig="threePt" dir="t"/>
          </a:scene3d>
          <a:sp3d>
            <a:bevelT/>
          </a:sp3d>
        </p:spPr>
      </p:pic>
      <p:sp>
        <p:nvSpPr>
          <p:cNvPr id="29" name="TextBox 28"/>
          <p:cNvSpPr txBox="1"/>
          <p:nvPr/>
        </p:nvSpPr>
        <p:spPr>
          <a:xfrm>
            <a:off x="3140968" y="5580112"/>
            <a:ext cx="3600400" cy="584775"/>
          </a:xfrm>
          <a:prstGeom prst="rect">
            <a:avLst/>
          </a:prstGeom>
          <a:solidFill>
            <a:srgbClr val="FEFEEC"/>
          </a:solidFill>
        </p:spPr>
        <p:txBody>
          <a:bodyPr wrap="square" rtlCol="0">
            <a:spAutoFit/>
          </a:bodyPr>
          <a:lstStyle/>
          <a:p>
            <a:pPr algn="just"/>
            <a:r>
              <a:rPr lang="ru-RU" sz="800" dirty="0" smtClean="0">
                <a:latin typeface="Century Gothic" pitchFamily="34" charset="0"/>
              </a:rPr>
              <a:t>6.МБОУ Шарагайская СОШ</a:t>
            </a:r>
            <a:r>
              <a:rPr lang="ru-RU" sz="800" b="1" dirty="0" smtClean="0">
                <a:latin typeface="Century Gothic" pitchFamily="34" charset="0"/>
              </a:rPr>
              <a:t>: </a:t>
            </a:r>
          </a:p>
          <a:p>
            <a:pPr algn="just">
              <a:buFont typeface="Wingdings" pitchFamily="2" charset="2"/>
              <a:buChar char="ü"/>
            </a:pPr>
            <a:r>
              <a:rPr lang="ru-RU" sz="800" dirty="0" smtClean="0">
                <a:latin typeface="Century Gothic" pitchFamily="34" charset="0"/>
              </a:rPr>
              <a:t>приобретение котельного оборудования </a:t>
            </a:r>
            <a:r>
              <a:rPr lang="ru-RU" sz="800" b="1" dirty="0" smtClean="0">
                <a:latin typeface="Century Gothic" pitchFamily="34" charset="0"/>
              </a:rPr>
              <a:t>102,3 тыс. руб</a:t>
            </a:r>
            <a:r>
              <a:rPr lang="ru-RU" sz="800" dirty="0" smtClean="0">
                <a:latin typeface="Century Gothic" pitchFamily="34" charset="0"/>
              </a:rPr>
              <a:t>.;</a:t>
            </a:r>
          </a:p>
          <a:p>
            <a:pPr algn="just">
              <a:buFont typeface="Wingdings" pitchFamily="2" charset="2"/>
              <a:buChar char="ü"/>
            </a:pPr>
            <a:r>
              <a:rPr lang="ru-RU" sz="800" dirty="0" smtClean="0">
                <a:latin typeface="Century Gothic" pitchFamily="34" charset="0"/>
              </a:rPr>
              <a:t>выборочный текущий ремонт системы водоснабжения, канализации, ограждения здания </a:t>
            </a:r>
            <a:r>
              <a:rPr lang="ru-RU" sz="800" b="1" dirty="0" smtClean="0">
                <a:latin typeface="Century Gothic" pitchFamily="34" charset="0"/>
              </a:rPr>
              <a:t>160,6 тыс. руб</a:t>
            </a:r>
            <a:r>
              <a:rPr lang="ru-RU" sz="800" dirty="0" smtClean="0">
                <a:latin typeface="Century Gothic" pitchFamily="34" charset="0"/>
              </a:rPr>
              <a:t>.</a:t>
            </a:r>
            <a:endParaRPr lang="ru-RU" sz="800" dirty="0">
              <a:latin typeface="Century Gothic" pitchFamily="34" charset="0"/>
            </a:endParaRPr>
          </a:p>
        </p:txBody>
      </p:sp>
      <p:graphicFrame>
        <p:nvGraphicFramePr>
          <p:cNvPr id="35" name="Таблица 34"/>
          <p:cNvGraphicFramePr>
            <a:graphicFrameLocks noGrp="1"/>
          </p:cNvGraphicFramePr>
          <p:nvPr/>
        </p:nvGraphicFramePr>
        <p:xfrm>
          <a:off x="188640" y="7308304"/>
          <a:ext cx="6480719" cy="1106932"/>
        </p:xfrm>
        <a:graphic>
          <a:graphicData uri="http://schemas.openxmlformats.org/drawingml/2006/table">
            <a:tbl>
              <a:tblPr firstRow="1" bandRow="1">
                <a:tableStyleId>{5C22544A-7EE6-4342-B048-85BDC9FD1C3A}</a:tableStyleId>
              </a:tblPr>
              <a:tblGrid>
                <a:gridCol w="2160240"/>
                <a:gridCol w="432048"/>
                <a:gridCol w="504056"/>
                <a:gridCol w="576064"/>
                <a:gridCol w="576064"/>
                <a:gridCol w="906645"/>
                <a:gridCol w="597430"/>
                <a:gridCol w="728172"/>
              </a:tblGrid>
              <a:tr h="431550">
                <a:tc>
                  <a:txBody>
                    <a:bodyPr/>
                    <a:lstStyle/>
                    <a:p>
                      <a:pPr algn="ctr">
                        <a:lnSpc>
                          <a:spcPct val="107000"/>
                        </a:lnSpc>
                        <a:spcBef>
                          <a:spcPts val="200"/>
                        </a:spcBef>
                        <a:spcAft>
                          <a:spcPts val="200"/>
                        </a:spcAft>
                      </a:pPr>
                      <a:r>
                        <a:rPr lang="ru-RU" sz="900" b="0" dirty="0" smtClean="0">
                          <a:solidFill>
                            <a:schemeClr val="tx1"/>
                          </a:solidFill>
                          <a:latin typeface="Century Gothic" pitchFamily="34" charset="0"/>
                          <a:ea typeface="Calibri"/>
                          <a:cs typeface="Times New Roman"/>
                        </a:rPr>
                        <a:t>Показатель</a:t>
                      </a:r>
                      <a:endParaRPr lang="ru-RU" sz="9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4441">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32397">
                <a:tc>
                  <a:txBody>
                    <a:bodyPr/>
                    <a:lstStyle/>
                    <a:p>
                      <a:pPr>
                        <a:spcAft>
                          <a:spcPts val="0"/>
                        </a:spcAft>
                      </a:pPr>
                      <a:r>
                        <a:rPr lang="ru-RU" sz="900" dirty="0" smtClean="0">
                          <a:latin typeface="Century Gothic" pitchFamily="34" charset="0"/>
                          <a:ea typeface="Times New Roman"/>
                          <a:cs typeface="Times New Roman"/>
                        </a:rPr>
                        <a:t>Направление финансовых средств муниципальной программы для проведения мероприятий</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тыс.руб.</a:t>
                      </a:r>
                      <a:endParaRPr lang="ru-RU" sz="9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32946,1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103498,1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42438,1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+9492,0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128,8</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41,0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36" name="TextBox 35"/>
          <p:cNvSpPr txBox="1"/>
          <p:nvPr/>
        </p:nvSpPr>
        <p:spPr>
          <a:xfrm>
            <a:off x="260648" y="8460432"/>
            <a:ext cx="6480720" cy="461665"/>
          </a:xfrm>
          <a:prstGeom prst="rect">
            <a:avLst/>
          </a:prstGeom>
          <a:noFill/>
        </p:spPr>
        <p:txBody>
          <a:bodyPr wrap="square" rtlCol="0">
            <a:spAutoFit/>
          </a:bodyPr>
          <a:lstStyle/>
          <a:p>
            <a:pPr algn="just"/>
            <a:r>
              <a:rPr lang="ru-RU" sz="800" dirty="0" smtClean="0">
                <a:latin typeface="Century Gothic" pitchFamily="34" charset="0"/>
              </a:rPr>
              <a:t> Плановые показатели в 2022 году неисполнены в сумме 61060,0 тыс.рублей ввиду  невыполнения подрядными организациями работ по капитальному ремонту учреждений образования: </a:t>
            </a:r>
            <a:r>
              <a:rPr lang="ru-RU" sz="800" dirty="0" smtClean="0">
                <a:solidFill>
                  <a:srgbClr val="000000"/>
                </a:solidFill>
                <a:latin typeface="Century Gothic" pitchFamily="34" charset="0"/>
                <a:ea typeface="Times New Roman" pitchFamily="18" charset="0"/>
                <a:cs typeface="Arial" pitchFamily="34" charset="0"/>
              </a:rPr>
              <a:t>МКДОУ Балаганский детский сад №1 и МБОУ Балаганская СОШ №1. Проведенные работы по капитальному ремонту объектов оплачены заказчиками по «факту»</a:t>
            </a:r>
            <a:r>
              <a:rPr lang="ru-RU" sz="800" dirty="0" smtClean="0">
                <a:latin typeface="Century Gothic" pitchFamily="34" charset="0"/>
              </a:rPr>
              <a:t>.</a:t>
            </a:r>
            <a:endParaRPr lang="ru-RU" sz="800" dirty="0">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accent4">
                    <a:lumMod val="50000"/>
                  </a:schemeClr>
                </a:solidFill>
                <a:latin typeface="Century Gothic" pitchFamily="34" charset="0"/>
              </a:rPr>
              <a:pPr/>
              <a:t>34</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404664" y="683568"/>
            <a:ext cx="6264696" cy="553998"/>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«Поддержка и развитие малого и среднего предпринимательства в муниципальном образовании Балаганский район на 2019-2024 годы»</a:t>
            </a:r>
            <a:endParaRPr lang="ru-RU" sz="1000" dirty="0" smtClean="0">
              <a:solidFill>
                <a:srgbClr val="FF0000"/>
              </a:solidFill>
              <a:latin typeface="Century Gothic" pitchFamily="34" charset="0"/>
            </a:endParaRPr>
          </a:p>
        </p:txBody>
      </p:sp>
      <p:sp>
        <p:nvSpPr>
          <p:cNvPr id="7" name="TextBox 6"/>
          <p:cNvSpPr txBox="1"/>
          <p:nvPr/>
        </p:nvSpPr>
        <p:spPr>
          <a:xfrm>
            <a:off x="260648" y="1187624"/>
            <a:ext cx="6408712" cy="360000"/>
          </a:xfrm>
          <a:prstGeom prst="rect">
            <a:avLst/>
          </a:prstGeom>
          <a:noFill/>
        </p:spPr>
        <p:txBody>
          <a:bodyPr wrap="square" rtlCol="0">
            <a:spAutoFit/>
          </a:bodyPr>
          <a:lstStyle/>
          <a:p>
            <a:pPr algn="just"/>
            <a:r>
              <a:rPr lang="ru-RU" sz="900" u="sng" dirty="0" smtClean="0">
                <a:solidFill>
                  <a:schemeClr val="tx1">
                    <a:lumMod val="85000"/>
                    <a:lumOff val="15000"/>
                  </a:schemeClr>
                </a:solidFill>
                <a:latin typeface="Century Gothic" pitchFamily="34" charset="0"/>
                <a:cs typeface="Times New Roman" pitchFamily="18" charset="0"/>
              </a:rPr>
              <a:t>Цель муниципальной программы: </a:t>
            </a:r>
            <a:r>
              <a:rPr lang="ru-RU" sz="900" dirty="0" smtClean="0">
                <a:latin typeface="Century Gothic" pitchFamily="34" charset="0"/>
              </a:rPr>
              <a:t>создание благоприятных условий для развития малого и среднего предпринимательства на территории Балаганского района</a:t>
            </a:r>
            <a:endParaRPr lang="ru-RU" sz="900" u="sng"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dirty="0"/>
          </a:p>
        </p:txBody>
      </p:sp>
      <p:sp>
        <p:nvSpPr>
          <p:cNvPr id="9" name="TextBox 8"/>
          <p:cNvSpPr txBox="1"/>
          <p:nvPr/>
        </p:nvSpPr>
        <p:spPr>
          <a:xfrm>
            <a:off x="188640" y="1547664"/>
            <a:ext cx="2880320" cy="792000"/>
          </a:xfrm>
          <a:prstGeom prst="rect">
            <a:avLst/>
          </a:prstGeom>
          <a:solidFill>
            <a:schemeClr val="bg1"/>
          </a:solidFill>
        </p:spPr>
        <p:txBody>
          <a:bodyPr wrap="square" rtlCol="0">
            <a:spAutoFit/>
          </a:bodyPr>
          <a:lstStyle/>
          <a:p>
            <a:pPr indent="180975" algn="just"/>
            <a:r>
              <a:rPr lang="ru-RU" sz="900" dirty="0" smtClean="0">
                <a:solidFill>
                  <a:schemeClr val="accent2">
                    <a:lumMod val="75000"/>
                  </a:schemeClr>
                </a:solidFill>
                <a:latin typeface="Century Gothic" pitchFamily="34" charset="0"/>
              </a:rPr>
              <a:t>План на 2022 год </a:t>
            </a:r>
            <a:r>
              <a:rPr lang="ru-RU" sz="900" b="1" dirty="0" smtClean="0">
                <a:solidFill>
                  <a:schemeClr val="accent2">
                    <a:lumMod val="75000"/>
                  </a:schemeClr>
                </a:solidFill>
                <a:latin typeface="Century Gothic" pitchFamily="34" charset="0"/>
              </a:rPr>
              <a:t>30,0 тыс. руб.</a:t>
            </a:r>
            <a:r>
              <a:rPr lang="ru-RU" sz="900" dirty="0" smtClean="0">
                <a:solidFill>
                  <a:schemeClr val="accent2">
                    <a:lumMod val="75000"/>
                  </a:schemeClr>
                </a:solidFill>
                <a:latin typeface="Century Gothic" pitchFamily="34" charset="0"/>
              </a:rPr>
              <a:t>, факт исполнения </a:t>
            </a:r>
            <a:r>
              <a:rPr lang="ru-RU" sz="900" b="1" dirty="0" smtClean="0">
                <a:solidFill>
                  <a:schemeClr val="accent2">
                    <a:lumMod val="75000"/>
                  </a:schemeClr>
                </a:solidFill>
                <a:latin typeface="Century Gothic" pitchFamily="34" charset="0"/>
              </a:rPr>
              <a:t> 30,0 тыс.руб. </a:t>
            </a:r>
            <a:r>
              <a:rPr lang="ru-RU" sz="900" dirty="0" smtClean="0">
                <a:solidFill>
                  <a:schemeClr val="accent2">
                    <a:lumMod val="75000"/>
                  </a:schemeClr>
                </a:solidFill>
                <a:latin typeface="Century Gothic" pitchFamily="34" charset="0"/>
              </a:rPr>
              <a:t>или 100,0 %.</a:t>
            </a:r>
          </a:p>
          <a:p>
            <a:pPr algn="just"/>
            <a:r>
              <a:rPr lang="ru-RU" sz="900" dirty="0" smtClean="0">
                <a:solidFill>
                  <a:schemeClr val="accent2">
                    <a:lumMod val="75000"/>
                  </a:schemeClr>
                </a:solidFill>
                <a:latin typeface="Century Gothic" pitchFamily="34" charset="0"/>
              </a:rPr>
              <a:t>             Доля  расходов МП в сумме расходов районного бюджета в 2022  году составляет 0,004%</a:t>
            </a:r>
          </a:p>
          <a:p>
            <a:endParaRPr lang="ru-RU" dirty="0"/>
          </a:p>
        </p:txBody>
      </p:sp>
      <p:sp>
        <p:nvSpPr>
          <p:cNvPr id="10" name="Прямоугольник 9"/>
          <p:cNvSpPr/>
          <p:nvPr/>
        </p:nvSpPr>
        <p:spPr>
          <a:xfrm>
            <a:off x="3140968" y="1547664"/>
            <a:ext cx="3528392" cy="784830"/>
          </a:xfrm>
          <a:prstGeom prst="rect">
            <a:avLst/>
          </a:prstGeom>
          <a:solidFill>
            <a:schemeClr val="bg2"/>
          </a:solidFill>
        </p:spPr>
        <p:txBody>
          <a:bodyPr wrap="square">
            <a:spAutoFit/>
          </a:bodyPr>
          <a:lstStyle/>
          <a:p>
            <a:pPr algn="just"/>
            <a:r>
              <a:rPr lang="ru-RU" sz="900" dirty="0" smtClean="0">
                <a:solidFill>
                  <a:schemeClr val="accent1">
                    <a:lumMod val="25000"/>
                  </a:schemeClr>
                </a:solidFill>
                <a:latin typeface="Century Gothic" pitchFamily="34" charset="0"/>
              </a:rPr>
              <a:t>Целевые группы пользователей:</a:t>
            </a:r>
          </a:p>
          <a:p>
            <a:pPr algn="just">
              <a:buFont typeface="Wingdings" pitchFamily="2" charset="2"/>
              <a:buChar char="ü"/>
            </a:pPr>
            <a:r>
              <a:rPr lang="ru-RU" sz="900" dirty="0" smtClean="0">
                <a:solidFill>
                  <a:schemeClr val="accent1">
                    <a:lumMod val="25000"/>
                  </a:schemeClr>
                </a:solidFill>
                <a:latin typeface="Century Gothic" pitchFamily="34" charset="0"/>
              </a:rPr>
              <a:t>Индивидуальные предприниматели Балаганского района</a:t>
            </a:r>
          </a:p>
          <a:p>
            <a:pPr algn="just">
              <a:buFont typeface="Wingdings" pitchFamily="2" charset="2"/>
              <a:buChar char="ü"/>
            </a:pPr>
            <a:r>
              <a:rPr lang="ru-RU" sz="900" dirty="0" smtClean="0">
                <a:solidFill>
                  <a:schemeClr val="accent1">
                    <a:lumMod val="25000"/>
                  </a:schemeClr>
                </a:solidFill>
                <a:latin typeface="Century Gothic" pitchFamily="34" charset="0"/>
              </a:rPr>
              <a:t>Члены Совета по развитию малого и среднего предпринимательства</a:t>
            </a:r>
          </a:p>
        </p:txBody>
      </p:sp>
      <p:sp>
        <p:nvSpPr>
          <p:cNvPr id="11" name="TextBox 10"/>
          <p:cNvSpPr txBox="1"/>
          <p:nvPr/>
        </p:nvSpPr>
        <p:spPr>
          <a:xfrm>
            <a:off x="260648" y="2411760"/>
            <a:ext cx="5328592" cy="1169551"/>
          </a:xfrm>
          <a:prstGeom prst="rect">
            <a:avLst/>
          </a:prstGeom>
          <a:noFill/>
        </p:spPr>
        <p:txBody>
          <a:bodyPr wrap="square" rtlCol="0">
            <a:spAutoFit/>
          </a:bodyPr>
          <a:lstStyle/>
          <a:p>
            <a:pPr indent="266700" algn="just"/>
            <a:r>
              <a:rPr lang="ru-RU" sz="1000" dirty="0" smtClean="0">
                <a:solidFill>
                  <a:srgbClr val="002060"/>
                </a:solidFill>
                <a:latin typeface="Century Gothic" pitchFamily="34" charset="0"/>
              </a:rPr>
              <a:t>Основное направление финансирования в 2022 году:</a:t>
            </a:r>
            <a:r>
              <a:rPr lang="ru-RU" sz="1000" dirty="0" smtClean="0"/>
              <a:t> </a:t>
            </a:r>
            <a:r>
              <a:rPr lang="ru-RU" sz="1000" dirty="0" smtClean="0">
                <a:solidFill>
                  <a:schemeClr val="accent1">
                    <a:lumMod val="25000"/>
                  </a:schemeClr>
                </a:solidFill>
                <a:latin typeface="Century Gothic" pitchFamily="34" charset="0"/>
              </a:rPr>
              <a:t>проведение конкурса «На лучшее новогоднее оформление витрин и интерьеров залов предприятий торговли и общественного питания на территории Балаганского района» 30,0 тыс.рублей.</a:t>
            </a:r>
          </a:p>
          <a:p>
            <a:pPr indent="266700" algn="just"/>
            <a:r>
              <a:rPr lang="ru-RU" sz="1000" dirty="0" smtClean="0">
                <a:solidFill>
                  <a:schemeClr val="accent1">
                    <a:lumMod val="25000"/>
                  </a:schemeClr>
                </a:solidFill>
                <a:latin typeface="Century Gothic" pitchFamily="34" charset="0"/>
              </a:rPr>
              <a:t>Цель проведения мероприятия: Улучшение привлекательности интерьеров залов предприятий торговли и общественного питания Балаганского района.</a:t>
            </a:r>
          </a:p>
          <a:p>
            <a:pPr indent="266700" algn="just"/>
            <a:endParaRPr lang="ru-RU" sz="1000" dirty="0">
              <a:solidFill>
                <a:schemeClr val="accent1">
                  <a:lumMod val="25000"/>
                </a:schemeClr>
              </a:solidFill>
              <a:latin typeface="Century Gothic" pitchFamily="34" charset="0"/>
            </a:endParaRPr>
          </a:p>
        </p:txBody>
      </p:sp>
      <p:graphicFrame>
        <p:nvGraphicFramePr>
          <p:cNvPr id="14" name="Таблица 13"/>
          <p:cNvGraphicFramePr>
            <a:graphicFrameLocks noGrp="1"/>
          </p:cNvGraphicFramePr>
          <p:nvPr/>
        </p:nvGraphicFramePr>
        <p:xfrm>
          <a:off x="260648" y="3923928"/>
          <a:ext cx="6336703" cy="2024253"/>
        </p:xfrm>
        <a:graphic>
          <a:graphicData uri="http://schemas.openxmlformats.org/drawingml/2006/table">
            <a:tbl>
              <a:tblPr firstRow="1" bandRow="1">
                <a:tableStyleId>{5C22544A-7EE6-4342-B048-85BDC9FD1C3A}</a:tableStyleId>
              </a:tblPr>
              <a:tblGrid>
                <a:gridCol w="2304256"/>
                <a:gridCol w="360040"/>
                <a:gridCol w="432048"/>
                <a:gridCol w="432048"/>
                <a:gridCol w="432048"/>
                <a:gridCol w="864096"/>
                <a:gridCol w="648072"/>
                <a:gridCol w="864095"/>
              </a:tblGrid>
              <a:tr h="431550">
                <a:tc>
                  <a:txBody>
                    <a:bodyPr/>
                    <a:lstStyle/>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Показатель</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изм.</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Факт</a:t>
                      </a:r>
                      <a:r>
                        <a:rPr lang="ru-RU" sz="8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год</a:t>
                      </a:r>
                      <a:endParaRPr lang="ru-RU" sz="8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 на</a:t>
                      </a:r>
                      <a:r>
                        <a:rPr lang="ru-RU" sz="8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 год</a:t>
                      </a:r>
                      <a:endParaRPr lang="ru-RU" sz="8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Факт</a:t>
                      </a:r>
                      <a:r>
                        <a:rPr lang="ru-RU" sz="8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800" b="0" dirty="0" smtClean="0">
                          <a:solidFill>
                            <a:schemeClr val="tx1"/>
                          </a:solidFill>
                          <a:latin typeface="Century Gothic" pitchFamily="34" charset="0"/>
                          <a:ea typeface="Times New Roman"/>
                          <a:cs typeface="Times New Roman"/>
                        </a:rPr>
                        <a:t>год</a:t>
                      </a:r>
                      <a:endParaRPr lang="ru-RU" sz="8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800" b="0" dirty="0" smtClean="0">
                          <a:solidFill>
                            <a:schemeClr val="tx1"/>
                          </a:solidFill>
                          <a:latin typeface="Century Gothic" pitchFamily="34" charset="0"/>
                          <a:ea typeface="Calibri"/>
                          <a:cs typeface="Times New Roman"/>
                        </a:rPr>
                        <a:t>Отклонение 2022-2021</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Темп роста 2022/2021</a:t>
                      </a:r>
                      <a:endParaRPr lang="ru-RU" sz="8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800" b="0" dirty="0" smtClean="0">
                          <a:solidFill>
                            <a:schemeClr val="tx1"/>
                          </a:solidFill>
                          <a:latin typeface="Century Gothic" pitchFamily="34" charset="0"/>
                          <a:ea typeface="Calibri"/>
                          <a:cs typeface="Times New Roman"/>
                        </a:rPr>
                        <a:t>( %)</a:t>
                      </a:r>
                      <a:endParaRPr lang="ru-RU" sz="8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04441">
                <a:tc>
                  <a:txBody>
                    <a:bodyPr/>
                    <a:lstStyle/>
                    <a:p>
                      <a:pPr algn="ctr">
                        <a:lnSpc>
                          <a:spcPct val="107000"/>
                        </a:lnSpc>
                        <a:spcBef>
                          <a:spcPts val="200"/>
                        </a:spcBef>
                        <a:spcAft>
                          <a:spcPts val="200"/>
                        </a:spcAft>
                      </a:pPr>
                      <a:r>
                        <a:rPr lang="ru-RU" sz="800" b="0" dirty="0" smtClean="0">
                          <a:latin typeface="Century Gothic" pitchFamily="34" charset="0"/>
                          <a:ea typeface="Calibri"/>
                          <a:cs typeface="Times New Roman"/>
                        </a:rPr>
                        <a:t>1</a:t>
                      </a:r>
                      <a:endParaRPr lang="ru-RU" sz="8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800" b="0" dirty="0" smtClean="0">
                          <a:latin typeface="Century Gothic" pitchFamily="34" charset="0"/>
                          <a:ea typeface="Calibri"/>
                          <a:cs typeface="Times New Roman"/>
                        </a:rPr>
                        <a:t>2</a:t>
                      </a:r>
                      <a:endParaRPr lang="ru-RU" sz="8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800" b="0" dirty="0" smtClean="0">
                          <a:latin typeface="Century Gothic" pitchFamily="34" charset="0"/>
                          <a:ea typeface="Calibri"/>
                          <a:cs typeface="Times New Roman"/>
                        </a:rPr>
                        <a:t>3</a:t>
                      </a:r>
                      <a:endParaRPr lang="ru-RU" sz="8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800" b="0" dirty="0" smtClean="0">
                          <a:latin typeface="Century Gothic" pitchFamily="34" charset="0"/>
                          <a:ea typeface="Calibri"/>
                          <a:cs typeface="Times New Roman"/>
                        </a:rPr>
                        <a:t>4</a:t>
                      </a:r>
                      <a:endParaRPr lang="ru-RU" sz="8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800" b="0" dirty="0" smtClean="0">
                          <a:latin typeface="Century Gothic" pitchFamily="34" charset="0"/>
                          <a:ea typeface="Calibri"/>
                          <a:cs typeface="Times New Roman"/>
                        </a:rPr>
                        <a:t>5</a:t>
                      </a:r>
                      <a:endParaRPr lang="ru-RU" sz="8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800" b="0" dirty="0" smtClean="0">
                          <a:latin typeface="Century Gothic" pitchFamily="34" charset="0"/>
                          <a:ea typeface="Calibri"/>
                          <a:cs typeface="Times New Roman"/>
                        </a:rPr>
                        <a:t>6=5-3</a:t>
                      </a:r>
                      <a:endParaRPr lang="ru-RU" sz="8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800" b="0" dirty="0" smtClean="0">
                          <a:latin typeface="Century Gothic" pitchFamily="34" charset="0"/>
                          <a:ea typeface="Calibri"/>
                          <a:cs typeface="Times New Roman"/>
                        </a:rPr>
                        <a:t>7</a:t>
                      </a:r>
                      <a:endParaRPr lang="ru-RU" sz="8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800" b="0" dirty="0" smtClean="0">
                          <a:latin typeface="Century Gothic" pitchFamily="34" charset="0"/>
                          <a:ea typeface="Calibri"/>
                          <a:cs typeface="Times New Roman"/>
                        </a:rPr>
                        <a:t>8=5/4</a:t>
                      </a:r>
                      <a:endParaRPr lang="ru-RU" sz="8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57725">
                <a:tc>
                  <a:txBody>
                    <a:bodyPr/>
                    <a:lstStyle/>
                    <a:p>
                      <a:pPr>
                        <a:lnSpc>
                          <a:spcPct val="107000"/>
                        </a:lnSpc>
                        <a:spcBef>
                          <a:spcPts val="200"/>
                        </a:spcBef>
                        <a:spcAft>
                          <a:spcPts val="200"/>
                        </a:spcAft>
                      </a:pPr>
                      <a:r>
                        <a:rPr lang="ru-RU" sz="1000" dirty="0">
                          <a:solidFill>
                            <a:srgbClr val="000000"/>
                          </a:solidFill>
                          <a:latin typeface="Century Gothic" pitchFamily="34" charset="0"/>
                          <a:ea typeface="Times New Roman"/>
                          <a:cs typeface="Times New Roman"/>
                        </a:rPr>
                        <a:t>Количество субъектов малого и среднего предпринимательства, зарегистрированных на территории района</a:t>
                      </a:r>
                      <a:endParaRPr lang="ru-RU" sz="1000" dirty="0">
                        <a:latin typeface="Century Gothic" pitchFamily="34" charset="0"/>
                        <a:ea typeface="Calibri"/>
                        <a:cs typeface="Times New Roman"/>
                      </a:endParaRPr>
                    </a:p>
                  </a:txBody>
                  <a:tcPr marL="33077" marR="33077"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ед.</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900" b="0" i="0" u="none" strike="noStrike" dirty="0" smtClean="0">
                          <a:solidFill>
                            <a:srgbClr val="000000"/>
                          </a:solidFill>
                          <a:latin typeface="Century Gothic"/>
                        </a:rPr>
                        <a:t>138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900" b="0" dirty="0" smtClean="0">
                          <a:latin typeface="Century Gothic" pitchFamily="34" charset="0"/>
                          <a:ea typeface="Calibri"/>
                          <a:cs typeface="Times New Roman"/>
                        </a:rPr>
                        <a:t>130</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153</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+15</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110,9</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900" b="0" dirty="0" smtClean="0">
                          <a:latin typeface="Century Gothic" pitchFamily="34" charset="0"/>
                          <a:ea typeface="Calibri"/>
                          <a:cs typeface="Times New Roman"/>
                        </a:rPr>
                        <a:t>117,7</a:t>
                      </a:r>
                      <a:endParaRPr lang="ru-RU" sz="9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32397">
                <a:tc>
                  <a:txBody>
                    <a:bodyPr/>
                    <a:lstStyle/>
                    <a:p>
                      <a:pPr>
                        <a:lnSpc>
                          <a:spcPct val="107000"/>
                        </a:lnSpc>
                        <a:spcBef>
                          <a:spcPts val="200"/>
                        </a:spcBef>
                        <a:spcAft>
                          <a:spcPts val="200"/>
                        </a:spcAft>
                      </a:pPr>
                      <a:r>
                        <a:rPr lang="ru-RU" sz="1000" dirty="0">
                          <a:solidFill>
                            <a:srgbClr val="000000"/>
                          </a:solidFill>
                          <a:latin typeface="Century Gothic" pitchFamily="34" charset="0"/>
                          <a:ea typeface="Times New Roman"/>
                          <a:cs typeface="Times New Roman"/>
                        </a:rPr>
                        <a:t>Количество зарегистрированных физических лиц, применяющих специальный налоговый режим на территории района</a:t>
                      </a:r>
                      <a:endParaRPr lang="ru-RU" sz="1000" dirty="0">
                        <a:latin typeface="Century Gothic" pitchFamily="34" charset="0"/>
                        <a:ea typeface="Calibri"/>
                        <a:cs typeface="Times New Roman"/>
                      </a:endParaRPr>
                    </a:p>
                  </a:txBody>
                  <a:tcPr marL="33077" marR="33077"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1000" dirty="0">
                          <a:solidFill>
                            <a:srgbClr val="000000"/>
                          </a:solidFill>
                          <a:latin typeface="Century Gothic" pitchFamily="34" charset="0"/>
                          <a:ea typeface="Times New Roman"/>
                          <a:cs typeface="Times New Roman"/>
                        </a:rPr>
                        <a:t> </a:t>
                      </a:r>
                      <a:r>
                        <a:rPr lang="ru-RU" sz="1000" dirty="0" smtClean="0">
                          <a:solidFill>
                            <a:srgbClr val="000000"/>
                          </a:solidFill>
                          <a:latin typeface="Century Gothic" pitchFamily="34" charset="0"/>
                          <a:ea typeface="Times New Roman"/>
                          <a:cs typeface="Times New Roman"/>
                        </a:rPr>
                        <a:t>ед</a:t>
                      </a:r>
                      <a:r>
                        <a:rPr lang="ru-RU" sz="1000" dirty="0">
                          <a:solidFill>
                            <a:srgbClr val="000000"/>
                          </a:solidFill>
                          <a:latin typeface="Century Gothic" pitchFamily="34" charset="0"/>
                          <a:ea typeface="Times New Roman"/>
                          <a:cs typeface="Times New Roman"/>
                        </a:rPr>
                        <a:t>.</a:t>
                      </a:r>
                      <a:endParaRPr lang="ru-RU" sz="10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1000" dirty="0">
                          <a:solidFill>
                            <a:srgbClr val="000000"/>
                          </a:solidFill>
                          <a:latin typeface="Century Gothic" pitchFamily="34" charset="0"/>
                          <a:ea typeface="Times New Roman"/>
                          <a:cs typeface="Times New Roman"/>
                        </a:rPr>
                        <a:t> </a:t>
                      </a:r>
                      <a:r>
                        <a:rPr lang="ru-RU" sz="1000" dirty="0" smtClean="0">
                          <a:solidFill>
                            <a:srgbClr val="000000"/>
                          </a:solidFill>
                          <a:latin typeface="Century Gothic" pitchFamily="34" charset="0"/>
                          <a:ea typeface="Times New Roman"/>
                          <a:cs typeface="Times New Roman"/>
                        </a:rPr>
                        <a:t>97</a:t>
                      </a:r>
                      <a:endParaRPr lang="ru-RU" sz="10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1000" dirty="0">
                          <a:solidFill>
                            <a:srgbClr val="000000"/>
                          </a:solidFill>
                          <a:latin typeface="Century Gothic" pitchFamily="34" charset="0"/>
                          <a:ea typeface="Times New Roman"/>
                          <a:cs typeface="Times New Roman"/>
                        </a:rPr>
                        <a:t> </a:t>
                      </a:r>
                      <a:r>
                        <a:rPr lang="ru-RU" sz="1000" dirty="0" smtClean="0">
                          <a:solidFill>
                            <a:srgbClr val="000000"/>
                          </a:solidFill>
                          <a:latin typeface="Century Gothic" pitchFamily="34" charset="0"/>
                          <a:ea typeface="Times New Roman"/>
                          <a:cs typeface="Times New Roman"/>
                        </a:rPr>
                        <a:t>28</a:t>
                      </a:r>
                      <a:endParaRPr lang="ru-RU" sz="10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1000" dirty="0" smtClean="0">
                          <a:solidFill>
                            <a:srgbClr val="000000"/>
                          </a:solidFill>
                          <a:latin typeface="Century Gothic" pitchFamily="34" charset="0"/>
                          <a:ea typeface="Times New Roman"/>
                          <a:cs typeface="Times New Roman"/>
                        </a:rPr>
                        <a:t>109</a:t>
                      </a:r>
                      <a:endParaRPr lang="ru-RU" sz="10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1000" dirty="0">
                          <a:solidFill>
                            <a:srgbClr val="000000"/>
                          </a:solidFill>
                          <a:latin typeface="Century Gothic" pitchFamily="34" charset="0"/>
                          <a:ea typeface="Times New Roman"/>
                          <a:cs typeface="Times New Roman"/>
                        </a:rPr>
                        <a:t> </a:t>
                      </a:r>
                      <a:r>
                        <a:rPr lang="ru-RU" sz="1000" dirty="0" smtClean="0">
                          <a:solidFill>
                            <a:srgbClr val="000000"/>
                          </a:solidFill>
                          <a:latin typeface="Century Gothic" pitchFamily="34" charset="0"/>
                          <a:ea typeface="Times New Roman"/>
                          <a:cs typeface="Times New Roman"/>
                        </a:rPr>
                        <a:t>+81</a:t>
                      </a:r>
                      <a:endParaRPr lang="ru-RU" sz="10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1000" dirty="0" smtClean="0">
                          <a:solidFill>
                            <a:srgbClr val="000000"/>
                          </a:solidFill>
                          <a:latin typeface="Century Gothic" pitchFamily="34" charset="0"/>
                          <a:ea typeface="Times New Roman"/>
                          <a:cs typeface="Times New Roman"/>
                        </a:rPr>
                        <a:t>112,4</a:t>
                      </a:r>
                      <a:endParaRPr lang="ru-RU" sz="10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1000" dirty="0" smtClean="0">
                          <a:solidFill>
                            <a:srgbClr val="000000"/>
                          </a:solidFill>
                          <a:latin typeface="Century Gothic" pitchFamily="34" charset="0"/>
                          <a:ea typeface="Times New Roman"/>
                          <a:cs typeface="Times New Roman"/>
                        </a:rPr>
                        <a:t>389,3</a:t>
                      </a:r>
                      <a:endParaRPr lang="ru-RU" sz="10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sp>
        <p:nvSpPr>
          <p:cNvPr id="15" name="Прямоугольник 14"/>
          <p:cNvSpPr/>
          <p:nvPr/>
        </p:nvSpPr>
        <p:spPr>
          <a:xfrm>
            <a:off x="188640" y="3491880"/>
            <a:ext cx="6192688" cy="400110"/>
          </a:xfrm>
          <a:prstGeom prst="rect">
            <a:avLst/>
          </a:prstGeom>
        </p:spPr>
        <p:txBody>
          <a:bodyPr wrap="square">
            <a:spAutoFit/>
          </a:bodyPr>
          <a:lstStyle/>
          <a:p>
            <a:pPr algn="ctr"/>
            <a:r>
              <a:rPr lang="ru-RU" sz="10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p:txBody>
      </p:sp>
      <p:sp>
        <p:nvSpPr>
          <p:cNvPr id="18" name="Прямоугольник 17"/>
          <p:cNvSpPr/>
          <p:nvPr/>
        </p:nvSpPr>
        <p:spPr>
          <a:xfrm>
            <a:off x="188640" y="6012160"/>
            <a:ext cx="6408712" cy="2631490"/>
          </a:xfrm>
          <a:prstGeom prst="rect">
            <a:avLst/>
          </a:prstGeom>
        </p:spPr>
        <p:txBody>
          <a:bodyPr wrap="square">
            <a:spAutoFit/>
          </a:bodyPr>
          <a:lstStyle/>
          <a:p>
            <a:pPr algn="just"/>
            <a:r>
              <a:rPr lang="ru-RU" sz="1100" dirty="0" smtClean="0">
                <a:latin typeface="Century Gothic" pitchFamily="34" charset="0"/>
              </a:rPr>
              <a:t>В рамках муниципальной программы реализованы следующие мероприятия:</a:t>
            </a:r>
          </a:p>
          <a:p>
            <a:pPr algn="just">
              <a:buFont typeface="Wingdings" pitchFamily="2" charset="2"/>
              <a:buChar char="ü"/>
            </a:pPr>
            <a:r>
              <a:rPr lang="ru-RU" sz="1100" dirty="0" smtClean="0">
                <a:latin typeface="Century Gothic" pitchFamily="34" charset="0"/>
              </a:rPr>
              <a:t>Разработаны предложения по совершенствованию нормативной правовой базы, регулирующей развитие субъектов малого и среднего предпринимательства, применяющих  специальный налоговый режим.</a:t>
            </a:r>
          </a:p>
          <a:p>
            <a:pPr algn="just">
              <a:buFont typeface="Wingdings" pitchFamily="2" charset="2"/>
              <a:buChar char="ü"/>
            </a:pPr>
            <a:r>
              <a:rPr lang="ru-RU" sz="1100" dirty="0" smtClean="0">
                <a:latin typeface="Century Gothic" pitchFamily="34" charset="0"/>
              </a:rPr>
              <a:t>Осуществлялась работа Совета по развитию малого и среднего предпринимательства МО Балаганский район.</a:t>
            </a:r>
          </a:p>
          <a:p>
            <a:pPr algn="just">
              <a:buFont typeface="Wingdings" pitchFamily="2" charset="2"/>
              <a:buChar char="ü"/>
            </a:pPr>
            <a:r>
              <a:rPr lang="ru-RU" sz="1100" dirty="0" smtClean="0">
                <a:latin typeface="Century Gothic" pitchFamily="34" charset="0"/>
              </a:rPr>
              <a:t>Организован и проведен  онлайн-семинар на тему: «Изменение федерального и регионального законодательства в 2023 году для производителей сельхозпродукции, фермеров, индивидуальных предпринимателей, организаций – субъектов малого и среднего предпринимательства».</a:t>
            </a:r>
          </a:p>
          <a:p>
            <a:pPr algn="just">
              <a:buFont typeface="Wingdings" pitchFamily="2" charset="2"/>
              <a:buChar char="ü"/>
            </a:pPr>
            <a:r>
              <a:rPr lang="ru-RU" sz="1100" dirty="0" smtClean="0">
                <a:latin typeface="Century Gothic" pitchFamily="34" charset="0"/>
              </a:rPr>
              <a:t>Подготовлена и размещена для субъектов малого и среднего предпринимательства, применяющих специальный налоговый режим, на официальном сайте администрации Балаганского района, в средствах массовой информации, социальных сетях, а также через рассылку на электронную почту, информация, необходимая для эффективной деятельности.</a:t>
            </a:r>
            <a:endParaRPr lang="ru-RU" sz="1100" dirty="0">
              <a:latin typeface="Century Gothic" pitchFamily="34" charset="0"/>
            </a:endParaRPr>
          </a:p>
        </p:txBody>
      </p:sp>
      <p:pic>
        <p:nvPicPr>
          <p:cNvPr id="9219" name="Picture 3"/>
          <p:cNvPicPr>
            <a:picLocks noChangeAspect="1" noChangeArrowheads="1"/>
          </p:cNvPicPr>
          <p:nvPr/>
        </p:nvPicPr>
        <p:blipFill>
          <a:blip r:embed="rId4" cstate="print"/>
          <a:srcRect/>
          <a:stretch>
            <a:fillRect/>
          </a:stretch>
        </p:blipFill>
        <p:spPr bwMode="auto">
          <a:xfrm>
            <a:off x="5589240" y="2483768"/>
            <a:ext cx="1177253" cy="1080000"/>
          </a:xfrm>
          <a:prstGeom prst="hexagon">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tx1"/>
                </a:solidFill>
                <a:latin typeface="Century Gothic" pitchFamily="34" charset="0"/>
              </a:rPr>
              <a:pPr/>
              <a:t>35</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593304" y="683568"/>
            <a:ext cx="6264696" cy="553998"/>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«Повышение безопасности дорожного движения на территории муниципального образования Балаганский район на 2019-2024 годы»</a:t>
            </a:r>
          </a:p>
        </p:txBody>
      </p:sp>
      <p:sp>
        <p:nvSpPr>
          <p:cNvPr id="7" name="TextBox 6"/>
          <p:cNvSpPr txBox="1"/>
          <p:nvPr/>
        </p:nvSpPr>
        <p:spPr>
          <a:xfrm>
            <a:off x="332656" y="1115616"/>
            <a:ext cx="6408712" cy="1246495"/>
          </a:xfrm>
          <a:prstGeom prst="rect">
            <a:avLst/>
          </a:prstGeom>
          <a:noFill/>
        </p:spPr>
        <p:txBody>
          <a:bodyPr wrap="square" rtlCol="0">
            <a:spAutoFit/>
          </a:bodyPr>
          <a:lstStyle/>
          <a:p>
            <a:pPr algn="just"/>
            <a:r>
              <a:rPr lang="ru-RU" sz="900" u="sng" dirty="0" smtClean="0">
                <a:solidFill>
                  <a:schemeClr val="tx1">
                    <a:lumMod val="85000"/>
                    <a:lumOff val="15000"/>
                  </a:schemeClr>
                </a:solidFill>
                <a:latin typeface="Century Gothic" pitchFamily="34" charset="0"/>
                <a:cs typeface="Times New Roman" pitchFamily="18" charset="0"/>
              </a:rPr>
              <a:t>Цель муниципальной программы:</a:t>
            </a:r>
            <a:r>
              <a:rPr lang="ru-RU" sz="900" dirty="0" smtClean="0">
                <a:latin typeface="Century Gothic" pitchFamily="34" charset="0"/>
              </a:rPr>
              <a:t> повышение безопасности дорожного движения на территории Балаганского района для обеспечения гарантий законных прав участников дорожного движения на безопасные условия движения</a:t>
            </a:r>
            <a:endParaRPr lang="ru-RU" sz="900" u="sng"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dirty="0"/>
          </a:p>
        </p:txBody>
      </p:sp>
      <p:sp>
        <p:nvSpPr>
          <p:cNvPr id="9" name="TextBox 8"/>
          <p:cNvSpPr txBox="1"/>
          <p:nvPr/>
        </p:nvSpPr>
        <p:spPr>
          <a:xfrm>
            <a:off x="188640" y="1619672"/>
            <a:ext cx="2880320" cy="576000"/>
          </a:xfrm>
          <a:prstGeom prst="rect">
            <a:avLst/>
          </a:prstGeom>
          <a:solidFill>
            <a:schemeClr val="bg1"/>
          </a:solidFill>
        </p:spPr>
        <p:txBody>
          <a:bodyPr wrap="square" rtlCol="0">
            <a:spAutoFit/>
          </a:bodyPr>
          <a:lstStyle/>
          <a:p>
            <a:pPr indent="180975" algn="just"/>
            <a:r>
              <a:rPr lang="ru-RU" sz="800" dirty="0" smtClean="0">
                <a:solidFill>
                  <a:srgbClr val="0070C0"/>
                </a:solidFill>
                <a:latin typeface="Century Gothic" pitchFamily="34" charset="0"/>
              </a:rPr>
              <a:t>План на 2022 год </a:t>
            </a:r>
            <a:r>
              <a:rPr lang="ru-RU" sz="800" b="1" dirty="0" smtClean="0">
                <a:solidFill>
                  <a:srgbClr val="0070C0"/>
                </a:solidFill>
                <a:latin typeface="Century Gothic" pitchFamily="34" charset="0"/>
              </a:rPr>
              <a:t>151,2 тыс. руб.</a:t>
            </a:r>
            <a:r>
              <a:rPr lang="ru-RU" sz="800" dirty="0" smtClean="0">
                <a:solidFill>
                  <a:srgbClr val="0070C0"/>
                </a:solidFill>
                <a:latin typeface="Century Gothic" pitchFamily="34" charset="0"/>
              </a:rPr>
              <a:t>, факт исполнения </a:t>
            </a:r>
            <a:r>
              <a:rPr lang="ru-RU" sz="800" b="1" dirty="0" smtClean="0">
                <a:solidFill>
                  <a:srgbClr val="0070C0"/>
                </a:solidFill>
                <a:latin typeface="Century Gothic" pitchFamily="34" charset="0"/>
              </a:rPr>
              <a:t> 151,2 тыс.руб. </a:t>
            </a:r>
            <a:r>
              <a:rPr lang="ru-RU" sz="800" dirty="0" smtClean="0">
                <a:solidFill>
                  <a:srgbClr val="0070C0"/>
                </a:solidFill>
                <a:latin typeface="Century Gothic" pitchFamily="34" charset="0"/>
              </a:rPr>
              <a:t>или 100,0 %.</a:t>
            </a:r>
          </a:p>
          <a:p>
            <a:pPr algn="just"/>
            <a:r>
              <a:rPr lang="ru-RU" sz="800" dirty="0" smtClean="0">
                <a:solidFill>
                  <a:srgbClr val="0070C0"/>
                </a:solidFill>
                <a:latin typeface="Century Gothic" pitchFamily="34" charset="0"/>
              </a:rPr>
              <a:t>             Доля  расходов МП в сумме расходов районного бюджета в 2022  году составляет 0,02%</a:t>
            </a:r>
          </a:p>
          <a:p>
            <a:endParaRPr lang="ru-RU" dirty="0"/>
          </a:p>
        </p:txBody>
      </p:sp>
      <p:sp>
        <p:nvSpPr>
          <p:cNvPr id="10" name="Прямоугольник 9"/>
          <p:cNvSpPr/>
          <p:nvPr/>
        </p:nvSpPr>
        <p:spPr>
          <a:xfrm>
            <a:off x="3140968" y="1547664"/>
            <a:ext cx="3528392" cy="707886"/>
          </a:xfrm>
          <a:prstGeom prst="rect">
            <a:avLst/>
          </a:prstGeom>
          <a:solidFill>
            <a:schemeClr val="accent6">
              <a:lumMod val="20000"/>
              <a:lumOff val="80000"/>
            </a:schemeClr>
          </a:solidFill>
        </p:spPr>
        <p:txBody>
          <a:bodyPr wrap="square">
            <a:spAutoFit/>
          </a:bodyPr>
          <a:lstStyle/>
          <a:p>
            <a:pPr algn="just"/>
            <a:r>
              <a:rPr lang="ru-RU" sz="800" dirty="0" smtClean="0">
                <a:latin typeface="Century Gothic" pitchFamily="34" charset="0"/>
              </a:rPr>
              <a:t>Целевые группы пользователей:</a:t>
            </a:r>
          </a:p>
          <a:p>
            <a:pPr algn="just">
              <a:buFont typeface="Wingdings" pitchFamily="2" charset="2"/>
              <a:buChar char="ü"/>
            </a:pPr>
            <a:r>
              <a:rPr lang="ru-RU" sz="800" dirty="0" smtClean="0">
                <a:latin typeface="Century Gothic" pitchFamily="34" charset="0"/>
              </a:rPr>
              <a:t>Работники учреждений образования района</a:t>
            </a:r>
          </a:p>
          <a:p>
            <a:pPr algn="just">
              <a:buFont typeface="Wingdings" pitchFamily="2" charset="2"/>
              <a:buChar char="ü"/>
            </a:pPr>
            <a:r>
              <a:rPr lang="ru-RU" sz="800" dirty="0" smtClean="0">
                <a:latin typeface="Century Gothic" pitchFamily="34" charset="0"/>
              </a:rPr>
              <a:t>Учащиеся общеобразовательных школ района</a:t>
            </a:r>
          </a:p>
          <a:p>
            <a:pPr algn="just">
              <a:buFont typeface="Wingdings" pitchFamily="2" charset="2"/>
              <a:buChar char="ü"/>
            </a:pPr>
            <a:r>
              <a:rPr lang="ru-RU" sz="800" dirty="0" smtClean="0">
                <a:latin typeface="Century Gothic" pitchFamily="34" charset="0"/>
              </a:rPr>
              <a:t>Сотрудники пункта полиции №2 МО МВД России «Заларинский»</a:t>
            </a:r>
          </a:p>
        </p:txBody>
      </p:sp>
      <p:sp>
        <p:nvSpPr>
          <p:cNvPr id="17" name="TextBox 16"/>
          <p:cNvSpPr txBox="1"/>
          <p:nvPr/>
        </p:nvSpPr>
        <p:spPr>
          <a:xfrm>
            <a:off x="332656" y="2267744"/>
            <a:ext cx="6336704" cy="369332"/>
          </a:xfrm>
          <a:prstGeom prst="rect">
            <a:avLst/>
          </a:prstGeom>
          <a:noFill/>
        </p:spPr>
        <p:txBody>
          <a:bodyPr wrap="square" rtlCol="0">
            <a:spAutoFit/>
          </a:bodyPr>
          <a:lstStyle/>
          <a:p>
            <a:pPr algn="ctr"/>
            <a:r>
              <a:rPr lang="ru-RU" sz="900" b="1" dirty="0" smtClean="0">
                <a:solidFill>
                  <a:schemeClr val="accent5">
                    <a:lumMod val="50000"/>
                  </a:schemeClr>
                </a:solidFill>
                <a:latin typeface="Century Gothic" pitchFamily="34" charset="0"/>
              </a:rPr>
              <a:t>Для достижения цели муниципальной программы привлечены финансовые средства  и осуществлены следующие мероприятия:</a:t>
            </a:r>
            <a:endParaRPr lang="ru-RU" sz="900" b="1" dirty="0">
              <a:solidFill>
                <a:schemeClr val="accent5">
                  <a:lumMod val="50000"/>
                </a:schemeClr>
              </a:solidFill>
              <a:latin typeface="Century Gothic" pitchFamily="34" charset="0"/>
            </a:endParaRPr>
          </a:p>
        </p:txBody>
      </p:sp>
      <p:sp>
        <p:nvSpPr>
          <p:cNvPr id="27" name="Прямоугольник 26"/>
          <p:cNvSpPr/>
          <p:nvPr/>
        </p:nvSpPr>
        <p:spPr>
          <a:xfrm>
            <a:off x="260648" y="2627784"/>
            <a:ext cx="2880320" cy="338554"/>
          </a:xfrm>
          <a:prstGeom prst="rect">
            <a:avLst/>
          </a:prstGeom>
          <a:solidFill>
            <a:schemeClr val="bg1">
              <a:lumMod val="85000"/>
            </a:schemeClr>
          </a:solidFill>
        </p:spPr>
        <p:txBody>
          <a:bodyPr wrap="square">
            <a:spAutoFit/>
          </a:bodyPr>
          <a:lstStyle/>
          <a:p>
            <a:pPr algn="just"/>
            <a:r>
              <a:rPr lang="ru-RU" sz="800" dirty="0" smtClean="0">
                <a:latin typeface="Century Gothic" pitchFamily="34" charset="0"/>
              </a:rPr>
              <a:t>Приобретение макетов дорожной сети </a:t>
            </a:r>
          </a:p>
          <a:p>
            <a:pPr algn="just"/>
            <a:r>
              <a:rPr lang="ru-RU" sz="800" dirty="0" smtClean="0">
                <a:latin typeface="Century Gothic" pitchFamily="34" charset="0"/>
              </a:rPr>
              <a:t>МБОУ Балаганская СОШ №2 </a:t>
            </a:r>
            <a:r>
              <a:rPr lang="ru-RU" sz="800" b="1" dirty="0" smtClean="0">
                <a:latin typeface="Century Gothic" pitchFamily="34" charset="0"/>
              </a:rPr>
              <a:t>100,0 тыс.руб.</a:t>
            </a:r>
            <a:endParaRPr lang="ru-RU" sz="800" b="1" dirty="0">
              <a:latin typeface="Century Gothic" pitchFamily="34" charset="0"/>
            </a:endParaRPr>
          </a:p>
        </p:txBody>
      </p:sp>
      <p:sp>
        <p:nvSpPr>
          <p:cNvPr id="32" name="Прямоугольник 31"/>
          <p:cNvSpPr/>
          <p:nvPr/>
        </p:nvSpPr>
        <p:spPr>
          <a:xfrm>
            <a:off x="3284984" y="2627784"/>
            <a:ext cx="3384376" cy="338554"/>
          </a:xfrm>
          <a:prstGeom prst="rect">
            <a:avLst/>
          </a:prstGeom>
          <a:solidFill>
            <a:schemeClr val="bg2"/>
          </a:solidFill>
        </p:spPr>
        <p:txBody>
          <a:bodyPr wrap="square">
            <a:spAutoFit/>
          </a:bodyPr>
          <a:lstStyle/>
          <a:p>
            <a:pPr algn="just"/>
            <a:r>
              <a:rPr lang="ru-RU" sz="800" dirty="0" smtClean="0">
                <a:latin typeface="Century Gothic" pitchFamily="34" charset="0"/>
              </a:rPr>
              <a:t>Приобретение автозапчастей для автотранспортного средства  </a:t>
            </a:r>
            <a:r>
              <a:rPr lang="ru-RU" sz="800" b="1" dirty="0" smtClean="0">
                <a:latin typeface="Century Gothic" pitchFamily="34" charset="0"/>
              </a:rPr>
              <a:t>51,2 тыс.руб</a:t>
            </a:r>
            <a:r>
              <a:rPr lang="ru-RU" sz="800" dirty="0" smtClean="0">
                <a:latin typeface="Century Gothic" pitchFamily="34" charset="0"/>
              </a:rPr>
              <a:t>.</a:t>
            </a:r>
            <a:endParaRPr lang="ru-RU" sz="800" dirty="0">
              <a:latin typeface="Century Gothic" pitchFamily="34" charset="0"/>
            </a:endParaRPr>
          </a:p>
        </p:txBody>
      </p:sp>
      <p:graphicFrame>
        <p:nvGraphicFramePr>
          <p:cNvPr id="33" name="Таблица 32"/>
          <p:cNvGraphicFramePr>
            <a:graphicFrameLocks noGrp="1"/>
          </p:cNvGraphicFramePr>
          <p:nvPr/>
        </p:nvGraphicFramePr>
        <p:xfrm>
          <a:off x="260648" y="3275856"/>
          <a:ext cx="6336703" cy="1109422"/>
        </p:xfrm>
        <a:graphic>
          <a:graphicData uri="http://schemas.openxmlformats.org/drawingml/2006/table">
            <a:tbl>
              <a:tblPr firstRow="1" bandRow="1">
                <a:tableStyleId>{5C22544A-7EE6-4342-B048-85BDC9FD1C3A}</a:tableStyleId>
              </a:tblPr>
              <a:tblGrid>
                <a:gridCol w="2376263"/>
                <a:gridCol w="432048"/>
                <a:gridCol w="504056"/>
                <a:gridCol w="504056"/>
                <a:gridCol w="504056"/>
                <a:gridCol w="720080"/>
                <a:gridCol w="584154"/>
                <a:gridCol w="711990"/>
              </a:tblGrid>
              <a:tr h="429006">
                <a:tc>
                  <a:txBody>
                    <a:bodyPr/>
                    <a:lstStyle/>
                    <a:p>
                      <a:pPr algn="ctr">
                        <a:lnSpc>
                          <a:spcPct val="107000"/>
                        </a:lnSpc>
                        <a:spcBef>
                          <a:spcPts val="200"/>
                        </a:spcBef>
                        <a:spcAft>
                          <a:spcPts val="200"/>
                        </a:spcAft>
                      </a:pPr>
                      <a:r>
                        <a:rPr lang="ru-RU" sz="900" b="0" dirty="0" smtClean="0">
                          <a:solidFill>
                            <a:schemeClr val="tx1"/>
                          </a:solidFill>
                          <a:latin typeface="Century Gothic" pitchFamily="34" charset="0"/>
                          <a:ea typeface="Calibri"/>
                          <a:cs typeface="Times New Roman"/>
                        </a:rPr>
                        <a:t>Показатель</a:t>
                      </a:r>
                      <a:endParaRPr lang="ru-RU" sz="9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3825">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76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00" kern="1200" dirty="0" smtClean="0">
                          <a:solidFill>
                            <a:schemeClr val="dk1"/>
                          </a:solidFill>
                          <a:latin typeface="Century Gothic" pitchFamily="34" charset="0"/>
                          <a:ea typeface="+mn-ea"/>
                          <a:cs typeface="+mn-cs"/>
                        </a:rPr>
                        <a:t>Количество нарушений правил дорожного движения</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чел.</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450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70358">
                <a:tc>
                  <a:txBody>
                    <a:bodyPr/>
                    <a:lstStyle/>
                    <a:p>
                      <a:pPr>
                        <a:spcAft>
                          <a:spcPts val="0"/>
                        </a:spcAft>
                      </a:pPr>
                      <a:r>
                        <a:rPr lang="ru-RU" sz="900" kern="1200" dirty="0" smtClean="0">
                          <a:solidFill>
                            <a:schemeClr val="dk1"/>
                          </a:solidFill>
                          <a:latin typeface="Century Gothic" pitchFamily="34" charset="0"/>
                          <a:ea typeface="+mn-ea"/>
                          <a:cs typeface="+mn-cs"/>
                        </a:rPr>
                        <a:t>Количество дорожно-транспортных происшествий</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ед.</a:t>
                      </a:r>
                      <a:endParaRPr lang="ru-RU" sz="9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3</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34" name="TextBox 33"/>
          <p:cNvSpPr txBox="1"/>
          <p:nvPr/>
        </p:nvSpPr>
        <p:spPr>
          <a:xfrm>
            <a:off x="548680" y="2915816"/>
            <a:ext cx="5976664" cy="646331"/>
          </a:xfrm>
          <a:prstGeom prst="rect">
            <a:avLst/>
          </a:prstGeom>
          <a:noFill/>
        </p:spPr>
        <p:txBody>
          <a:bodyPr wrap="square" rtlCol="0">
            <a:spAutoFit/>
          </a:bodyPr>
          <a:lstStyle/>
          <a:p>
            <a:pPr algn="ctr"/>
            <a:r>
              <a:rPr lang="ru-RU" sz="9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dirty="0"/>
          </a:p>
        </p:txBody>
      </p:sp>
      <p:sp>
        <p:nvSpPr>
          <p:cNvPr id="14" name="Прямоугольник 13"/>
          <p:cNvSpPr/>
          <p:nvPr/>
        </p:nvSpPr>
        <p:spPr>
          <a:xfrm>
            <a:off x="260648" y="4355976"/>
            <a:ext cx="6597352" cy="553998"/>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«Улучшение условий и охраны труда в муниципальном образовании Балаганский район </a:t>
            </a:r>
          </a:p>
          <a:p>
            <a:pPr algn="ctr"/>
            <a:r>
              <a:rPr lang="ru-RU" sz="1000" b="1" dirty="0" smtClean="0">
                <a:solidFill>
                  <a:srgbClr val="FF0000"/>
                </a:solidFill>
                <a:latin typeface="Century Gothic" pitchFamily="34" charset="0"/>
              </a:rPr>
              <a:t>на 2019-2024 годы»</a:t>
            </a:r>
          </a:p>
        </p:txBody>
      </p:sp>
      <p:sp>
        <p:nvSpPr>
          <p:cNvPr id="15" name="Прямоугольник 14"/>
          <p:cNvSpPr/>
          <p:nvPr/>
        </p:nvSpPr>
        <p:spPr>
          <a:xfrm>
            <a:off x="260648" y="4716016"/>
            <a:ext cx="6480720" cy="648000"/>
          </a:xfrm>
          <a:prstGeom prst="rect">
            <a:avLst/>
          </a:prstGeom>
        </p:spPr>
        <p:txBody>
          <a:bodyPr wrap="square">
            <a:spAutoFit/>
          </a:bodyPr>
          <a:lstStyle/>
          <a:p>
            <a:pPr algn="just"/>
            <a:r>
              <a:rPr lang="ru-RU" sz="900" u="sng" dirty="0" smtClean="0">
                <a:solidFill>
                  <a:schemeClr val="tx1">
                    <a:lumMod val="85000"/>
                    <a:lumOff val="15000"/>
                  </a:schemeClr>
                </a:solidFill>
                <a:latin typeface="Century Gothic" pitchFamily="34" charset="0"/>
                <a:cs typeface="Times New Roman" pitchFamily="18" charset="0"/>
              </a:rPr>
              <a:t>Цель муниципальной программы:</a:t>
            </a:r>
            <a:r>
              <a:rPr lang="ru-RU" sz="900" dirty="0" smtClean="0">
                <a:latin typeface="Century Gothic" pitchFamily="34" charset="0"/>
              </a:rPr>
              <a:t>-</a:t>
            </a:r>
          </a:p>
          <a:p>
            <a:pPr algn="just"/>
            <a:r>
              <a:rPr lang="ru-RU" sz="900" dirty="0" smtClean="0">
                <a:latin typeface="Century Gothic" pitchFamily="34" charset="0"/>
              </a:rPr>
              <a:t>      -улучшение условий и охраны труда в организациях и учреждениях, расположенных на территории муниципального образования;</a:t>
            </a:r>
          </a:p>
          <a:p>
            <a:pPr algn="just"/>
            <a:r>
              <a:rPr lang="ru-RU" sz="900" dirty="0" smtClean="0">
                <a:latin typeface="Century Gothic" pitchFamily="34" charset="0"/>
              </a:rPr>
              <a:t>       -предупреждение и снижение производственного травматизма</a:t>
            </a:r>
            <a:endParaRPr lang="ru-RU" sz="900" u="sng" dirty="0" smtClean="0">
              <a:solidFill>
                <a:schemeClr val="tx1">
                  <a:lumMod val="85000"/>
                  <a:lumOff val="15000"/>
                </a:schemeClr>
              </a:solidFill>
              <a:latin typeface="Century Gothic" pitchFamily="34" charset="0"/>
              <a:cs typeface="Times New Roman" pitchFamily="18" charset="0"/>
            </a:endParaRPr>
          </a:p>
        </p:txBody>
      </p:sp>
      <p:sp>
        <p:nvSpPr>
          <p:cNvPr id="16" name="TextBox 15"/>
          <p:cNvSpPr txBox="1"/>
          <p:nvPr/>
        </p:nvSpPr>
        <p:spPr>
          <a:xfrm>
            <a:off x="188640" y="5364088"/>
            <a:ext cx="4104456" cy="576000"/>
          </a:xfrm>
          <a:prstGeom prst="rect">
            <a:avLst/>
          </a:prstGeom>
          <a:solidFill>
            <a:schemeClr val="accent2">
              <a:lumMod val="20000"/>
              <a:lumOff val="80000"/>
            </a:schemeClr>
          </a:solidFill>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1377,4 тыс. руб.</a:t>
            </a:r>
            <a:r>
              <a:rPr lang="ru-RU" sz="800" dirty="0" smtClean="0">
                <a:latin typeface="Century Gothic" pitchFamily="34" charset="0"/>
              </a:rPr>
              <a:t>, факт исполнения </a:t>
            </a:r>
            <a:r>
              <a:rPr lang="ru-RU" sz="800" b="1" dirty="0" smtClean="0">
                <a:latin typeface="Century Gothic" pitchFamily="34" charset="0"/>
              </a:rPr>
              <a:t> 1377,4 тыс.руб. </a:t>
            </a:r>
            <a:r>
              <a:rPr lang="ru-RU" sz="800" dirty="0" smtClean="0">
                <a:latin typeface="Century Gothic" pitchFamily="34" charset="0"/>
              </a:rPr>
              <a:t>или 100,0 %.</a:t>
            </a:r>
          </a:p>
          <a:p>
            <a:pPr algn="just"/>
            <a:r>
              <a:rPr lang="ru-RU" sz="800" dirty="0" smtClean="0">
                <a:latin typeface="Century Gothic" pitchFamily="34" charset="0"/>
              </a:rPr>
              <a:t>             Доля  расходов МП в сумме расходов районного бюджета в 2022  году составляет 0,2%</a:t>
            </a:r>
          </a:p>
          <a:p>
            <a:endParaRPr lang="ru-RU" dirty="0"/>
          </a:p>
        </p:txBody>
      </p:sp>
      <p:sp>
        <p:nvSpPr>
          <p:cNvPr id="18" name="Прямоугольник 17"/>
          <p:cNvSpPr/>
          <p:nvPr/>
        </p:nvSpPr>
        <p:spPr>
          <a:xfrm>
            <a:off x="4365104" y="5076056"/>
            <a:ext cx="2304256" cy="684000"/>
          </a:xfrm>
          <a:prstGeom prst="rect">
            <a:avLst/>
          </a:prstGeom>
          <a:solidFill>
            <a:schemeClr val="bg1">
              <a:lumMod val="95000"/>
            </a:schemeClr>
          </a:solidFill>
        </p:spPr>
        <p:txBody>
          <a:bodyPr wrap="square">
            <a:spAutoFit/>
          </a:bodyPr>
          <a:lstStyle/>
          <a:p>
            <a:pPr algn="just"/>
            <a:r>
              <a:rPr lang="ru-RU" sz="800" dirty="0" smtClean="0">
                <a:latin typeface="Century Gothic" pitchFamily="34" charset="0"/>
              </a:rPr>
              <a:t>Целевые группы пользователей:</a:t>
            </a:r>
          </a:p>
          <a:p>
            <a:pPr algn="just">
              <a:buFont typeface="Wingdings" pitchFamily="2" charset="2"/>
              <a:buChar char="ü"/>
            </a:pPr>
            <a:r>
              <a:rPr lang="ru-RU" sz="800" dirty="0" smtClean="0">
                <a:latin typeface="Century Gothic" pitchFamily="34" charset="0"/>
              </a:rPr>
              <a:t>Работники учреждений культуры</a:t>
            </a:r>
          </a:p>
          <a:p>
            <a:pPr algn="just">
              <a:buFont typeface="Wingdings" pitchFamily="2" charset="2"/>
              <a:buChar char="ü"/>
            </a:pPr>
            <a:r>
              <a:rPr lang="ru-RU" sz="800" dirty="0" smtClean="0">
                <a:latin typeface="Century Gothic" pitchFamily="34" charset="0"/>
              </a:rPr>
              <a:t>Работники учреждений образования</a:t>
            </a:r>
          </a:p>
          <a:p>
            <a:pPr algn="just">
              <a:buFont typeface="Wingdings" pitchFamily="2" charset="2"/>
              <a:buChar char="ü"/>
            </a:pPr>
            <a:r>
              <a:rPr lang="ru-RU" sz="800" dirty="0" smtClean="0">
                <a:latin typeface="Century Gothic" pitchFamily="34" charset="0"/>
              </a:rPr>
              <a:t>Работники органов МСУ и подведомственных им учреждений</a:t>
            </a:r>
          </a:p>
          <a:p>
            <a:pPr algn="just"/>
            <a:endParaRPr lang="ru-RU" sz="800" dirty="0" smtClean="0">
              <a:latin typeface="Century Gothic" pitchFamily="34" charset="0"/>
            </a:endParaRPr>
          </a:p>
        </p:txBody>
      </p:sp>
      <p:sp>
        <p:nvSpPr>
          <p:cNvPr id="19" name="Прямоугольник 18"/>
          <p:cNvSpPr/>
          <p:nvPr/>
        </p:nvSpPr>
        <p:spPr>
          <a:xfrm>
            <a:off x="0" y="5940152"/>
            <a:ext cx="6858000" cy="369332"/>
          </a:xfrm>
          <a:prstGeom prst="rect">
            <a:avLst/>
          </a:prstGeom>
        </p:spPr>
        <p:txBody>
          <a:bodyPr wrap="square">
            <a:spAutoFit/>
          </a:bodyPr>
          <a:lstStyle/>
          <a:p>
            <a:pPr algn="ctr"/>
            <a:r>
              <a:rPr lang="ru-RU" sz="900" b="1" dirty="0" smtClean="0">
                <a:latin typeface="Century Gothic" pitchFamily="34" charset="0"/>
              </a:rPr>
              <a:t>Для достижения цели муниципальной программы привлечены финансовые средства  и осуществлены следующие мероприятия:</a:t>
            </a:r>
            <a:endParaRPr lang="ru-RU" sz="900" b="1" dirty="0">
              <a:latin typeface="Century Gothic" pitchFamily="34" charset="0"/>
            </a:endParaRPr>
          </a:p>
        </p:txBody>
      </p:sp>
      <p:sp>
        <p:nvSpPr>
          <p:cNvPr id="21" name="TextBox 20"/>
          <p:cNvSpPr txBox="1"/>
          <p:nvPr/>
        </p:nvSpPr>
        <p:spPr>
          <a:xfrm>
            <a:off x="116632" y="6156176"/>
            <a:ext cx="2232000" cy="738664"/>
          </a:xfrm>
          <a:prstGeom prst="rect">
            <a:avLst/>
          </a:prstGeom>
          <a:solidFill>
            <a:schemeClr val="accent6">
              <a:lumMod val="20000"/>
              <a:lumOff val="80000"/>
            </a:schemeClr>
          </a:solidFill>
        </p:spPr>
        <p:txBody>
          <a:bodyPr wrap="square" rtlCol="0">
            <a:spAutoFit/>
          </a:bodyPr>
          <a:lstStyle/>
          <a:p>
            <a:pPr algn="just"/>
            <a:r>
              <a:rPr lang="ru-RU" sz="800" dirty="0" smtClean="0">
                <a:latin typeface="Century Gothic" pitchFamily="34" charset="0"/>
              </a:rPr>
              <a:t>1.Проведение работы по улучшению условий и охраны труда в бюджетных организациях района</a:t>
            </a:r>
            <a:r>
              <a:rPr lang="ru-RU" sz="800" b="1" dirty="0" smtClean="0">
                <a:latin typeface="Century Gothic" pitchFamily="34" charset="0"/>
              </a:rPr>
              <a:t> 265,6 тыс. руб.</a:t>
            </a:r>
            <a:endParaRPr lang="ru-RU" sz="800" dirty="0" smtClean="0">
              <a:latin typeface="Century Gothic" pitchFamily="34" charset="0"/>
            </a:endParaRPr>
          </a:p>
          <a:p>
            <a:endParaRPr lang="ru-RU" dirty="0"/>
          </a:p>
        </p:txBody>
      </p:sp>
      <p:sp>
        <p:nvSpPr>
          <p:cNvPr id="22" name="TextBox 21"/>
          <p:cNvSpPr txBox="1"/>
          <p:nvPr/>
        </p:nvSpPr>
        <p:spPr>
          <a:xfrm>
            <a:off x="2420888" y="6300192"/>
            <a:ext cx="1692000" cy="738664"/>
          </a:xfrm>
          <a:prstGeom prst="rect">
            <a:avLst/>
          </a:prstGeom>
          <a:solidFill>
            <a:schemeClr val="bg1">
              <a:lumMod val="95000"/>
            </a:schemeClr>
          </a:solidFill>
        </p:spPr>
        <p:txBody>
          <a:bodyPr wrap="square" rtlCol="0">
            <a:spAutoFit/>
          </a:bodyPr>
          <a:lstStyle/>
          <a:p>
            <a:r>
              <a:rPr lang="ru-RU" sz="800" dirty="0" smtClean="0">
                <a:latin typeface="Century Gothic" pitchFamily="34" charset="0"/>
              </a:rPr>
              <a:t>2.Приобретение мебели для муниципальных учреждений</a:t>
            </a:r>
            <a:r>
              <a:rPr lang="ru-RU" sz="800" b="1" dirty="0" smtClean="0">
                <a:latin typeface="Century Gothic" pitchFamily="34" charset="0"/>
              </a:rPr>
              <a:t>  253,0 тыс. руб.</a:t>
            </a:r>
            <a:endParaRPr lang="ru-RU" sz="800" dirty="0" smtClean="0">
              <a:latin typeface="Century Gothic" pitchFamily="34" charset="0"/>
            </a:endParaRPr>
          </a:p>
          <a:p>
            <a:endParaRPr lang="ru-RU" dirty="0">
              <a:latin typeface="Century Gothic" pitchFamily="34" charset="0"/>
            </a:endParaRPr>
          </a:p>
        </p:txBody>
      </p:sp>
      <p:sp>
        <p:nvSpPr>
          <p:cNvPr id="23" name="TextBox 22"/>
          <p:cNvSpPr txBox="1"/>
          <p:nvPr/>
        </p:nvSpPr>
        <p:spPr>
          <a:xfrm>
            <a:off x="4221088" y="6156176"/>
            <a:ext cx="2520000" cy="738664"/>
          </a:xfrm>
          <a:prstGeom prst="rect">
            <a:avLst/>
          </a:prstGeom>
          <a:solidFill>
            <a:srgbClr val="FEFEEC"/>
          </a:solidFill>
        </p:spPr>
        <p:txBody>
          <a:bodyPr wrap="square" rtlCol="0">
            <a:spAutoFit/>
          </a:bodyPr>
          <a:lstStyle/>
          <a:p>
            <a:pPr algn="just"/>
            <a:r>
              <a:rPr lang="ru-RU" sz="800" dirty="0" smtClean="0">
                <a:latin typeface="Century Gothic" pitchFamily="34" charset="0"/>
              </a:rPr>
              <a:t>3.Приобретение автозапчастей для муниципального автотранспорта </a:t>
            </a:r>
            <a:r>
              <a:rPr lang="ru-RU" sz="800" b="1" dirty="0" smtClean="0">
                <a:latin typeface="Century Gothic" pitchFamily="34" charset="0"/>
              </a:rPr>
              <a:t>186,1 тыс. руб.</a:t>
            </a:r>
            <a:endParaRPr lang="ru-RU" sz="800" dirty="0" smtClean="0">
              <a:latin typeface="Century Gothic" pitchFamily="34" charset="0"/>
            </a:endParaRPr>
          </a:p>
          <a:p>
            <a:endParaRPr lang="ru-RU" dirty="0"/>
          </a:p>
        </p:txBody>
      </p:sp>
      <p:sp>
        <p:nvSpPr>
          <p:cNvPr id="24" name="TextBox 23"/>
          <p:cNvSpPr txBox="1"/>
          <p:nvPr/>
        </p:nvSpPr>
        <p:spPr>
          <a:xfrm>
            <a:off x="0" y="6588224"/>
            <a:ext cx="2340000" cy="461665"/>
          </a:xfrm>
          <a:prstGeom prst="rect">
            <a:avLst/>
          </a:prstGeom>
          <a:solidFill>
            <a:srgbClr val="CCECFF"/>
          </a:solidFill>
        </p:spPr>
        <p:txBody>
          <a:bodyPr wrap="square" rtlCol="0">
            <a:spAutoFit/>
          </a:bodyPr>
          <a:lstStyle/>
          <a:p>
            <a:pPr algn="just"/>
            <a:r>
              <a:rPr lang="ru-RU" sz="800" dirty="0" smtClean="0">
                <a:latin typeface="Century Gothic" pitchFamily="34" charset="0"/>
              </a:rPr>
              <a:t>4.Приобретение оргтехники и оборудования  для муниципальных учреждений </a:t>
            </a:r>
            <a:r>
              <a:rPr lang="ru-RU" sz="800" b="1" dirty="0" smtClean="0">
                <a:latin typeface="Century Gothic" pitchFamily="34" charset="0"/>
              </a:rPr>
              <a:t>2 04,6 тыс.руб</a:t>
            </a:r>
            <a:r>
              <a:rPr lang="ru-RU" sz="800" dirty="0" smtClean="0">
                <a:latin typeface="Century Gothic" pitchFamily="34" charset="0"/>
              </a:rPr>
              <a:t>.</a:t>
            </a:r>
            <a:endParaRPr lang="ru-RU" sz="800" dirty="0">
              <a:latin typeface="Century Gothic" pitchFamily="34" charset="0"/>
            </a:endParaRPr>
          </a:p>
        </p:txBody>
      </p:sp>
      <p:sp>
        <p:nvSpPr>
          <p:cNvPr id="25" name="TextBox 24"/>
          <p:cNvSpPr txBox="1"/>
          <p:nvPr/>
        </p:nvSpPr>
        <p:spPr>
          <a:xfrm>
            <a:off x="3068960" y="6732240"/>
            <a:ext cx="3672408" cy="338554"/>
          </a:xfrm>
          <a:prstGeom prst="rect">
            <a:avLst/>
          </a:prstGeom>
          <a:solidFill>
            <a:schemeClr val="accent6">
              <a:lumMod val="20000"/>
              <a:lumOff val="80000"/>
            </a:schemeClr>
          </a:solidFill>
        </p:spPr>
        <p:txBody>
          <a:bodyPr wrap="square" rtlCol="0">
            <a:spAutoFit/>
          </a:bodyPr>
          <a:lstStyle/>
          <a:p>
            <a:r>
              <a:rPr lang="ru-RU" sz="800" dirty="0" smtClean="0">
                <a:latin typeface="Century Gothic" pitchFamily="34" charset="0"/>
              </a:rPr>
              <a:t>5.Проведение обучения и проверка знаний требований по охране труда руководителей и специалистов организаций </a:t>
            </a:r>
            <a:r>
              <a:rPr lang="ru-RU" sz="800" b="1" dirty="0" smtClean="0">
                <a:latin typeface="Century Gothic" pitchFamily="34" charset="0"/>
              </a:rPr>
              <a:t>101,5 тыс. руб.</a:t>
            </a:r>
            <a:r>
              <a:rPr lang="ru-RU" sz="800" dirty="0" smtClean="0">
                <a:latin typeface="Century Gothic" pitchFamily="34" charset="0"/>
              </a:rPr>
              <a:t> </a:t>
            </a:r>
            <a:endParaRPr lang="ru-RU" sz="800" dirty="0">
              <a:latin typeface="Century Gothic" pitchFamily="34" charset="0"/>
            </a:endParaRPr>
          </a:p>
        </p:txBody>
      </p:sp>
      <p:sp>
        <p:nvSpPr>
          <p:cNvPr id="26" name="TextBox 25"/>
          <p:cNvSpPr txBox="1"/>
          <p:nvPr/>
        </p:nvSpPr>
        <p:spPr>
          <a:xfrm>
            <a:off x="116632" y="7092280"/>
            <a:ext cx="3275256" cy="215444"/>
          </a:xfrm>
          <a:prstGeom prst="rect">
            <a:avLst/>
          </a:prstGeom>
          <a:solidFill>
            <a:schemeClr val="accent3">
              <a:lumMod val="20000"/>
              <a:lumOff val="80000"/>
            </a:schemeClr>
          </a:solidFill>
        </p:spPr>
        <p:txBody>
          <a:bodyPr wrap="none" rtlCol="0">
            <a:spAutoFit/>
          </a:bodyPr>
          <a:lstStyle/>
          <a:p>
            <a:r>
              <a:rPr lang="ru-RU" sz="800" dirty="0" smtClean="0">
                <a:latin typeface="Century Gothic" pitchFamily="34" charset="0"/>
              </a:rPr>
              <a:t>6.Осуществление расходов на </a:t>
            </a:r>
            <a:r>
              <a:rPr lang="en-US" sz="800" dirty="0" smtClean="0">
                <a:latin typeface="Century Gothic" pitchFamily="34" charset="0"/>
              </a:rPr>
              <a:t>IT-</a:t>
            </a:r>
            <a:r>
              <a:rPr lang="ru-RU" sz="800" dirty="0" smtClean="0">
                <a:latin typeface="Century Gothic" pitchFamily="34" charset="0"/>
              </a:rPr>
              <a:t>технологии </a:t>
            </a:r>
            <a:r>
              <a:rPr lang="ru-RU" sz="800" b="1" dirty="0" smtClean="0">
                <a:latin typeface="Century Gothic" pitchFamily="34" charset="0"/>
              </a:rPr>
              <a:t>127,8 тыс.руб</a:t>
            </a:r>
            <a:r>
              <a:rPr lang="ru-RU" sz="800" dirty="0" smtClean="0">
                <a:latin typeface="Century Gothic" pitchFamily="34" charset="0"/>
              </a:rPr>
              <a:t>. </a:t>
            </a:r>
            <a:endParaRPr lang="ru-RU" sz="800" dirty="0">
              <a:latin typeface="Century Gothic" pitchFamily="34" charset="0"/>
            </a:endParaRPr>
          </a:p>
        </p:txBody>
      </p:sp>
      <p:sp>
        <p:nvSpPr>
          <p:cNvPr id="28" name="TextBox 27"/>
          <p:cNvSpPr txBox="1"/>
          <p:nvPr/>
        </p:nvSpPr>
        <p:spPr>
          <a:xfrm>
            <a:off x="3573016" y="7164288"/>
            <a:ext cx="2972289" cy="215444"/>
          </a:xfrm>
          <a:prstGeom prst="rect">
            <a:avLst/>
          </a:prstGeom>
          <a:solidFill>
            <a:schemeClr val="accent2">
              <a:lumMod val="20000"/>
              <a:lumOff val="80000"/>
            </a:schemeClr>
          </a:solidFill>
        </p:spPr>
        <p:txBody>
          <a:bodyPr wrap="none" rtlCol="0">
            <a:spAutoFit/>
          </a:bodyPr>
          <a:lstStyle/>
          <a:p>
            <a:r>
              <a:rPr lang="ru-RU" sz="800" dirty="0" smtClean="0">
                <a:latin typeface="Century Gothic" pitchFamily="34" charset="0"/>
              </a:rPr>
              <a:t>7.Приобретение канцелярских товаров </a:t>
            </a:r>
            <a:r>
              <a:rPr lang="ru-RU" sz="800" b="1" dirty="0" smtClean="0">
                <a:latin typeface="Century Gothic" pitchFamily="34" charset="0"/>
              </a:rPr>
              <a:t>238,8 тыс.руб.</a:t>
            </a:r>
            <a:endParaRPr lang="ru-RU" sz="800" b="1" dirty="0">
              <a:latin typeface="Century Gothic" pitchFamily="34" charset="0"/>
            </a:endParaRPr>
          </a:p>
        </p:txBody>
      </p:sp>
      <p:sp>
        <p:nvSpPr>
          <p:cNvPr id="30" name="TextBox 29"/>
          <p:cNvSpPr txBox="1"/>
          <p:nvPr/>
        </p:nvSpPr>
        <p:spPr>
          <a:xfrm>
            <a:off x="260648" y="7308304"/>
            <a:ext cx="6408712" cy="646331"/>
          </a:xfrm>
          <a:prstGeom prst="rect">
            <a:avLst/>
          </a:prstGeom>
          <a:noFill/>
        </p:spPr>
        <p:txBody>
          <a:bodyPr wrap="square" rtlCol="0">
            <a:spAutoFit/>
          </a:bodyPr>
          <a:lstStyle/>
          <a:p>
            <a:pPr algn="ctr"/>
            <a:r>
              <a:rPr lang="ru-RU" sz="900" b="1" dirty="0" smtClean="0">
                <a:solidFill>
                  <a:srgbClr val="5A2781"/>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endParaRPr lang="ru-RU" dirty="0"/>
          </a:p>
        </p:txBody>
      </p:sp>
      <p:graphicFrame>
        <p:nvGraphicFramePr>
          <p:cNvPr id="31" name="Таблица 30"/>
          <p:cNvGraphicFramePr>
            <a:graphicFrameLocks noGrp="1"/>
          </p:cNvGraphicFramePr>
          <p:nvPr/>
        </p:nvGraphicFramePr>
        <p:xfrm>
          <a:off x="260647" y="7668344"/>
          <a:ext cx="6336707" cy="1285063"/>
        </p:xfrm>
        <a:graphic>
          <a:graphicData uri="http://schemas.openxmlformats.org/drawingml/2006/table">
            <a:tbl>
              <a:tblPr firstRow="1" bandRow="1">
                <a:tableStyleId>{5C22544A-7EE6-4342-B048-85BDC9FD1C3A}</a:tableStyleId>
              </a:tblPr>
              <a:tblGrid>
                <a:gridCol w="2604877"/>
                <a:gridCol w="400751"/>
                <a:gridCol w="400751"/>
                <a:gridCol w="448601"/>
                <a:gridCol w="436413"/>
                <a:gridCol w="661703"/>
                <a:gridCol w="528330"/>
                <a:gridCol w="855281"/>
              </a:tblGrid>
              <a:tr h="429006">
                <a:tc>
                  <a:txBody>
                    <a:bodyPr/>
                    <a:lstStyle/>
                    <a:p>
                      <a:pPr algn="ctr">
                        <a:lnSpc>
                          <a:spcPct val="107000"/>
                        </a:lnSpc>
                        <a:spcBef>
                          <a:spcPts val="200"/>
                        </a:spcBef>
                        <a:spcAft>
                          <a:spcPts val="200"/>
                        </a:spcAft>
                      </a:pPr>
                      <a:r>
                        <a:rPr lang="ru-RU" sz="900" b="0" dirty="0" smtClean="0">
                          <a:solidFill>
                            <a:schemeClr val="tx1"/>
                          </a:solidFill>
                          <a:latin typeface="Century Gothic" pitchFamily="34" charset="0"/>
                          <a:ea typeface="Calibri"/>
                          <a:cs typeface="Times New Roman"/>
                        </a:rPr>
                        <a:t>Показатель</a:t>
                      </a:r>
                      <a:endParaRPr lang="ru-RU" sz="9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3825">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76810">
                <a:tc>
                  <a:txBody>
                    <a:bodyPr/>
                    <a:lstStyle/>
                    <a:p>
                      <a:pPr>
                        <a:spcBef>
                          <a:spcPts val="200"/>
                        </a:spcBef>
                        <a:spcAft>
                          <a:spcPts val="200"/>
                        </a:spcAft>
                      </a:pPr>
                      <a:r>
                        <a:rPr lang="ru-RU" sz="800" dirty="0">
                          <a:solidFill>
                            <a:srgbClr val="000000"/>
                          </a:solidFill>
                          <a:latin typeface="Century Gothic" pitchFamily="34" charset="0"/>
                          <a:ea typeface="Times New Roman"/>
                          <a:cs typeface="Times New Roman"/>
                        </a:rPr>
                        <a:t>Количество несчастных случаев на производстве</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spcBef>
                          <a:spcPts val="200"/>
                        </a:spcBef>
                        <a:spcAft>
                          <a:spcPts val="200"/>
                        </a:spcAft>
                      </a:pPr>
                      <a:r>
                        <a:rPr lang="ru-RU" sz="800" dirty="0">
                          <a:solidFill>
                            <a:srgbClr val="000000"/>
                          </a:solidFill>
                          <a:latin typeface="Century Gothic" pitchFamily="34" charset="0"/>
                          <a:ea typeface="Times New Roman"/>
                          <a:cs typeface="Times New Roman"/>
                        </a:rPr>
                        <a:t> </a:t>
                      </a:r>
                      <a:r>
                        <a:rPr lang="ru-RU" sz="800" dirty="0" smtClean="0">
                          <a:solidFill>
                            <a:srgbClr val="000000"/>
                          </a:solidFill>
                          <a:latin typeface="Century Gothic" pitchFamily="34" charset="0"/>
                          <a:ea typeface="Times New Roman"/>
                          <a:cs typeface="Times New Roman"/>
                        </a:rPr>
                        <a:t>ед</a:t>
                      </a:r>
                      <a:r>
                        <a:rPr lang="ru-RU" sz="800" dirty="0">
                          <a:solidFill>
                            <a:srgbClr val="000000"/>
                          </a:solidFill>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70358">
                <a:tc>
                  <a:txBody>
                    <a:bodyPr/>
                    <a:lstStyle/>
                    <a:p>
                      <a:pPr>
                        <a:spcBef>
                          <a:spcPts val="200"/>
                        </a:spcBef>
                        <a:spcAft>
                          <a:spcPts val="200"/>
                        </a:spcAft>
                      </a:pPr>
                      <a:r>
                        <a:rPr lang="ru-RU" sz="800">
                          <a:solidFill>
                            <a:srgbClr val="000000"/>
                          </a:solidFill>
                          <a:latin typeface="Century Gothic" pitchFamily="34" charset="0"/>
                          <a:ea typeface="Times New Roman"/>
                          <a:cs typeface="Times New Roman"/>
                        </a:rPr>
                        <a:t>Численность пострадавших в результате несчастных случаев на производстве, в расчете на 100 работающих</a:t>
                      </a:r>
                      <a:endParaRPr lang="ru-RU" sz="80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spcBef>
                          <a:spcPts val="200"/>
                        </a:spcBef>
                        <a:spcAft>
                          <a:spcPts val="200"/>
                        </a:spcAft>
                      </a:pPr>
                      <a:r>
                        <a:rPr lang="ru-RU" sz="800" dirty="0">
                          <a:solidFill>
                            <a:srgbClr val="000000"/>
                          </a:solidFill>
                          <a:latin typeface="Century Gothic" pitchFamily="34" charset="0"/>
                          <a:ea typeface="Times New Roman"/>
                          <a:cs typeface="Times New Roman"/>
                        </a:rPr>
                        <a:t> </a:t>
                      </a:r>
                      <a:r>
                        <a:rPr lang="ru-RU" sz="800" dirty="0" smtClean="0">
                          <a:solidFill>
                            <a:srgbClr val="000000"/>
                          </a:solidFill>
                          <a:latin typeface="Century Gothic" pitchFamily="34" charset="0"/>
                          <a:ea typeface="Times New Roman"/>
                          <a:cs typeface="Times New Roman"/>
                        </a:rPr>
                        <a:t>чел</a:t>
                      </a:r>
                      <a:r>
                        <a:rPr lang="ru-RU" sz="800" dirty="0">
                          <a:solidFill>
                            <a:srgbClr val="000000"/>
                          </a:solidFill>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Tree>
  </p:cSld>
  <p:clrMapOvr>
    <a:masterClrMapping/>
  </p:clrMapOvr>
  <p:transition spd="med">
    <p:split orient="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tx1"/>
                </a:solidFill>
                <a:latin typeface="Century Gothic" pitchFamily="34" charset="0"/>
              </a:rPr>
              <a:pPr/>
              <a:t>36</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593304" y="683568"/>
            <a:ext cx="6264696" cy="553998"/>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«Защита окружающей среды в муниципальном образовании Балаганский район </a:t>
            </a:r>
          </a:p>
          <a:p>
            <a:pPr algn="ctr"/>
            <a:r>
              <a:rPr lang="ru-RU" sz="1000" b="1" dirty="0" smtClean="0">
                <a:solidFill>
                  <a:srgbClr val="FF0000"/>
                </a:solidFill>
                <a:latin typeface="Century Gothic" pitchFamily="34" charset="0"/>
              </a:rPr>
              <a:t>на 2019-2024 годы»</a:t>
            </a:r>
            <a:endParaRPr lang="ru-RU" sz="1000" dirty="0" smtClean="0">
              <a:solidFill>
                <a:srgbClr val="FF0000"/>
              </a:solidFill>
              <a:latin typeface="Century Gothic" pitchFamily="34" charset="0"/>
            </a:endParaRPr>
          </a:p>
        </p:txBody>
      </p:sp>
      <p:sp>
        <p:nvSpPr>
          <p:cNvPr id="7" name="TextBox 6"/>
          <p:cNvSpPr txBox="1"/>
          <p:nvPr/>
        </p:nvSpPr>
        <p:spPr>
          <a:xfrm>
            <a:off x="188640" y="1115616"/>
            <a:ext cx="4752528" cy="769441"/>
          </a:xfrm>
          <a:prstGeom prst="rect">
            <a:avLst/>
          </a:prstGeom>
          <a:noFill/>
        </p:spPr>
        <p:txBody>
          <a:bodyPr wrap="square" rtlCol="0">
            <a:spAutoFit/>
          </a:bodyPr>
          <a:lstStyle/>
          <a:p>
            <a:pPr algn="just"/>
            <a:r>
              <a:rPr lang="ru-RU" sz="1100" u="sng" dirty="0" smtClean="0">
                <a:solidFill>
                  <a:schemeClr val="tx1">
                    <a:lumMod val="85000"/>
                    <a:lumOff val="15000"/>
                  </a:schemeClr>
                </a:solidFill>
                <a:latin typeface="Century Gothic" pitchFamily="34" charset="0"/>
                <a:cs typeface="Times New Roman" pitchFamily="18" charset="0"/>
              </a:rPr>
              <a:t>Цель муниципальной программы:</a:t>
            </a:r>
            <a:r>
              <a:rPr lang="ru-RU" sz="1100" dirty="0" smtClean="0">
                <a:latin typeface="Century Gothic" pitchFamily="34" charset="0"/>
              </a:rPr>
              <a:t> Предотвращение вредного воздействия отходов на здоровье человека и окружающую среду и улучшение экологической обстановки на территории Балаганского  района</a:t>
            </a:r>
            <a:endParaRPr lang="ru-RU" sz="1100" dirty="0">
              <a:latin typeface="Century Gothic" pitchFamily="34" charset="0"/>
            </a:endParaRPr>
          </a:p>
        </p:txBody>
      </p:sp>
      <p:sp>
        <p:nvSpPr>
          <p:cNvPr id="9" name="TextBox 8"/>
          <p:cNvSpPr txBox="1"/>
          <p:nvPr/>
        </p:nvSpPr>
        <p:spPr>
          <a:xfrm>
            <a:off x="5057800" y="1115616"/>
            <a:ext cx="1611560" cy="1440000"/>
          </a:xfrm>
          <a:prstGeom prst="rect">
            <a:avLst/>
          </a:prstGeom>
          <a:solidFill>
            <a:schemeClr val="bg1"/>
          </a:solidFill>
        </p:spPr>
        <p:txBody>
          <a:bodyPr wrap="square" rtlCol="0">
            <a:spAutoFit/>
          </a:bodyPr>
          <a:lstStyle/>
          <a:p>
            <a:pPr indent="180975" algn="just"/>
            <a:r>
              <a:rPr lang="ru-RU" sz="1000" dirty="0" smtClean="0">
                <a:solidFill>
                  <a:srgbClr val="0070C0"/>
                </a:solidFill>
                <a:latin typeface="Century Gothic" pitchFamily="34" charset="0"/>
              </a:rPr>
              <a:t>План на 2022 год </a:t>
            </a:r>
            <a:r>
              <a:rPr lang="ru-RU" sz="1000" b="1" dirty="0" smtClean="0">
                <a:solidFill>
                  <a:srgbClr val="0070C0"/>
                </a:solidFill>
                <a:latin typeface="Century Gothic" pitchFamily="34" charset="0"/>
              </a:rPr>
              <a:t>2136,6 тыс. руб.</a:t>
            </a:r>
            <a:r>
              <a:rPr lang="ru-RU" sz="1000" dirty="0" smtClean="0">
                <a:solidFill>
                  <a:srgbClr val="0070C0"/>
                </a:solidFill>
                <a:latin typeface="Century Gothic" pitchFamily="34" charset="0"/>
              </a:rPr>
              <a:t>, факт исполнения </a:t>
            </a:r>
            <a:r>
              <a:rPr lang="ru-RU" sz="1000" b="1" dirty="0" smtClean="0">
                <a:solidFill>
                  <a:srgbClr val="0070C0"/>
                </a:solidFill>
                <a:latin typeface="Century Gothic" pitchFamily="34" charset="0"/>
              </a:rPr>
              <a:t> 2136,6 тыс.руб. </a:t>
            </a:r>
            <a:r>
              <a:rPr lang="ru-RU" sz="1000" dirty="0" smtClean="0">
                <a:solidFill>
                  <a:srgbClr val="0070C0"/>
                </a:solidFill>
                <a:latin typeface="Century Gothic" pitchFamily="34" charset="0"/>
              </a:rPr>
              <a:t>или 100,0 %.</a:t>
            </a:r>
          </a:p>
          <a:p>
            <a:pPr algn="just"/>
            <a:r>
              <a:rPr lang="ru-RU" sz="1000" dirty="0" smtClean="0">
                <a:solidFill>
                  <a:srgbClr val="0070C0"/>
                </a:solidFill>
                <a:latin typeface="Century Gothic" pitchFamily="34" charset="0"/>
              </a:rPr>
              <a:t>      Доля  расходов МП в сумме расходов районного бюджета в 2022  году составляет 0,31%</a:t>
            </a:r>
          </a:p>
          <a:p>
            <a:endParaRPr lang="ru-RU" dirty="0"/>
          </a:p>
        </p:txBody>
      </p:sp>
      <p:sp>
        <p:nvSpPr>
          <p:cNvPr id="10" name="Прямоугольник 9"/>
          <p:cNvSpPr/>
          <p:nvPr/>
        </p:nvSpPr>
        <p:spPr>
          <a:xfrm>
            <a:off x="260648" y="1907704"/>
            <a:ext cx="4608512" cy="400110"/>
          </a:xfrm>
          <a:prstGeom prst="rect">
            <a:avLst/>
          </a:prstGeom>
          <a:solidFill>
            <a:schemeClr val="accent6">
              <a:lumMod val="20000"/>
              <a:lumOff val="80000"/>
            </a:schemeClr>
          </a:solidFill>
        </p:spPr>
        <p:txBody>
          <a:bodyPr wrap="square">
            <a:spAutoFit/>
          </a:bodyPr>
          <a:lstStyle/>
          <a:p>
            <a:pPr algn="just"/>
            <a:r>
              <a:rPr lang="ru-RU" sz="1000" dirty="0" smtClean="0">
                <a:latin typeface="Century Gothic" pitchFamily="34" charset="0"/>
              </a:rPr>
              <a:t>Целевые группы пользователей:</a:t>
            </a:r>
          </a:p>
          <a:p>
            <a:pPr algn="just"/>
            <a:r>
              <a:rPr lang="ru-RU" sz="1000" dirty="0" smtClean="0">
                <a:latin typeface="Century Gothic" pitchFamily="34" charset="0"/>
              </a:rPr>
              <a:t>жители муниципального образования Балаганский район</a:t>
            </a:r>
          </a:p>
        </p:txBody>
      </p:sp>
      <p:sp>
        <p:nvSpPr>
          <p:cNvPr id="17" name="TextBox 16"/>
          <p:cNvSpPr txBox="1"/>
          <p:nvPr/>
        </p:nvSpPr>
        <p:spPr>
          <a:xfrm>
            <a:off x="260648" y="2339752"/>
            <a:ext cx="4896544" cy="553998"/>
          </a:xfrm>
          <a:prstGeom prst="rect">
            <a:avLst/>
          </a:prstGeom>
          <a:noFill/>
        </p:spPr>
        <p:txBody>
          <a:bodyPr wrap="square" rtlCol="0">
            <a:spAutoFit/>
          </a:bodyPr>
          <a:lstStyle/>
          <a:p>
            <a:pPr algn="ctr"/>
            <a:r>
              <a:rPr lang="ru-RU" sz="1000" b="1" dirty="0" smtClean="0">
                <a:solidFill>
                  <a:schemeClr val="accent5">
                    <a:lumMod val="50000"/>
                  </a:schemeClr>
                </a:solidFill>
                <a:latin typeface="Century Gothic" pitchFamily="34" charset="0"/>
              </a:rPr>
              <a:t>Для достижения цели муниципальной программы  осуществлены следующие мероприятия и привлечены финансовые средства  в следующих объемах:</a:t>
            </a:r>
            <a:endParaRPr lang="ru-RU" sz="1000" b="1" dirty="0">
              <a:solidFill>
                <a:schemeClr val="accent5">
                  <a:lumMod val="50000"/>
                </a:schemeClr>
              </a:solidFill>
              <a:latin typeface="Century Gothic" pitchFamily="34" charset="0"/>
            </a:endParaRPr>
          </a:p>
        </p:txBody>
      </p:sp>
      <p:sp>
        <p:nvSpPr>
          <p:cNvPr id="27" name="Прямоугольник 26"/>
          <p:cNvSpPr/>
          <p:nvPr/>
        </p:nvSpPr>
        <p:spPr>
          <a:xfrm>
            <a:off x="188640" y="2843808"/>
            <a:ext cx="4536504" cy="1992853"/>
          </a:xfrm>
          <a:prstGeom prst="rect">
            <a:avLst/>
          </a:prstGeom>
          <a:solidFill>
            <a:schemeClr val="bg1">
              <a:lumMod val="85000"/>
            </a:schemeClr>
          </a:solidFill>
        </p:spPr>
        <p:txBody>
          <a:bodyPr wrap="square">
            <a:spAutoFit/>
          </a:bodyPr>
          <a:lstStyle/>
          <a:p>
            <a:r>
              <a:rPr lang="ru-RU" sz="1050" dirty="0" smtClean="0">
                <a:latin typeface="Century Gothic" pitchFamily="34" charset="0"/>
              </a:rPr>
              <a:t>- выполнены маркшейдерские работы (топографическая съемка и определение объемов твердых коммунальных отходов) </a:t>
            </a:r>
            <a:r>
              <a:rPr lang="ru-RU" sz="1050" b="1" dirty="0" smtClean="0">
                <a:latin typeface="Century Gothic" pitchFamily="34" charset="0"/>
              </a:rPr>
              <a:t>300 тыс. руб.</a:t>
            </a:r>
            <a:r>
              <a:rPr lang="ru-RU" sz="1050" dirty="0" smtClean="0">
                <a:latin typeface="Century Gothic" pitchFamily="34" charset="0"/>
              </a:rPr>
              <a:t>;</a:t>
            </a:r>
          </a:p>
          <a:p>
            <a:r>
              <a:rPr lang="ru-RU" sz="1050" dirty="0" smtClean="0">
                <a:latin typeface="Century Gothic" pitchFamily="34" charset="0"/>
              </a:rPr>
              <a:t>- осуществлялась ликвидация несанкционированных свалок </a:t>
            </a:r>
            <a:r>
              <a:rPr lang="ru-RU" sz="1050" b="1" dirty="0" smtClean="0">
                <a:latin typeface="Century Gothic" pitchFamily="34" charset="0"/>
              </a:rPr>
              <a:t>819,7 тыс. руб.;</a:t>
            </a:r>
            <a:endParaRPr lang="ru-RU" sz="1050" dirty="0" smtClean="0">
              <a:latin typeface="Century Gothic" pitchFamily="34" charset="0"/>
            </a:endParaRPr>
          </a:p>
          <a:p>
            <a:pPr algn="just"/>
            <a:r>
              <a:rPr lang="ru-RU" sz="1050" b="1" dirty="0" smtClean="0">
                <a:latin typeface="Century Gothic" pitchFamily="34" charset="0"/>
              </a:rPr>
              <a:t>- </a:t>
            </a:r>
            <a:r>
              <a:rPr lang="ru-RU" sz="1050" dirty="0" smtClean="0">
                <a:latin typeface="Century Gothic" pitchFamily="34" charset="0"/>
              </a:rPr>
              <a:t>переданы</a:t>
            </a:r>
            <a:r>
              <a:rPr lang="ru-RU" sz="1050" b="1" dirty="0" smtClean="0">
                <a:latin typeface="Century Gothic" pitchFamily="34" charset="0"/>
              </a:rPr>
              <a:t> </a:t>
            </a:r>
            <a:r>
              <a:rPr lang="ru-RU" sz="1050" dirty="0" smtClean="0">
                <a:latin typeface="Century Gothic" pitchFamily="34" charset="0"/>
              </a:rPr>
              <a:t>полномочия поселениям на участие в организации деятельности по накоплению (в том числе раздельному накоплению), сбору, транспортированию, обработке, утилизации, обезвреживанию, захоронению твердых коммунальных отходов на территории муниципального образования Балаганский район </a:t>
            </a:r>
            <a:r>
              <a:rPr lang="ru-RU" sz="1050" b="1" dirty="0" smtClean="0">
                <a:latin typeface="Century Gothic" pitchFamily="34" charset="0"/>
              </a:rPr>
              <a:t>1016,9 тыс. руб.</a:t>
            </a:r>
            <a:endParaRPr lang="ru-RU" sz="1050" dirty="0" smtClean="0">
              <a:latin typeface="Century Gothic" pitchFamily="34" charset="0"/>
            </a:endParaRPr>
          </a:p>
          <a:p>
            <a:pPr algn="just"/>
            <a:endParaRPr lang="ru-RU" sz="800" b="1" dirty="0">
              <a:latin typeface="Century Gothic" pitchFamily="34" charset="0"/>
            </a:endParaRPr>
          </a:p>
        </p:txBody>
      </p:sp>
      <p:graphicFrame>
        <p:nvGraphicFramePr>
          <p:cNvPr id="33" name="Таблица 32"/>
          <p:cNvGraphicFramePr>
            <a:graphicFrameLocks noGrp="1"/>
          </p:cNvGraphicFramePr>
          <p:nvPr/>
        </p:nvGraphicFramePr>
        <p:xfrm>
          <a:off x="188640" y="5292080"/>
          <a:ext cx="6336703" cy="3705212"/>
        </p:xfrm>
        <a:graphic>
          <a:graphicData uri="http://schemas.openxmlformats.org/drawingml/2006/table">
            <a:tbl>
              <a:tblPr firstRow="1" bandRow="1">
                <a:tableStyleId>{5C22544A-7EE6-4342-B048-85BDC9FD1C3A}</a:tableStyleId>
              </a:tblPr>
              <a:tblGrid>
                <a:gridCol w="2376263"/>
                <a:gridCol w="432048"/>
                <a:gridCol w="504056"/>
                <a:gridCol w="504056"/>
                <a:gridCol w="504056"/>
                <a:gridCol w="720080"/>
                <a:gridCol w="584154"/>
                <a:gridCol w="711990"/>
              </a:tblGrid>
              <a:tr h="936104">
                <a:tc>
                  <a:txBody>
                    <a:bodyPr/>
                    <a:lstStyle/>
                    <a:p>
                      <a:pPr algn="ctr">
                        <a:lnSpc>
                          <a:spcPct val="107000"/>
                        </a:lnSpc>
                        <a:spcBef>
                          <a:spcPts val="200"/>
                        </a:spcBef>
                        <a:spcAft>
                          <a:spcPts val="200"/>
                        </a:spcAft>
                      </a:pPr>
                      <a:r>
                        <a:rPr lang="ru-RU" sz="1050" b="0" dirty="0" smtClean="0">
                          <a:solidFill>
                            <a:schemeClr val="tx1"/>
                          </a:solidFill>
                          <a:latin typeface="Century Gothic" pitchFamily="34" charset="0"/>
                          <a:ea typeface="Calibri"/>
                          <a:cs typeface="Times New Roman"/>
                        </a:rPr>
                        <a:t>Показатель</a:t>
                      </a:r>
                      <a:endParaRPr lang="ru-RU" sz="10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Bef>
                          <a:spcPts val="200"/>
                        </a:spcBef>
                        <a:spcAft>
                          <a:spcPts val="200"/>
                        </a:spcAft>
                      </a:pPr>
                      <a:r>
                        <a:rPr lang="ru-RU" sz="105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1050" b="0" dirty="0" smtClean="0">
                          <a:solidFill>
                            <a:schemeClr val="tx1"/>
                          </a:solidFill>
                          <a:latin typeface="Century Gothic" pitchFamily="34" charset="0"/>
                          <a:ea typeface="Calibri"/>
                          <a:cs typeface="Times New Roman"/>
                        </a:rPr>
                        <a:t>изм.</a:t>
                      </a:r>
                      <a:endParaRPr lang="ru-RU" sz="10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Факт</a:t>
                      </a:r>
                      <a:r>
                        <a:rPr lang="ru-RU" sz="10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год</a:t>
                      </a:r>
                      <a:endParaRPr lang="ru-RU" sz="105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 на</a:t>
                      </a:r>
                      <a:r>
                        <a:rPr lang="ru-RU" sz="105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 год</a:t>
                      </a:r>
                      <a:endParaRPr lang="ru-RU" sz="10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Факт</a:t>
                      </a:r>
                      <a:r>
                        <a:rPr lang="ru-RU" sz="10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1050" b="0" dirty="0" smtClean="0">
                          <a:solidFill>
                            <a:schemeClr val="tx1"/>
                          </a:solidFill>
                          <a:latin typeface="Century Gothic" pitchFamily="34" charset="0"/>
                          <a:ea typeface="Times New Roman"/>
                          <a:cs typeface="Times New Roman"/>
                        </a:rPr>
                        <a:t>год</a:t>
                      </a:r>
                      <a:endParaRPr lang="ru-RU" sz="10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0000"/>
                        </a:lnSpc>
                        <a:spcBef>
                          <a:spcPts val="200"/>
                        </a:spcBef>
                        <a:spcAft>
                          <a:spcPts val="200"/>
                        </a:spcAft>
                      </a:pPr>
                      <a:r>
                        <a:rPr lang="ru-RU" sz="1050" b="0" dirty="0" smtClean="0">
                          <a:solidFill>
                            <a:schemeClr val="tx1"/>
                          </a:solidFill>
                          <a:latin typeface="Century Gothic" pitchFamily="34" charset="0"/>
                          <a:ea typeface="Calibri"/>
                          <a:cs typeface="Times New Roman"/>
                        </a:rPr>
                        <a:t>Отклонение 2022-2021</a:t>
                      </a:r>
                      <a:endParaRPr lang="ru-RU" sz="10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Bef>
                          <a:spcPts val="200"/>
                        </a:spcBef>
                        <a:spcAft>
                          <a:spcPts val="200"/>
                        </a:spcAft>
                      </a:pPr>
                      <a:r>
                        <a:rPr lang="ru-RU" sz="1050" b="0" dirty="0" smtClean="0">
                          <a:solidFill>
                            <a:schemeClr val="tx1"/>
                          </a:solidFill>
                          <a:latin typeface="Century Gothic" pitchFamily="34" charset="0"/>
                          <a:ea typeface="Calibri"/>
                          <a:cs typeface="Times New Roman"/>
                        </a:rPr>
                        <a:t>Темп роста 2022/</a:t>
                      </a:r>
                    </a:p>
                    <a:p>
                      <a:pPr algn="ctr">
                        <a:lnSpc>
                          <a:spcPct val="107000"/>
                        </a:lnSpc>
                        <a:spcBef>
                          <a:spcPts val="200"/>
                        </a:spcBef>
                        <a:spcAft>
                          <a:spcPts val="200"/>
                        </a:spcAft>
                      </a:pPr>
                      <a:r>
                        <a:rPr lang="ru-RU" sz="1050" b="0" dirty="0" smtClean="0">
                          <a:solidFill>
                            <a:schemeClr val="tx1"/>
                          </a:solidFill>
                          <a:latin typeface="Century Gothic" pitchFamily="34" charset="0"/>
                          <a:ea typeface="Calibri"/>
                          <a:cs typeface="Times New Roman"/>
                        </a:rPr>
                        <a:t>2021</a:t>
                      </a:r>
                      <a:endParaRPr lang="ru-RU" sz="10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0000"/>
                        </a:lnSpc>
                        <a:spcBef>
                          <a:spcPts val="200"/>
                        </a:spcBef>
                        <a:spcAft>
                          <a:spcPts val="200"/>
                        </a:spcAft>
                      </a:pPr>
                      <a:r>
                        <a:rPr lang="ru-RU" sz="1050" b="0" dirty="0" smtClean="0">
                          <a:solidFill>
                            <a:schemeClr val="tx1"/>
                          </a:solidFill>
                          <a:latin typeface="Century Gothic" pitchFamily="34" charset="0"/>
                          <a:ea typeface="Calibri"/>
                          <a:cs typeface="Times New Roman"/>
                        </a:rPr>
                        <a:t>Исполнение </a:t>
                      </a:r>
                    </a:p>
                    <a:p>
                      <a:pPr algn="ctr">
                        <a:lnSpc>
                          <a:spcPct val="100000"/>
                        </a:lnSpc>
                        <a:spcBef>
                          <a:spcPts val="200"/>
                        </a:spcBef>
                        <a:spcAft>
                          <a:spcPts val="200"/>
                        </a:spcAft>
                      </a:pPr>
                      <a:r>
                        <a:rPr lang="ru-RU" sz="1050" b="0" dirty="0" smtClean="0">
                          <a:solidFill>
                            <a:schemeClr val="tx1"/>
                          </a:solidFill>
                          <a:latin typeface="Century Gothic" pitchFamily="34" charset="0"/>
                          <a:ea typeface="Calibri"/>
                          <a:cs typeface="Times New Roman"/>
                        </a:rPr>
                        <a:t>за 2022 год</a:t>
                      </a:r>
                    </a:p>
                    <a:p>
                      <a:pPr algn="ctr">
                        <a:lnSpc>
                          <a:spcPct val="100000"/>
                        </a:lnSpc>
                        <a:spcBef>
                          <a:spcPts val="200"/>
                        </a:spcBef>
                        <a:spcAft>
                          <a:spcPts val="200"/>
                        </a:spcAft>
                      </a:pPr>
                      <a:r>
                        <a:rPr lang="ru-RU" sz="1050" b="0" dirty="0" smtClean="0">
                          <a:solidFill>
                            <a:schemeClr val="tx1"/>
                          </a:solidFill>
                          <a:latin typeface="Century Gothic" pitchFamily="34" charset="0"/>
                          <a:ea typeface="Calibri"/>
                          <a:cs typeface="Times New Roman"/>
                        </a:rPr>
                        <a:t>( %)</a:t>
                      </a:r>
                      <a:endParaRPr lang="ru-RU" sz="10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r>
              <a:tr h="103825">
                <a:tc>
                  <a:txBody>
                    <a:bodyPr/>
                    <a:lstStyle/>
                    <a:p>
                      <a:pPr algn="ctr">
                        <a:lnSpc>
                          <a:spcPct val="107000"/>
                        </a:lnSpc>
                        <a:spcBef>
                          <a:spcPts val="200"/>
                        </a:spcBef>
                        <a:spcAft>
                          <a:spcPts val="200"/>
                        </a:spcAft>
                      </a:pPr>
                      <a:r>
                        <a:rPr lang="ru-RU" sz="1000" b="0" dirty="0" smtClean="0">
                          <a:latin typeface="Century Gothic" pitchFamily="34" charset="0"/>
                          <a:ea typeface="Calibri"/>
                          <a:cs typeface="Times New Roman"/>
                        </a:rPr>
                        <a:t>1</a:t>
                      </a:r>
                      <a:endParaRPr lang="ru-RU" sz="10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Bef>
                          <a:spcPts val="200"/>
                        </a:spcBef>
                        <a:spcAft>
                          <a:spcPts val="200"/>
                        </a:spcAft>
                      </a:pPr>
                      <a:r>
                        <a:rPr lang="ru-RU" sz="1000" b="0" dirty="0" smtClean="0">
                          <a:latin typeface="Century Gothic" pitchFamily="34" charset="0"/>
                          <a:ea typeface="Calibri"/>
                          <a:cs typeface="Times New Roman"/>
                        </a:rPr>
                        <a:t>2</a:t>
                      </a:r>
                      <a:endParaRPr lang="ru-RU" sz="10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ru-RU" sz="1000" b="0" dirty="0" smtClean="0">
                          <a:latin typeface="Century Gothic" pitchFamily="34" charset="0"/>
                          <a:ea typeface="Calibri"/>
                          <a:cs typeface="Times New Roman"/>
                        </a:rPr>
                        <a:t>3</a:t>
                      </a:r>
                      <a:endParaRPr lang="ru-RU" sz="10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Aft>
                          <a:spcPts val="0"/>
                        </a:spcAft>
                      </a:pPr>
                      <a:r>
                        <a:rPr lang="ru-RU" sz="1000" b="0" dirty="0" smtClean="0">
                          <a:latin typeface="Century Gothic" pitchFamily="34" charset="0"/>
                          <a:ea typeface="Calibri"/>
                          <a:cs typeface="Times New Roman"/>
                        </a:rPr>
                        <a:t>4</a:t>
                      </a:r>
                      <a:endParaRPr lang="ru-RU" sz="10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Bef>
                          <a:spcPts val="200"/>
                        </a:spcBef>
                        <a:spcAft>
                          <a:spcPts val="200"/>
                        </a:spcAft>
                      </a:pPr>
                      <a:r>
                        <a:rPr lang="ru-RU" sz="1000" b="0" dirty="0" smtClean="0">
                          <a:latin typeface="Century Gothic" pitchFamily="34" charset="0"/>
                          <a:ea typeface="Calibri"/>
                          <a:cs typeface="Times New Roman"/>
                        </a:rPr>
                        <a:t>5</a:t>
                      </a:r>
                      <a:endParaRPr lang="ru-RU" sz="10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Bef>
                          <a:spcPts val="200"/>
                        </a:spcBef>
                        <a:spcAft>
                          <a:spcPts val="200"/>
                        </a:spcAft>
                      </a:pPr>
                      <a:r>
                        <a:rPr lang="ru-RU" sz="1000" b="0" dirty="0" smtClean="0">
                          <a:latin typeface="Century Gothic" pitchFamily="34" charset="0"/>
                          <a:ea typeface="Calibri"/>
                          <a:cs typeface="Times New Roman"/>
                        </a:rPr>
                        <a:t>6=5-3</a:t>
                      </a:r>
                      <a:endParaRPr lang="ru-RU" sz="10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Bef>
                          <a:spcPts val="200"/>
                        </a:spcBef>
                        <a:spcAft>
                          <a:spcPts val="200"/>
                        </a:spcAft>
                      </a:pPr>
                      <a:r>
                        <a:rPr lang="ru-RU" sz="1000" b="0" dirty="0" smtClean="0">
                          <a:latin typeface="Century Gothic" pitchFamily="34" charset="0"/>
                          <a:ea typeface="Calibri"/>
                          <a:cs typeface="Times New Roman"/>
                        </a:rPr>
                        <a:t>7</a:t>
                      </a:r>
                      <a:endParaRPr lang="ru-RU" sz="10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lnSpc>
                          <a:spcPct val="107000"/>
                        </a:lnSpc>
                        <a:spcBef>
                          <a:spcPts val="200"/>
                        </a:spcBef>
                        <a:spcAft>
                          <a:spcPts val="200"/>
                        </a:spcAft>
                      </a:pPr>
                      <a:r>
                        <a:rPr lang="ru-RU" sz="1000" b="0" dirty="0" smtClean="0">
                          <a:latin typeface="Century Gothic" pitchFamily="34" charset="0"/>
                          <a:ea typeface="Calibri"/>
                          <a:cs typeface="Times New Roman"/>
                        </a:rPr>
                        <a:t>8=5/4</a:t>
                      </a:r>
                      <a:endParaRPr lang="ru-RU" sz="10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r>
              <a:tr h="276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00" kern="1200" dirty="0" smtClean="0">
                          <a:solidFill>
                            <a:schemeClr val="dk1"/>
                          </a:solidFill>
                          <a:latin typeface="Century Gothic" pitchFamily="34" charset="0"/>
                          <a:ea typeface="+mn-ea"/>
                          <a:cs typeface="+mn-cs"/>
                        </a:rPr>
                        <a:t>Доля ликвидированных мест несанкционированного размещения ТКО к общему количеству выявленных мест несанкционированного размещения ТКО</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60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30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50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83,3</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444,4</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r>
              <a:tr h="270358">
                <a:tc>
                  <a:txBody>
                    <a:bodyPr/>
                    <a:lstStyle/>
                    <a:p>
                      <a:pPr>
                        <a:spcAft>
                          <a:spcPts val="0"/>
                        </a:spcAft>
                      </a:pPr>
                      <a:r>
                        <a:rPr lang="ru-RU" sz="900" kern="1200" dirty="0" smtClean="0">
                          <a:solidFill>
                            <a:schemeClr val="dk1"/>
                          </a:solidFill>
                          <a:latin typeface="Century Gothic" pitchFamily="34" charset="0"/>
                          <a:ea typeface="+mn-ea"/>
                          <a:cs typeface="+mn-cs"/>
                        </a:rPr>
                        <a:t>Численность населения, привлеченного для участия в экологических мероприятиях</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чел.</a:t>
                      </a:r>
                      <a:endParaRPr lang="ru-RU" sz="9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490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900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900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+410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183,7</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r>
              <a:tr h="270358">
                <a:tc>
                  <a:txBody>
                    <a:bodyPr/>
                    <a:lstStyle/>
                    <a:p>
                      <a:pPr>
                        <a:spcAft>
                          <a:spcPts val="0"/>
                        </a:spcAft>
                      </a:pPr>
                      <a:r>
                        <a:rPr lang="ru-RU" sz="900" kern="1200" dirty="0" smtClean="0">
                          <a:solidFill>
                            <a:schemeClr val="dk1"/>
                          </a:solidFill>
                          <a:latin typeface="Century Gothic" pitchFamily="34" charset="0"/>
                          <a:ea typeface="+mn-ea"/>
                          <a:cs typeface="+mn-cs"/>
                        </a:rPr>
                        <a:t>Увеличение количества экологических акций и их участников</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a:t>
                      </a:r>
                      <a:endParaRPr lang="ru-RU" sz="9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70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80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80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114,3</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r>
              <a:tr h="270358">
                <a:tc>
                  <a:txBody>
                    <a:bodyPr/>
                    <a:lstStyle/>
                    <a:p>
                      <a:pPr algn="just">
                        <a:spcAft>
                          <a:spcPts val="0"/>
                        </a:spcAft>
                      </a:pPr>
                      <a:r>
                        <a:rPr lang="ru-RU" sz="900" dirty="0">
                          <a:latin typeface="Century Gothic" pitchFamily="34" charset="0"/>
                          <a:ea typeface="Times New Roman"/>
                          <a:cs typeface="Times New Roman"/>
                        </a:rPr>
                        <a:t>Прирост количества населения, просвещенного в области ртутной безопасности</a:t>
                      </a: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a:latin typeface="Century Gothic" pitchFamily="34" charset="0"/>
                          <a:ea typeface="Times New Roman"/>
                          <a:cs typeface="Times New Roman"/>
                        </a:rPr>
                        <a:t>чел</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a:latin typeface="Century Gothic" pitchFamily="34" charset="0"/>
                          <a:ea typeface="Times New Roman"/>
                          <a:cs typeface="Times New Roman"/>
                        </a:rPr>
                        <a:t>1700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a:latin typeface="Century Gothic" pitchFamily="34" charset="0"/>
                          <a:ea typeface="Times New Roman"/>
                          <a:cs typeface="Times New Roman"/>
                        </a:rPr>
                        <a:t>2100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a:latin typeface="Century Gothic" pitchFamily="34" charset="0"/>
                          <a:ea typeface="Times New Roman"/>
                          <a:cs typeface="Times New Roman"/>
                        </a:rPr>
                        <a:t>2100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+400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123,5</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r>
              <a:tr h="270358">
                <a:tc>
                  <a:txBody>
                    <a:bodyPr/>
                    <a:lstStyle/>
                    <a:p>
                      <a:pPr>
                        <a:spcAft>
                          <a:spcPts val="0"/>
                        </a:spcAft>
                      </a:pPr>
                      <a:r>
                        <a:rPr lang="ru-RU" sz="900" kern="1200" dirty="0" smtClean="0">
                          <a:solidFill>
                            <a:schemeClr val="dk1"/>
                          </a:solidFill>
                          <a:latin typeface="Century Gothic" pitchFamily="34" charset="0"/>
                          <a:ea typeface="+mn-ea"/>
                          <a:cs typeface="+mn-cs"/>
                        </a:rPr>
                        <a:t>Объем транспортируемых твердых коммунальных   отходов региональным оператором</a:t>
                      </a:r>
                      <a:endParaRPr lang="ru-RU" sz="9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solidFill>
                            <a:srgbClr val="000000"/>
                          </a:solidFill>
                          <a:latin typeface="Century Gothic" pitchFamily="34" charset="0"/>
                          <a:ea typeface="Times New Roman"/>
                          <a:cs typeface="Times New Roman"/>
                        </a:rPr>
                        <a:t>м3</a:t>
                      </a:r>
                      <a:endParaRPr lang="ru-RU" sz="9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113,4</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105</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105</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-8,4</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92,6</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r>
              <a:tr h="270358">
                <a:tc>
                  <a:txBody>
                    <a:bodyPr/>
                    <a:lstStyle/>
                    <a:p>
                      <a:pPr algn="just">
                        <a:spcAft>
                          <a:spcPts val="0"/>
                        </a:spcAft>
                      </a:pPr>
                      <a:r>
                        <a:rPr lang="ru-RU" sz="900" dirty="0">
                          <a:latin typeface="Century Gothic" pitchFamily="34" charset="0"/>
                          <a:ea typeface="Times New Roman"/>
                          <a:cs typeface="Times New Roman"/>
                        </a:rPr>
                        <a:t>Минимизация воздействия твердых коммунальных отходов на окружающую среду</a:t>
                      </a: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a:latin typeface="Century Gothic" pitchFamily="34" charset="0"/>
                          <a:ea typeface="Times New Roman"/>
                          <a:cs typeface="Times New Roman"/>
                        </a:rPr>
                        <a:t>%</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a:latin typeface="Century Gothic" pitchFamily="34" charset="0"/>
                          <a:ea typeface="Times New Roman"/>
                          <a:cs typeface="Times New Roman"/>
                        </a:rPr>
                        <a:t>-</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a:latin typeface="Century Gothic" pitchFamily="34" charset="0"/>
                          <a:ea typeface="Times New Roman"/>
                          <a:cs typeface="Times New Roman"/>
                        </a:rPr>
                        <a:t>50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a:latin typeface="Century Gothic" pitchFamily="34" charset="0"/>
                          <a:ea typeface="Times New Roman"/>
                          <a:cs typeface="Times New Roman"/>
                        </a:rPr>
                        <a:t>50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+50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c>
                  <a:txBody>
                    <a:bodyPr/>
                    <a:lstStyle/>
                    <a:p>
                      <a:pPr algn="ctr">
                        <a:spcBef>
                          <a:spcPts val="200"/>
                        </a:spcBef>
                        <a:spcAft>
                          <a:spcPts val="200"/>
                        </a:spcAft>
                      </a:pPr>
                      <a:r>
                        <a:rPr lang="ru-RU" sz="900" dirty="0" smtClean="0">
                          <a:latin typeface="Century Gothic" pitchFamily="34" charset="0"/>
                          <a:ea typeface="Times New Roman"/>
                          <a:cs typeface="Times New Roman"/>
                        </a:rPr>
                        <a:t>100,0</a:t>
                      </a:r>
                      <a:endParaRPr lang="ru-RU" sz="9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tr>
            </a:tbl>
          </a:graphicData>
        </a:graphic>
      </p:graphicFrame>
      <p:sp>
        <p:nvSpPr>
          <p:cNvPr id="34" name="TextBox 33"/>
          <p:cNvSpPr txBox="1"/>
          <p:nvPr/>
        </p:nvSpPr>
        <p:spPr>
          <a:xfrm>
            <a:off x="260648" y="4932040"/>
            <a:ext cx="6120680" cy="396000"/>
          </a:xfrm>
          <a:prstGeom prst="rect">
            <a:avLst/>
          </a:prstGeom>
          <a:noFill/>
        </p:spPr>
        <p:txBody>
          <a:bodyPr wrap="square" rtlCol="0">
            <a:spAutoFit/>
          </a:bodyPr>
          <a:lstStyle/>
          <a:p>
            <a:pPr algn="ctr"/>
            <a:r>
              <a:rPr lang="ru-RU" sz="10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dirty="0"/>
          </a:p>
        </p:txBody>
      </p:sp>
      <p:sp>
        <p:nvSpPr>
          <p:cNvPr id="14" name="Прямоугольник 13"/>
          <p:cNvSpPr/>
          <p:nvPr/>
        </p:nvSpPr>
        <p:spPr>
          <a:xfrm>
            <a:off x="548680" y="4355976"/>
            <a:ext cx="6597352" cy="861774"/>
          </a:xfrm>
          <a:prstGeom prst="rect">
            <a:avLst/>
          </a:prstGeom>
        </p:spPr>
        <p:txBody>
          <a:bodyPr wrap="square">
            <a:spAutoFit/>
          </a:bodyPr>
          <a:lstStyle/>
          <a:p>
            <a:pPr algn="ctr"/>
            <a:endParaRPr lang="ru-RU" sz="1000" b="1" dirty="0" smtClean="0">
              <a:solidFill>
                <a:srgbClr val="FF0000"/>
              </a:solidFill>
              <a:latin typeface="Century Gothic" pitchFamily="34" charset="0"/>
            </a:endParaRPr>
          </a:p>
          <a:p>
            <a:pPr algn="ctr"/>
            <a:endParaRPr lang="ru-RU" sz="1000" b="1" dirty="0" smtClean="0">
              <a:solidFill>
                <a:srgbClr val="FF0000"/>
              </a:solidFill>
              <a:latin typeface="Century Gothic" pitchFamily="34" charset="0"/>
            </a:endParaRPr>
          </a:p>
          <a:p>
            <a:pPr algn="ctr"/>
            <a:endParaRPr lang="ru-RU" sz="1000" b="1" dirty="0" smtClean="0">
              <a:solidFill>
                <a:srgbClr val="FF0000"/>
              </a:solidFill>
              <a:latin typeface="Century Gothic" pitchFamily="34" charset="0"/>
            </a:endParaRPr>
          </a:p>
          <a:p>
            <a:pPr algn="ctr"/>
            <a:endParaRPr lang="ru-RU" sz="1000" b="1" dirty="0" smtClean="0">
              <a:solidFill>
                <a:srgbClr val="FF0000"/>
              </a:solidFill>
              <a:latin typeface="Century Gothic" pitchFamily="34" charset="0"/>
            </a:endParaRPr>
          </a:p>
          <a:p>
            <a:pPr algn="ctr"/>
            <a:endParaRPr lang="ru-RU" sz="1000" b="1" dirty="0" smtClean="0">
              <a:solidFill>
                <a:srgbClr val="FF0000"/>
              </a:solidFill>
              <a:latin typeface="Century Gothic" pitchFamily="34" charset="0"/>
            </a:endParaRPr>
          </a:p>
        </p:txBody>
      </p:sp>
      <p:pic>
        <p:nvPicPr>
          <p:cNvPr id="69636" name="Picture 4"/>
          <p:cNvPicPr>
            <a:picLocks noChangeAspect="1" noChangeArrowheads="1"/>
          </p:cNvPicPr>
          <p:nvPr/>
        </p:nvPicPr>
        <p:blipFill>
          <a:blip r:embed="rId4" cstate="print"/>
          <a:srcRect/>
          <a:stretch>
            <a:fillRect/>
          </a:stretch>
        </p:blipFill>
        <p:spPr bwMode="auto">
          <a:xfrm>
            <a:off x="5517232" y="3779912"/>
            <a:ext cx="1069090" cy="1044000"/>
          </a:xfrm>
          <a:prstGeom prst="hexagon">
            <a:avLst/>
          </a:prstGeom>
          <a:noFill/>
          <a:ln w="9525">
            <a:solidFill>
              <a:schemeClr val="bg2">
                <a:lumMod val="75000"/>
              </a:schemeClr>
            </a:solidFill>
            <a:miter lim="800000"/>
            <a:headEnd/>
            <a:tailEnd/>
          </a:ln>
          <a:scene3d>
            <a:camera prst="orthographicFront"/>
            <a:lightRig rig="threePt" dir="t"/>
          </a:scene3d>
          <a:sp3d>
            <a:bevelT/>
          </a:sp3d>
        </p:spPr>
      </p:pic>
      <p:pic>
        <p:nvPicPr>
          <p:cNvPr id="69638" name="Picture 6"/>
          <p:cNvPicPr>
            <a:picLocks noChangeAspect="1" noChangeArrowheads="1"/>
          </p:cNvPicPr>
          <p:nvPr/>
        </p:nvPicPr>
        <p:blipFill>
          <a:blip r:embed="rId5" cstate="print"/>
          <a:srcRect/>
          <a:stretch>
            <a:fillRect/>
          </a:stretch>
        </p:blipFill>
        <p:spPr bwMode="auto">
          <a:xfrm>
            <a:off x="4725144" y="3059832"/>
            <a:ext cx="1025376" cy="1008000"/>
          </a:xfrm>
          <a:prstGeom prst="hexagon">
            <a:avLst/>
          </a:prstGeom>
          <a:noFill/>
          <a:ln w="9525">
            <a:solidFill>
              <a:schemeClr val="bg2">
                <a:lumMod val="75000"/>
              </a:schemeClr>
            </a:solidFill>
            <a:miter lim="800000"/>
            <a:headEnd/>
            <a:tailEnd/>
          </a:ln>
          <a:scene3d>
            <a:camera prst="orthographicFront"/>
            <a:lightRig rig="threePt" dir="t"/>
          </a:scene3d>
          <a:sp3d>
            <a:bevelT/>
          </a:sp3d>
        </p:spPr>
      </p:pic>
      <p:pic>
        <p:nvPicPr>
          <p:cNvPr id="69639" name="Picture 7"/>
          <p:cNvPicPr>
            <a:picLocks noChangeAspect="1" noChangeArrowheads="1"/>
          </p:cNvPicPr>
          <p:nvPr/>
        </p:nvPicPr>
        <p:blipFill>
          <a:blip r:embed="rId6" cstate="print"/>
          <a:srcRect/>
          <a:stretch>
            <a:fillRect/>
          </a:stretch>
        </p:blipFill>
        <p:spPr bwMode="auto">
          <a:xfrm>
            <a:off x="5661248" y="2627784"/>
            <a:ext cx="1024302" cy="1044000"/>
          </a:xfrm>
          <a:prstGeom prst="hexagon">
            <a:avLst/>
          </a:prstGeom>
          <a:noFill/>
          <a:ln w="9525">
            <a:solidFill>
              <a:schemeClr val="bg2">
                <a:lumMod val="50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2555776"/>
            <a:ext cx="1656184" cy="1477328"/>
          </a:xfrm>
          <a:prstGeom prst="rect">
            <a:avLst/>
          </a:prstGeom>
          <a:solidFill>
            <a:schemeClr val="bg1"/>
          </a:solidFill>
        </p:spPr>
        <p:txBody>
          <a:bodyPr wrap="square" rtlCol="0">
            <a:spAutoFit/>
          </a:bodyPr>
          <a:lstStyle/>
          <a:p>
            <a:pPr algn="just"/>
            <a:r>
              <a:rPr lang="ru-RU" sz="750" dirty="0" smtClean="0">
                <a:solidFill>
                  <a:schemeClr val="accent5">
                    <a:lumMod val="50000"/>
                  </a:schemeClr>
                </a:solidFill>
                <a:latin typeface="Century Gothic" pitchFamily="34" charset="0"/>
              </a:rPr>
              <a:t>Целевые группы пользователей:</a:t>
            </a:r>
          </a:p>
          <a:p>
            <a:pPr algn="just">
              <a:buFont typeface="Wingdings" pitchFamily="2" charset="2"/>
              <a:buChar char="ü"/>
            </a:pPr>
            <a:r>
              <a:rPr lang="ru-RU" sz="750" dirty="0" smtClean="0">
                <a:solidFill>
                  <a:schemeClr val="accent5">
                    <a:lumMod val="50000"/>
                  </a:schemeClr>
                </a:solidFill>
                <a:latin typeface="Century Gothic" pitchFamily="34" charset="0"/>
              </a:rPr>
              <a:t> Работники учреждений образования Балаганского района</a:t>
            </a:r>
          </a:p>
          <a:p>
            <a:pPr algn="just">
              <a:buFont typeface="Wingdings" pitchFamily="2" charset="2"/>
              <a:buChar char="ü"/>
            </a:pPr>
            <a:r>
              <a:rPr lang="ru-RU" sz="750" dirty="0" smtClean="0">
                <a:solidFill>
                  <a:schemeClr val="accent5">
                    <a:lumMod val="50000"/>
                  </a:schemeClr>
                </a:solidFill>
                <a:latin typeface="Century Gothic" pitchFamily="34" charset="0"/>
              </a:rPr>
              <a:t>Работники учреждений культуры Балаганского района</a:t>
            </a:r>
          </a:p>
          <a:p>
            <a:pPr algn="just">
              <a:buFont typeface="Wingdings" pitchFamily="2" charset="2"/>
              <a:buChar char="ü"/>
            </a:pPr>
            <a:r>
              <a:rPr lang="ru-RU" sz="750" dirty="0" smtClean="0">
                <a:solidFill>
                  <a:schemeClr val="accent5">
                    <a:lumMod val="50000"/>
                  </a:schemeClr>
                </a:solidFill>
                <a:latin typeface="Century Gothic" pitchFamily="34" charset="0"/>
              </a:rPr>
              <a:t>Работники  администрации  муниципального образования Балаганский район и ее структурных подразделений</a:t>
            </a:r>
            <a:endParaRPr lang="ru-RU" sz="750" dirty="0">
              <a:solidFill>
                <a:schemeClr val="accent5">
                  <a:lumMod val="50000"/>
                </a:schemeClr>
              </a:solidFill>
              <a:latin typeface="Century Gothic" pitchFamily="34" charset="0"/>
            </a:endParaRPr>
          </a:p>
        </p:txBody>
      </p:sp>
      <p:sp>
        <p:nvSpPr>
          <p:cNvPr id="2" name="Номер слайда 1"/>
          <p:cNvSpPr>
            <a:spLocks noGrp="1"/>
          </p:cNvSpPr>
          <p:nvPr>
            <p:ph type="sldNum" sz="quarter" idx="12"/>
          </p:nvPr>
        </p:nvSpPr>
        <p:spPr>
          <a:xfrm>
            <a:off x="6508204" y="8786479"/>
            <a:ext cx="349796" cy="357521"/>
          </a:xfrm>
        </p:spPr>
        <p:txBody>
          <a:bodyPr/>
          <a:lstStyle/>
          <a:p>
            <a:fld id="{AE615853-E613-407B-A395-6D972D143756}" type="slidenum">
              <a:rPr lang="ru-RU" sz="1000" smtClean="0">
                <a:solidFill>
                  <a:schemeClr val="accent4">
                    <a:lumMod val="50000"/>
                  </a:schemeClr>
                </a:solidFill>
                <a:latin typeface="Century Gothic" pitchFamily="34" charset="0"/>
              </a:rPr>
              <a:pPr/>
              <a:t>37</a:t>
            </a:fld>
            <a:endParaRPr lang="ru-RU" sz="1000" dirty="0">
              <a:solidFill>
                <a:schemeClr val="accent4">
                  <a:lumMod val="50000"/>
                </a:schemeClr>
              </a:solidFill>
              <a:latin typeface="Century Gothic" pitchFamily="34" charset="0"/>
            </a:endParaRPr>
          </a:p>
        </p:txBody>
      </p:sp>
      <p:sp>
        <p:nvSpPr>
          <p:cNvPr id="4098" name="Rectangle 2"/>
          <p:cNvSpPr>
            <a:spLocks noChangeArrowheads="1"/>
          </p:cNvSpPr>
          <p:nvPr/>
        </p:nvSpPr>
        <p:spPr bwMode="auto">
          <a:xfrm>
            <a:off x="836712" y="755576"/>
            <a:ext cx="5831960" cy="396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900" b="1" dirty="0" smtClean="0">
                <a:solidFill>
                  <a:srgbClr val="FF0000"/>
                </a:solidFill>
                <a:latin typeface="Century Gothic" pitchFamily="34" charset="0"/>
              </a:rPr>
              <a:t>Муниципальная программа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«Энергосбережение и повышение энергетической эффективности на территории муниципального образования Балаганский район на 2019-2024 годы»</a:t>
            </a:r>
            <a:endParaRPr lang="ru-RU" sz="900" dirty="0" smtClean="0">
              <a:solidFill>
                <a:srgbClr val="FF0000"/>
              </a:solidFill>
              <a:latin typeface="Century Gothic" pitchFamily="34" charset="0"/>
            </a:endParaRPr>
          </a:p>
        </p:txBody>
      </p:sp>
      <p:sp>
        <p:nvSpPr>
          <p:cNvPr id="10" name="Скругленный прямоугольник 9"/>
          <p:cNvSpPr/>
          <p:nvPr/>
        </p:nvSpPr>
        <p:spPr>
          <a:xfrm>
            <a:off x="1052736"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1"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14" name="Прямоугольник 13"/>
          <p:cNvSpPr/>
          <p:nvPr/>
        </p:nvSpPr>
        <p:spPr>
          <a:xfrm>
            <a:off x="116632" y="1115616"/>
            <a:ext cx="4680520" cy="1338828"/>
          </a:xfrm>
          <a:prstGeom prst="rect">
            <a:avLst/>
          </a:prstGeom>
        </p:spPr>
        <p:txBody>
          <a:bodyPr wrap="square">
            <a:spAutoFit/>
          </a:bodyPr>
          <a:lstStyle/>
          <a:p>
            <a:pPr algn="ctr"/>
            <a:r>
              <a:rPr lang="ru-RU" sz="900" i="1" u="sng" dirty="0" smtClean="0">
                <a:latin typeface="Century Gothic" pitchFamily="34" charset="0"/>
                <a:cs typeface="Arial" pitchFamily="34" charset="0"/>
              </a:rPr>
              <a:t>Цели  муниципальной программы:</a:t>
            </a:r>
          </a:p>
          <a:p>
            <a:pPr indent="180975" algn="just"/>
            <a:r>
              <a:rPr lang="ru-RU" sz="800" dirty="0" smtClean="0">
                <a:latin typeface="Century Gothic" pitchFamily="34" charset="0"/>
              </a:rPr>
              <a:t>-повышение эффективности использования энергоресурсов и обеспечение на этой основе снижения потребления топливно-энергетических ресурсов при соблюдении установленных санитарных правил и норм;</a:t>
            </a:r>
          </a:p>
          <a:p>
            <a:pPr indent="180975" algn="just"/>
            <a:r>
              <a:rPr lang="ru-RU" sz="800" dirty="0" smtClean="0">
                <a:latin typeface="Century Gothic" pitchFamily="34" charset="0"/>
              </a:rPr>
              <a:t>-сокращение расходов бюджета на финансирование оплаты коммунальных услуг; -повышение эффективности использования энергоресурсов и обеспечение на этой основе снижения потребления топливно-энергетических ресурсов при соблюдении установленных санитарных правил и норм;</a:t>
            </a:r>
          </a:p>
          <a:p>
            <a:pPr indent="180975" algn="just"/>
            <a:r>
              <a:rPr lang="ru-RU" sz="800" dirty="0" smtClean="0">
                <a:latin typeface="Century Gothic" pitchFamily="34" charset="0"/>
              </a:rPr>
              <a:t>-сокращение расходов бюджета на финансирование оплаты коммунальных услуг.</a:t>
            </a:r>
            <a:endParaRPr lang="ru-RU" sz="800" i="1" dirty="0" smtClean="0">
              <a:latin typeface="Century Gothic" pitchFamily="34" charset="0"/>
              <a:cs typeface="Arial" pitchFamily="34" charset="0"/>
            </a:endParaRPr>
          </a:p>
        </p:txBody>
      </p:sp>
      <p:sp>
        <p:nvSpPr>
          <p:cNvPr id="15" name="TextBox 14"/>
          <p:cNvSpPr txBox="1"/>
          <p:nvPr/>
        </p:nvSpPr>
        <p:spPr>
          <a:xfrm>
            <a:off x="4797152" y="1259632"/>
            <a:ext cx="1872208" cy="1008000"/>
          </a:xfrm>
          <a:prstGeom prst="rect">
            <a:avLst/>
          </a:prstGeom>
          <a:solidFill>
            <a:schemeClr val="bg1"/>
          </a:solidFill>
          <a:ln>
            <a:solidFill>
              <a:schemeClr val="tx1"/>
            </a:solidFill>
            <a:prstDash val="sysDot"/>
          </a:ln>
        </p:spPr>
        <p:txBody>
          <a:bodyPr wrap="square" rtlCol="0">
            <a:spAutoFit/>
          </a:bodyPr>
          <a:lstStyle/>
          <a:p>
            <a:pPr indent="180975" algn="just"/>
            <a:r>
              <a:rPr lang="ru-RU" sz="900" dirty="0" smtClean="0">
                <a:latin typeface="Century Gothic" pitchFamily="34" charset="0"/>
              </a:rPr>
              <a:t>План на 2022 год </a:t>
            </a:r>
            <a:r>
              <a:rPr lang="ru-RU" sz="900" b="1" dirty="0" smtClean="0">
                <a:latin typeface="Century Gothic" pitchFamily="34" charset="0"/>
              </a:rPr>
              <a:t>5161,2 тыс. руб.</a:t>
            </a:r>
            <a:r>
              <a:rPr lang="ru-RU" sz="900" dirty="0" smtClean="0">
                <a:latin typeface="Century Gothic" pitchFamily="34" charset="0"/>
              </a:rPr>
              <a:t>, факт исполнения </a:t>
            </a:r>
            <a:r>
              <a:rPr lang="ru-RU" sz="900" b="1" dirty="0" smtClean="0">
                <a:latin typeface="Century Gothic" pitchFamily="34" charset="0"/>
              </a:rPr>
              <a:t>5161,2 тыс.руб.  </a:t>
            </a:r>
            <a:r>
              <a:rPr lang="ru-RU" sz="900" dirty="0" smtClean="0">
                <a:latin typeface="Century Gothic" pitchFamily="34" charset="0"/>
              </a:rPr>
              <a:t>или 100,0%.</a:t>
            </a:r>
          </a:p>
          <a:p>
            <a:pPr algn="just"/>
            <a:r>
              <a:rPr lang="ru-RU" sz="900" dirty="0" smtClean="0">
                <a:latin typeface="Century Gothic" pitchFamily="34" charset="0"/>
              </a:rPr>
              <a:t>      Доля  расходов  МП в  сумме расходов районного бюджета в 2022 году  составляет 0,8 %.</a:t>
            </a:r>
          </a:p>
          <a:p>
            <a:endParaRPr lang="ru-RU" sz="900" dirty="0" smtClean="0">
              <a:latin typeface="Century Gothic" pitchFamily="34" charset="0"/>
            </a:endParaRPr>
          </a:p>
          <a:p>
            <a:endParaRPr lang="ru-RU" sz="900" dirty="0" smtClean="0">
              <a:latin typeface="Century Gothic" pitchFamily="34" charset="0"/>
            </a:endParaRPr>
          </a:p>
          <a:p>
            <a:endParaRPr lang="ru-RU" sz="900" dirty="0">
              <a:latin typeface="Century Gothic" pitchFamily="34" charset="0"/>
            </a:endParaRPr>
          </a:p>
        </p:txBody>
      </p:sp>
      <p:sp>
        <p:nvSpPr>
          <p:cNvPr id="1027" name="Rectangle 3"/>
          <p:cNvSpPr>
            <a:spLocks noChangeArrowheads="1"/>
          </p:cNvSpPr>
          <p:nvPr/>
        </p:nvSpPr>
        <p:spPr bwMode="auto">
          <a:xfrm>
            <a:off x="3087392" y="90100"/>
            <a:ext cx="6832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TextBox 17"/>
          <p:cNvSpPr txBox="1"/>
          <p:nvPr/>
        </p:nvSpPr>
        <p:spPr>
          <a:xfrm>
            <a:off x="0" y="4427984"/>
            <a:ext cx="6858000" cy="540000"/>
          </a:xfrm>
          <a:prstGeom prst="rect">
            <a:avLst/>
          </a:prstGeom>
          <a:solidFill>
            <a:schemeClr val="accent6">
              <a:lumMod val="20000"/>
              <a:lumOff val="80000"/>
            </a:schemeClr>
          </a:solidFill>
        </p:spPr>
        <p:txBody>
          <a:bodyPr wrap="square" rtlCol="0">
            <a:spAutoFit/>
          </a:bodyPr>
          <a:lstStyle/>
          <a:p>
            <a:pPr algn="just"/>
            <a:r>
              <a:rPr lang="ru-RU" sz="800" dirty="0" smtClean="0">
                <a:latin typeface="Century Gothic" pitchFamily="34" charset="0"/>
              </a:rPr>
              <a:t>Финансирование мероприятий муниципальной программы осуществлялось за счет средств областного и районного бюджетов.</a:t>
            </a:r>
          </a:p>
          <a:p>
            <a:pPr algn="just"/>
            <a:r>
              <a:rPr lang="ru-RU" sz="800" dirty="0" smtClean="0">
                <a:latin typeface="Century Gothic" pitchFamily="34" charset="0"/>
              </a:rPr>
              <a:t>За счет средств областного бюджета  на реализацию мероприятий МП направлено 2517,5 тыс. руб., за счет районного бюджета  2643,7 тыс.руб.</a:t>
            </a:r>
            <a:endParaRPr lang="ru-RU" sz="800" dirty="0">
              <a:latin typeface="Century Gothic" pitchFamily="34" charset="0"/>
            </a:endParaRPr>
          </a:p>
        </p:txBody>
      </p:sp>
      <p:sp>
        <p:nvSpPr>
          <p:cNvPr id="21" name="TextBox 20"/>
          <p:cNvSpPr txBox="1"/>
          <p:nvPr/>
        </p:nvSpPr>
        <p:spPr>
          <a:xfrm>
            <a:off x="116632" y="5652120"/>
            <a:ext cx="6624736" cy="720000"/>
          </a:xfrm>
          <a:prstGeom prst="rect">
            <a:avLst/>
          </a:prstGeom>
          <a:solidFill>
            <a:schemeClr val="tx2">
              <a:lumMod val="20000"/>
              <a:lumOff val="80000"/>
            </a:schemeClr>
          </a:solidFill>
        </p:spPr>
        <p:txBody>
          <a:bodyPr wrap="square" rtlCol="0">
            <a:spAutoFit/>
          </a:bodyPr>
          <a:lstStyle/>
          <a:p>
            <a:pPr algn="just"/>
            <a:r>
              <a:rPr lang="ru-RU" sz="750" dirty="0" smtClean="0">
                <a:latin typeface="Century Gothic" pitchFamily="34" charset="0"/>
              </a:rPr>
              <a:t>За счет средств районного бюджета выполнены работы по текущему ремонту объектов теплоснабжения  на сумму </a:t>
            </a:r>
            <a:r>
              <a:rPr lang="ru-RU" sz="750" b="1" dirty="0" smtClean="0">
                <a:latin typeface="Century Gothic" pitchFamily="34" charset="0"/>
              </a:rPr>
              <a:t>920,2 тыс. руб.</a:t>
            </a:r>
            <a:r>
              <a:rPr lang="ru-RU" sz="750" dirty="0" smtClean="0">
                <a:latin typeface="Century Gothic" pitchFamily="34" charset="0"/>
              </a:rPr>
              <a:t>, в том числе МКДОУ Заславский детский сад 100,5 тыс. руб., МБОУ Биритская СОШ 149,9 тыс. руб., МБОУ Заславская СОШ 50,2 тыс. руб., МБОУ Коноваловская СОШ 483,3 тыс. руб. МКДОУ Балаганский детский сад №3 33,3 тыс. руб., МБОУ Балаганская СОШ №1 103,0 тыс. руб.; проведен ремонт  кровли МБОУ Тарнопольская СОШ  </a:t>
            </a:r>
            <a:r>
              <a:rPr lang="ru-RU" sz="750" b="1" dirty="0" smtClean="0">
                <a:latin typeface="Century Gothic" pitchFamily="34" charset="0"/>
              </a:rPr>
              <a:t>100 тыс.руб.</a:t>
            </a:r>
            <a:r>
              <a:rPr lang="ru-RU" sz="750" dirty="0" smtClean="0">
                <a:latin typeface="Century Gothic" pitchFamily="34" charset="0"/>
              </a:rPr>
              <a:t>; приобретены энергосберегающие светильники в  МКДОУ Балаганский детский сад №4  на сумму </a:t>
            </a:r>
            <a:r>
              <a:rPr lang="ru-RU" sz="750" b="1" dirty="0" smtClean="0">
                <a:latin typeface="Century Gothic" pitchFamily="34" charset="0"/>
              </a:rPr>
              <a:t>10,4 тыс. руб.; </a:t>
            </a:r>
            <a:r>
              <a:rPr lang="ru-RU" sz="750" dirty="0" smtClean="0">
                <a:latin typeface="Century Gothic" pitchFamily="34" charset="0"/>
              </a:rPr>
              <a:t>проведено обучение работников учреждений образования Правилам технической эксплуатации тепловых энергоустановок в сумме </a:t>
            </a:r>
            <a:r>
              <a:rPr lang="ru-RU" sz="750" b="1" dirty="0" smtClean="0">
                <a:latin typeface="Century Gothic" pitchFamily="34" charset="0"/>
              </a:rPr>
              <a:t>100 тыс. руб.</a:t>
            </a:r>
            <a:r>
              <a:rPr lang="ru-RU" sz="750" dirty="0" smtClean="0">
                <a:latin typeface="Century Gothic" pitchFamily="34" charset="0"/>
              </a:rPr>
              <a:t>и др.расходы </a:t>
            </a:r>
          </a:p>
          <a:p>
            <a:endParaRPr lang="ru-RU" dirty="0"/>
          </a:p>
        </p:txBody>
      </p:sp>
      <p:sp>
        <p:nvSpPr>
          <p:cNvPr id="22" name="TextBox 21"/>
          <p:cNvSpPr txBox="1"/>
          <p:nvPr/>
        </p:nvSpPr>
        <p:spPr>
          <a:xfrm>
            <a:off x="0" y="5004048"/>
            <a:ext cx="3240000" cy="576000"/>
          </a:xfrm>
          <a:prstGeom prst="rect">
            <a:avLst/>
          </a:prstGeom>
          <a:solidFill>
            <a:schemeClr val="accent3">
              <a:lumMod val="20000"/>
              <a:lumOff val="80000"/>
            </a:schemeClr>
          </a:solidFill>
        </p:spPr>
        <p:txBody>
          <a:bodyPr wrap="square" rtlCol="0">
            <a:spAutoFit/>
          </a:bodyPr>
          <a:lstStyle/>
          <a:p>
            <a:pPr algn="just"/>
            <a:r>
              <a:rPr lang="ru-RU" sz="750" dirty="0" smtClean="0">
                <a:latin typeface="Century Gothic" pitchFamily="34" charset="0"/>
              </a:rPr>
              <a:t>Приобретены материалы и оборудование для выполнения текущего ремонта объектов теплоснабжения учреждений образования и культуры на сумму </a:t>
            </a:r>
            <a:r>
              <a:rPr lang="ru-RU" sz="750" b="1" dirty="0" smtClean="0">
                <a:latin typeface="Century Gothic" pitchFamily="34" charset="0"/>
              </a:rPr>
              <a:t>2 517,5 тыс. руб. </a:t>
            </a:r>
            <a:r>
              <a:rPr lang="ru-RU" sz="750" dirty="0" smtClean="0">
                <a:latin typeface="Century Gothic" pitchFamily="34" charset="0"/>
              </a:rPr>
              <a:t>за счет средств областного бюджета и </a:t>
            </a:r>
            <a:r>
              <a:rPr lang="ru-RU" sz="750" b="1" dirty="0" smtClean="0">
                <a:latin typeface="Century Gothic" pitchFamily="34" charset="0"/>
              </a:rPr>
              <a:t>691,1 тыс.руб. </a:t>
            </a:r>
            <a:r>
              <a:rPr lang="ru-RU" sz="750" dirty="0" smtClean="0">
                <a:latin typeface="Century Gothic" pitchFamily="34" charset="0"/>
              </a:rPr>
              <a:t>за счет средств районного бюджета. </a:t>
            </a:r>
            <a:endParaRPr lang="ru-RU" sz="750" dirty="0">
              <a:latin typeface="Century Gothic" pitchFamily="34" charset="0"/>
            </a:endParaRPr>
          </a:p>
        </p:txBody>
      </p:sp>
      <p:sp>
        <p:nvSpPr>
          <p:cNvPr id="23" name="TextBox 22"/>
          <p:cNvSpPr txBox="1"/>
          <p:nvPr/>
        </p:nvSpPr>
        <p:spPr>
          <a:xfrm>
            <a:off x="3294000" y="5004048"/>
            <a:ext cx="3375360" cy="540000"/>
          </a:xfrm>
          <a:prstGeom prst="rect">
            <a:avLst/>
          </a:prstGeom>
          <a:solidFill>
            <a:schemeClr val="accent2">
              <a:lumMod val="20000"/>
              <a:lumOff val="80000"/>
            </a:schemeClr>
          </a:solidFill>
        </p:spPr>
        <p:txBody>
          <a:bodyPr wrap="square" rtlCol="0">
            <a:spAutoFit/>
          </a:bodyPr>
          <a:lstStyle/>
          <a:p>
            <a:pPr algn="just"/>
            <a:r>
              <a:rPr lang="ru-RU" sz="750" dirty="0" smtClean="0">
                <a:latin typeface="Century Gothic" pitchFamily="34" charset="0"/>
              </a:rPr>
              <a:t>За счет средств районного бюджета приобретены резервные источники бесперебойного питания на сумму </a:t>
            </a:r>
            <a:r>
              <a:rPr lang="ru-RU" sz="750" b="1" dirty="0" smtClean="0">
                <a:latin typeface="Century Gothic" pitchFamily="34" charset="0"/>
              </a:rPr>
              <a:t>677,0 тыс. руб.,</a:t>
            </a:r>
            <a:r>
              <a:rPr lang="ru-RU" sz="750" dirty="0" smtClean="0">
                <a:latin typeface="Century Gothic" pitchFamily="34" charset="0"/>
              </a:rPr>
              <a:t> в том числе для МБОУ Заславская СОШ 431,1 тыс. руб., МКДОУ Коноваловский детский сад 245,9 тыс. руб.</a:t>
            </a:r>
          </a:p>
          <a:p>
            <a:pPr algn="just"/>
            <a:endParaRPr lang="ru-RU" sz="900" dirty="0">
              <a:latin typeface="Century Gothic" pitchFamily="34" charset="0"/>
            </a:endParaRPr>
          </a:p>
        </p:txBody>
      </p:sp>
      <p:graphicFrame>
        <p:nvGraphicFramePr>
          <p:cNvPr id="28" name="Диаграмма 27"/>
          <p:cNvGraphicFramePr/>
          <p:nvPr/>
        </p:nvGraphicFramePr>
        <p:xfrm>
          <a:off x="4581128" y="2411760"/>
          <a:ext cx="2160240" cy="1368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Таблица 28"/>
          <p:cNvGraphicFramePr>
            <a:graphicFrameLocks noGrp="1"/>
          </p:cNvGraphicFramePr>
          <p:nvPr/>
        </p:nvGraphicFramePr>
        <p:xfrm>
          <a:off x="1700808" y="2267744"/>
          <a:ext cx="2808313" cy="1846607"/>
        </p:xfrm>
        <a:graphic>
          <a:graphicData uri="http://schemas.openxmlformats.org/drawingml/2006/table">
            <a:tbl>
              <a:tblPr/>
              <a:tblGrid>
                <a:gridCol w="1834374"/>
                <a:gridCol w="397874"/>
                <a:gridCol w="576065"/>
              </a:tblGrid>
              <a:tr h="318005">
                <a:tc>
                  <a:txBody>
                    <a:bodyPr/>
                    <a:lstStyle/>
                    <a:p>
                      <a:pPr algn="ctr">
                        <a:spcAft>
                          <a:spcPts val="0"/>
                        </a:spcAft>
                      </a:pPr>
                      <a:r>
                        <a:rPr lang="ru-RU" sz="700" dirty="0" smtClean="0">
                          <a:latin typeface="Times New Roman"/>
                          <a:ea typeface="Times New Roman"/>
                          <a:cs typeface="Times New Roman"/>
                        </a:rPr>
                        <a:t>Наименование подпрограммы</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a:latin typeface="Times New Roman"/>
                          <a:ea typeface="Times New Roman"/>
                          <a:cs typeface="Times New Roman"/>
                        </a:rPr>
                        <a:t>План на 2022 год</a:t>
                      </a:r>
                      <a:endParaRPr lang="ru-RU" sz="60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a:latin typeface="Times New Roman"/>
                          <a:ea typeface="Times New Roman"/>
                          <a:cs typeface="Times New Roman"/>
                        </a:rPr>
                        <a:t>Исполнение за 2022 год</a:t>
                      </a:r>
                      <a:endParaRPr lang="ru-RU" sz="60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9727">
                <a:tc>
                  <a:txBody>
                    <a:bodyPr/>
                    <a:lstStyle/>
                    <a:p>
                      <a:pPr algn="ctr">
                        <a:spcAft>
                          <a:spcPts val="0"/>
                        </a:spcAft>
                      </a:pPr>
                      <a:r>
                        <a:rPr lang="ru-RU" sz="700" dirty="0">
                          <a:latin typeface="Times New Roman"/>
                          <a:ea typeface="Times New Roman"/>
                          <a:cs typeface="Times New Roman"/>
                        </a:rPr>
                        <a:t>1</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a:latin typeface="Times New Roman"/>
                          <a:ea typeface="Times New Roman"/>
                          <a:cs typeface="Times New Roman"/>
                        </a:rPr>
                        <a:t>2</a:t>
                      </a:r>
                      <a:endParaRPr lang="ru-RU" sz="60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dirty="0">
                          <a:latin typeface="Times New Roman"/>
                          <a:ea typeface="Times New Roman"/>
                          <a:cs typeface="Times New Roman"/>
                        </a:rPr>
                        <a:t>3</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009">
                <a:tc>
                  <a:txBody>
                    <a:bodyPr/>
                    <a:lstStyle/>
                    <a:p>
                      <a:pPr>
                        <a:spcAft>
                          <a:spcPts val="0"/>
                        </a:spcAft>
                      </a:pPr>
                      <a:r>
                        <a:rPr lang="ru-RU" sz="700" dirty="0">
                          <a:latin typeface="Times New Roman"/>
                          <a:ea typeface="Times New Roman"/>
                          <a:cs typeface="Times New Roman"/>
                        </a:rPr>
                        <a:t>Подпрограмма 1 «Энергосбережение и повышение энергетической эффективности в муниципальных общеобразовательных учреждениях Балаганского района на 2019-2024 годы»</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dirty="0">
                          <a:latin typeface="Times New Roman"/>
                          <a:ea typeface="Times New Roman"/>
                          <a:cs typeface="Times New Roman"/>
                        </a:rPr>
                        <a:t>4616,2</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dirty="0">
                          <a:latin typeface="Times New Roman"/>
                          <a:ea typeface="Times New Roman"/>
                          <a:cs typeface="Times New Roman"/>
                        </a:rPr>
                        <a:t>4616,2</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007">
                <a:tc>
                  <a:txBody>
                    <a:bodyPr/>
                    <a:lstStyle/>
                    <a:p>
                      <a:pPr>
                        <a:spcAft>
                          <a:spcPts val="0"/>
                        </a:spcAft>
                      </a:pPr>
                      <a:r>
                        <a:rPr lang="ru-RU" sz="700" dirty="0">
                          <a:latin typeface="Times New Roman"/>
                          <a:ea typeface="Times New Roman"/>
                          <a:cs typeface="Times New Roman"/>
                        </a:rPr>
                        <a:t>Подпрограмма 2 «Энергосбережение и повышение энергетической эффективности в муниципальных учреждениях культуры Балаганского района на 2019-2024 годы»</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dirty="0">
                          <a:latin typeface="Times New Roman"/>
                          <a:ea typeface="Times New Roman"/>
                          <a:cs typeface="Times New Roman"/>
                        </a:rPr>
                        <a:t>400,0</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a:latin typeface="Times New Roman"/>
                          <a:ea typeface="Times New Roman"/>
                          <a:cs typeface="Times New Roman"/>
                        </a:rPr>
                        <a:t>400,0</a:t>
                      </a:r>
                      <a:endParaRPr lang="ru-RU" sz="60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252">
                <a:tc>
                  <a:txBody>
                    <a:bodyPr/>
                    <a:lstStyle/>
                    <a:p>
                      <a:pPr marL="9525">
                        <a:spcAft>
                          <a:spcPts val="0"/>
                        </a:spcAft>
                      </a:pPr>
                      <a:r>
                        <a:rPr lang="ru-RU" sz="700" dirty="0">
                          <a:latin typeface="Times New Roman"/>
                          <a:ea typeface="Times New Roman"/>
                          <a:cs typeface="Times New Roman"/>
                        </a:rPr>
                        <a:t>Подпрограмма 3 «Энергосбережение и повышение энергетической эффективности в администрации Балаганского района на 2019-2024 годы»</a:t>
                      </a:r>
                      <a:endParaRPr lang="ru-RU" sz="600" dirty="0">
                        <a:latin typeface="Times New Roman"/>
                        <a:ea typeface="Times New Roman"/>
                        <a:cs typeface="Times New Roman"/>
                      </a:endParaRPr>
                    </a:p>
                  </a:txBody>
                  <a:tcPr marL="42333" marR="42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a:latin typeface="Times New Roman"/>
                          <a:ea typeface="Times New Roman"/>
                          <a:cs typeface="Times New Roman"/>
                        </a:rPr>
                        <a:t>145,0</a:t>
                      </a:r>
                      <a:endParaRPr lang="ru-RU" sz="60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700" dirty="0">
                          <a:latin typeface="Times New Roman"/>
                          <a:ea typeface="Times New Roman"/>
                          <a:cs typeface="Times New Roman"/>
                        </a:rPr>
                        <a:t>145,0</a:t>
                      </a:r>
                      <a:endParaRPr lang="ru-RU" sz="600" dirty="0">
                        <a:latin typeface="Times New Roman"/>
                        <a:ea typeface="Times New Roman"/>
                        <a:cs typeface="Times New Roman"/>
                      </a:endParaRPr>
                    </a:p>
                  </a:txBody>
                  <a:tcPr marL="42333" marR="42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0" name="Прямоугольник 29"/>
          <p:cNvSpPr/>
          <p:nvPr/>
        </p:nvSpPr>
        <p:spPr>
          <a:xfrm>
            <a:off x="332656" y="6372200"/>
            <a:ext cx="6192688" cy="252000"/>
          </a:xfrm>
          <a:prstGeom prst="rect">
            <a:avLst/>
          </a:prstGeom>
        </p:spPr>
        <p:txBody>
          <a:bodyPr wrap="square">
            <a:spAutoFit/>
          </a:bodyPr>
          <a:lstStyle/>
          <a:p>
            <a:pPr algn="ctr"/>
            <a:r>
              <a:rPr lang="ru-RU" sz="8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sz="900" b="1" dirty="0" smtClean="0">
              <a:solidFill>
                <a:schemeClr val="accent1">
                  <a:lumMod val="25000"/>
                </a:schemeClr>
              </a:solidFill>
              <a:latin typeface="Century Gothic" pitchFamily="34" charset="0"/>
            </a:endParaRPr>
          </a:p>
          <a:p>
            <a:pPr algn="ctr"/>
            <a:endParaRPr lang="ru-RU" dirty="0"/>
          </a:p>
        </p:txBody>
      </p:sp>
      <p:sp>
        <p:nvSpPr>
          <p:cNvPr id="31" name="Прямоугольник 30"/>
          <p:cNvSpPr/>
          <p:nvPr/>
        </p:nvSpPr>
        <p:spPr>
          <a:xfrm>
            <a:off x="188640" y="4139952"/>
            <a:ext cx="6552728" cy="338554"/>
          </a:xfrm>
          <a:prstGeom prst="rect">
            <a:avLst/>
          </a:prstGeom>
        </p:spPr>
        <p:txBody>
          <a:bodyPr wrap="square">
            <a:spAutoFit/>
          </a:bodyPr>
          <a:lstStyle/>
          <a:p>
            <a:pPr algn="ctr"/>
            <a:r>
              <a:rPr lang="ru-RU" sz="800" b="1" dirty="0" smtClean="0">
                <a:solidFill>
                  <a:schemeClr val="accent5">
                    <a:lumMod val="50000"/>
                  </a:schemeClr>
                </a:solidFill>
                <a:latin typeface="Century Gothic" pitchFamily="34" charset="0"/>
              </a:rPr>
              <a:t>Для достижения целей муниципальной программы  осуществлены следующие мероприятия и привлечены финансовые средства  в следующих объемах:</a:t>
            </a:r>
            <a:endParaRPr lang="ru-RU" sz="800" b="1" dirty="0">
              <a:solidFill>
                <a:schemeClr val="accent5">
                  <a:lumMod val="50000"/>
                </a:schemeClr>
              </a:solidFill>
              <a:latin typeface="Century Gothic" pitchFamily="34" charset="0"/>
            </a:endParaRPr>
          </a:p>
        </p:txBody>
      </p:sp>
      <p:graphicFrame>
        <p:nvGraphicFramePr>
          <p:cNvPr id="32" name="Таблица 31"/>
          <p:cNvGraphicFramePr>
            <a:graphicFrameLocks noGrp="1"/>
          </p:cNvGraphicFramePr>
          <p:nvPr/>
        </p:nvGraphicFramePr>
        <p:xfrm>
          <a:off x="116632" y="6660232"/>
          <a:ext cx="6624736" cy="2218754"/>
        </p:xfrm>
        <a:graphic>
          <a:graphicData uri="http://schemas.openxmlformats.org/drawingml/2006/table">
            <a:tbl>
              <a:tblPr firstRow="1" bandRow="1">
                <a:tableStyleId>{5C22544A-7EE6-4342-B048-85BDC9FD1C3A}</a:tableStyleId>
              </a:tblPr>
              <a:tblGrid>
                <a:gridCol w="2484275"/>
                <a:gridCol w="451686"/>
                <a:gridCol w="526968"/>
                <a:gridCol w="526968"/>
                <a:gridCol w="526968"/>
                <a:gridCol w="752811"/>
                <a:gridCol w="562972"/>
                <a:gridCol w="792088"/>
              </a:tblGrid>
              <a:tr h="527132">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Показатель</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изм.</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на</a:t>
                      </a:r>
                      <a:r>
                        <a:rPr lang="ru-RU" sz="75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Отклонение 2022-2021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Темп роста 2022/</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Исполнение </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за 2022 год</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42050">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1</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2</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5</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6=5-3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7</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8=5/4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776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750" dirty="0" smtClean="0">
                          <a:latin typeface="Century Gothic" pitchFamily="34" charset="0"/>
                          <a:ea typeface="Times New Roman"/>
                          <a:cs typeface="Times New Roman"/>
                        </a:rPr>
                        <a:t>Удельный расход учреждениями образования электроэнергии (отопление и освещение)</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 тыс.</a:t>
                      </a:r>
                    </a:p>
                    <a:p>
                      <a:pPr algn="ctr">
                        <a:spcBef>
                          <a:spcPts val="200"/>
                        </a:spcBef>
                        <a:spcAft>
                          <a:spcPts val="200"/>
                        </a:spcAft>
                      </a:pPr>
                      <a:r>
                        <a:rPr lang="ru-RU" sz="750" dirty="0" smtClean="0">
                          <a:latin typeface="Century Gothic" pitchFamily="34" charset="0"/>
                          <a:ea typeface="Times New Roman"/>
                          <a:cs typeface="Times New Roman"/>
                        </a:rPr>
                        <a:t>кВт·ч</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1995,9</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1276,33</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1527,8</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--468,1</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76,5</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119,7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40695">
                <a:tc>
                  <a:txBody>
                    <a:bodyPr/>
                    <a:lstStyle/>
                    <a:p>
                      <a:pPr>
                        <a:spcAft>
                          <a:spcPts val="0"/>
                        </a:spcAft>
                      </a:pPr>
                      <a:r>
                        <a:rPr lang="ru-RU" sz="750" dirty="0">
                          <a:latin typeface="Century Gothic" pitchFamily="34" charset="0"/>
                          <a:ea typeface="Times New Roman"/>
                          <a:cs typeface="Times New Roman"/>
                        </a:rPr>
                        <a:t>Удельный расход учреждениями образования тепловой энергии (от централизованных теплоисточников)</a:t>
                      </a: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a:latin typeface="Century Gothic" pitchFamily="34" charset="0"/>
                          <a:ea typeface="Times New Roman"/>
                          <a:cs typeface="Times New Roman"/>
                        </a:rPr>
                        <a:t>Гкал</a:t>
                      </a: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168,1</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148,7</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614,9</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+446,8</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365,8</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413,5</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27130">
                <a:tc>
                  <a:txBody>
                    <a:bodyPr/>
                    <a:lstStyle/>
                    <a:p>
                      <a:pPr>
                        <a:spcAft>
                          <a:spcPts val="0"/>
                        </a:spcAft>
                      </a:pPr>
                      <a:r>
                        <a:rPr lang="ru-RU" sz="750" dirty="0">
                          <a:latin typeface="Century Gothic" pitchFamily="34" charset="0"/>
                          <a:ea typeface="Times New Roman"/>
                          <a:cs typeface="Times New Roman"/>
                        </a:rPr>
                        <a:t>Удельный расход учреждениями культуры электроэнергии (отопление и освещение)</a:t>
                      </a: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a:latin typeface="Century Gothic" pitchFamily="34" charset="0"/>
                          <a:ea typeface="Times New Roman"/>
                          <a:cs typeface="Times New Roman"/>
                        </a:rPr>
                        <a:t>тыс</a:t>
                      </a:r>
                      <a:r>
                        <a:rPr lang="ru-RU" sz="750" dirty="0" smtClean="0">
                          <a:latin typeface="Century Gothic" pitchFamily="34" charset="0"/>
                          <a:ea typeface="Times New Roman"/>
                          <a:cs typeface="Times New Roman"/>
                        </a:rPr>
                        <a:t>.</a:t>
                      </a:r>
                    </a:p>
                    <a:p>
                      <a:pPr algn="ctr">
                        <a:spcAft>
                          <a:spcPts val="0"/>
                        </a:spcAft>
                      </a:pPr>
                      <a:r>
                        <a:rPr lang="ru-RU" sz="750" dirty="0" smtClean="0">
                          <a:latin typeface="Century Gothic" pitchFamily="34" charset="0"/>
                          <a:ea typeface="Times New Roman"/>
                          <a:cs typeface="Times New Roman"/>
                        </a:rPr>
                        <a:t>кВт·ч</a:t>
                      </a:r>
                      <a:endParaRPr lang="ru-RU" sz="75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283,2</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302,6</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285,3</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+2,1</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100,7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94,3</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40695">
                <a:tc>
                  <a:txBody>
                    <a:bodyPr/>
                    <a:lstStyle/>
                    <a:p>
                      <a:pPr>
                        <a:spcAft>
                          <a:spcPts val="0"/>
                        </a:spcAft>
                      </a:pPr>
                      <a:r>
                        <a:rPr lang="ru-RU" sz="750" dirty="0">
                          <a:latin typeface="Century Gothic" pitchFamily="34" charset="0"/>
                          <a:ea typeface="Times New Roman"/>
                          <a:cs typeface="Times New Roman"/>
                        </a:rPr>
                        <a:t>Удельный расход в администрации Балаганского района электроэнергии (отопление и освещение)</a:t>
                      </a: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a:latin typeface="Century Gothic" pitchFamily="34" charset="0"/>
                          <a:ea typeface="Times New Roman"/>
                          <a:cs typeface="Times New Roman"/>
                        </a:rPr>
                        <a:t>тыс</a:t>
                      </a:r>
                      <a:r>
                        <a:rPr lang="ru-RU" sz="750" dirty="0" smtClean="0">
                          <a:latin typeface="Century Gothic" pitchFamily="34" charset="0"/>
                          <a:ea typeface="Times New Roman"/>
                          <a:cs typeface="Times New Roman"/>
                        </a:rPr>
                        <a:t>.</a:t>
                      </a:r>
                    </a:p>
                    <a:p>
                      <a:pPr algn="ctr">
                        <a:spcAft>
                          <a:spcPts val="0"/>
                        </a:spcAft>
                      </a:pPr>
                      <a:r>
                        <a:rPr lang="ru-RU" sz="750" dirty="0" smtClean="0">
                          <a:latin typeface="Century Gothic" pitchFamily="34" charset="0"/>
                          <a:ea typeface="Times New Roman"/>
                          <a:cs typeface="Times New Roman"/>
                        </a:rPr>
                        <a:t>кВт·ч</a:t>
                      </a:r>
                      <a:endParaRPr lang="ru-RU" sz="75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102,6</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71,3</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66,4</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-36,2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64,7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93,1</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40695">
                <a:tc>
                  <a:txBody>
                    <a:bodyPr/>
                    <a:lstStyle/>
                    <a:p>
                      <a:pPr>
                        <a:spcAft>
                          <a:spcPts val="0"/>
                        </a:spcAft>
                      </a:pPr>
                      <a:r>
                        <a:rPr lang="ru-RU" sz="750" dirty="0">
                          <a:latin typeface="Century Gothic" pitchFamily="34" charset="0"/>
                          <a:ea typeface="Times New Roman"/>
                          <a:cs typeface="Times New Roman"/>
                        </a:rPr>
                        <a:t>Удельный расход в администрации Балаганского района тепловой энергии (от централизованных теплоисточников)</a:t>
                      </a: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a:latin typeface="Century Gothic" pitchFamily="34" charset="0"/>
                          <a:ea typeface="Times New Roman"/>
                          <a:cs typeface="Times New Roman"/>
                        </a:rPr>
                        <a:t>Гкал</a:t>
                      </a: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206,3</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272,7</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217,0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105,1</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79,6</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spTree>
  </p:cSld>
  <p:clrMapOvr>
    <a:masterClrMapping/>
  </p:clrMapOvr>
  <p:transition spd="med">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tx1"/>
                </a:solidFill>
                <a:latin typeface="Century Gothic" pitchFamily="34" charset="0"/>
              </a:rPr>
              <a:pPr/>
              <a:t>38</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332656" y="683568"/>
            <a:ext cx="6525344" cy="553998"/>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              «Улучшение качества жизни граждан пожилого возраста в муниципальном образовании Балаганский район на 2019-2024 годы»</a:t>
            </a:r>
          </a:p>
        </p:txBody>
      </p:sp>
      <p:sp>
        <p:nvSpPr>
          <p:cNvPr id="7" name="TextBox 6"/>
          <p:cNvSpPr txBox="1"/>
          <p:nvPr/>
        </p:nvSpPr>
        <p:spPr>
          <a:xfrm>
            <a:off x="332656" y="1115616"/>
            <a:ext cx="6408712" cy="360000"/>
          </a:xfrm>
          <a:prstGeom prst="rect">
            <a:avLst/>
          </a:prstGeom>
          <a:noFill/>
        </p:spPr>
        <p:txBody>
          <a:bodyPr wrap="square" rtlCol="0">
            <a:spAutoFit/>
          </a:bodyPr>
          <a:lstStyle/>
          <a:p>
            <a:pPr algn="just"/>
            <a:r>
              <a:rPr lang="ru-RU" sz="900" u="sng" dirty="0" smtClean="0">
                <a:solidFill>
                  <a:schemeClr val="tx1">
                    <a:lumMod val="85000"/>
                    <a:lumOff val="15000"/>
                  </a:schemeClr>
                </a:solidFill>
                <a:latin typeface="Century Gothic" pitchFamily="34" charset="0"/>
                <a:cs typeface="Times New Roman" pitchFamily="18" charset="0"/>
              </a:rPr>
              <a:t>Цель муниципальной программы: </a:t>
            </a:r>
          </a:p>
          <a:p>
            <a:pPr algn="just"/>
            <a:r>
              <a:rPr lang="ru-RU" sz="900" dirty="0" smtClean="0">
                <a:latin typeface="Century Gothic" pitchFamily="34" charset="0"/>
              </a:rPr>
              <a:t>повышение продолжительности, уровня и качества жизни людей пожилого возраста</a:t>
            </a:r>
            <a:endParaRPr lang="ru-RU" sz="900" u="sng"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dirty="0"/>
          </a:p>
        </p:txBody>
      </p:sp>
      <p:sp>
        <p:nvSpPr>
          <p:cNvPr id="9" name="TextBox 8"/>
          <p:cNvSpPr txBox="1"/>
          <p:nvPr/>
        </p:nvSpPr>
        <p:spPr>
          <a:xfrm>
            <a:off x="188640" y="1475656"/>
            <a:ext cx="3672408" cy="504000"/>
          </a:xfrm>
          <a:prstGeom prst="rect">
            <a:avLst/>
          </a:prstGeom>
          <a:solidFill>
            <a:schemeClr val="bg1"/>
          </a:solidFill>
        </p:spPr>
        <p:txBody>
          <a:bodyPr wrap="square" rtlCol="0">
            <a:spAutoFit/>
          </a:bodyPr>
          <a:lstStyle/>
          <a:p>
            <a:pPr indent="180975" algn="just"/>
            <a:r>
              <a:rPr lang="ru-RU" sz="750" dirty="0" smtClean="0">
                <a:solidFill>
                  <a:srgbClr val="0070C0"/>
                </a:solidFill>
                <a:latin typeface="Century Gothic" pitchFamily="34" charset="0"/>
              </a:rPr>
              <a:t>План на 2022 год </a:t>
            </a:r>
            <a:r>
              <a:rPr lang="ru-RU" sz="750" b="1" dirty="0" smtClean="0">
                <a:solidFill>
                  <a:srgbClr val="0070C0"/>
                </a:solidFill>
                <a:latin typeface="Century Gothic" pitchFamily="34" charset="0"/>
              </a:rPr>
              <a:t>40,4 тыс. руб.</a:t>
            </a:r>
            <a:r>
              <a:rPr lang="ru-RU" sz="750" dirty="0" smtClean="0">
                <a:solidFill>
                  <a:srgbClr val="0070C0"/>
                </a:solidFill>
                <a:latin typeface="Century Gothic" pitchFamily="34" charset="0"/>
              </a:rPr>
              <a:t>, факт исполнения </a:t>
            </a:r>
            <a:r>
              <a:rPr lang="ru-RU" sz="750" b="1" dirty="0" smtClean="0">
                <a:solidFill>
                  <a:srgbClr val="0070C0"/>
                </a:solidFill>
                <a:latin typeface="Century Gothic" pitchFamily="34" charset="0"/>
              </a:rPr>
              <a:t> 40,4тыс.руб. </a:t>
            </a:r>
            <a:r>
              <a:rPr lang="ru-RU" sz="750" dirty="0" smtClean="0">
                <a:solidFill>
                  <a:srgbClr val="0070C0"/>
                </a:solidFill>
                <a:latin typeface="Century Gothic" pitchFamily="34" charset="0"/>
              </a:rPr>
              <a:t>или 100,0 %.</a:t>
            </a:r>
          </a:p>
          <a:p>
            <a:pPr algn="just"/>
            <a:r>
              <a:rPr lang="ru-RU" sz="750" dirty="0" smtClean="0">
                <a:solidFill>
                  <a:srgbClr val="0070C0"/>
                </a:solidFill>
                <a:latin typeface="Century Gothic" pitchFamily="34" charset="0"/>
              </a:rPr>
              <a:t>             Доля  расходов МП в сумме расходов районного бюджета в 2022  году составляет 0,01%</a:t>
            </a:r>
          </a:p>
          <a:p>
            <a:endParaRPr lang="ru-RU" dirty="0"/>
          </a:p>
        </p:txBody>
      </p:sp>
      <p:sp>
        <p:nvSpPr>
          <p:cNvPr id="10" name="Прямоугольник 9"/>
          <p:cNvSpPr/>
          <p:nvPr/>
        </p:nvSpPr>
        <p:spPr>
          <a:xfrm>
            <a:off x="3933056" y="1475656"/>
            <a:ext cx="1872208" cy="461665"/>
          </a:xfrm>
          <a:prstGeom prst="rect">
            <a:avLst/>
          </a:prstGeom>
          <a:solidFill>
            <a:schemeClr val="accent4">
              <a:lumMod val="20000"/>
              <a:lumOff val="80000"/>
            </a:schemeClr>
          </a:solidFill>
        </p:spPr>
        <p:txBody>
          <a:bodyPr wrap="square">
            <a:spAutoFit/>
          </a:bodyPr>
          <a:lstStyle/>
          <a:p>
            <a:pPr algn="just"/>
            <a:r>
              <a:rPr lang="ru-RU" sz="800" dirty="0" smtClean="0">
                <a:latin typeface="Century Gothic" pitchFamily="34" charset="0"/>
              </a:rPr>
              <a:t>Целевые группы пользователей:</a:t>
            </a:r>
          </a:p>
          <a:p>
            <a:pPr algn="just"/>
            <a:r>
              <a:rPr lang="ru-RU" sz="800" dirty="0" smtClean="0">
                <a:latin typeface="Century Gothic" pitchFamily="34" charset="0"/>
              </a:rPr>
              <a:t>граждане Балаганского района пожилого возраста</a:t>
            </a:r>
          </a:p>
        </p:txBody>
      </p:sp>
      <p:sp>
        <p:nvSpPr>
          <p:cNvPr id="17" name="TextBox 16"/>
          <p:cNvSpPr txBox="1"/>
          <p:nvPr/>
        </p:nvSpPr>
        <p:spPr>
          <a:xfrm>
            <a:off x="332656" y="1979712"/>
            <a:ext cx="5544616" cy="338554"/>
          </a:xfrm>
          <a:prstGeom prst="rect">
            <a:avLst/>
          </a:prstGeom>
          <a:noFill/>
        </p:spPr>
        <p:txBody>
          <a:bodyPr wrap="square" rtlCol="0">
            <a:spAutoFit/>
          </a:bodyPr>
          <a:lstStyle/>
          <a:p>
            <a:pPr algn="just"/>
            <a:r>
              <a:rPr lang="ru-RU" sz="800" b="1" dirty="0" smtClean="0">
                <a:solidFill>
                  <a:srgbClr val="00863D"/>
                </a:solidFill>
                <a:latin typeface="Century Gothic" pitchFamily="34" charset="0"/>
              </a:rPr>
              <a:t>Для достижения цели муниципальной программы  осуществлены  мероприятия, посвященные Дню пожилого человека и привлечены финансовые средства в сумме 40,4 тыс.руб.</a:t>
            </a:r>
            <a:endParaRPr lang="ru-RU" sz="800" b="1" dirty="0">
              <a:solidFill>
                <a:srgbClr val="00863D"/>
              </a:solidFill>
              <a:latin typeface="Century Gothic" pitchFamily="34" charset="0"/>
            </a:endParaRPr>
          </a:p>
        </p:txBody>
      </p:sp>
      <p:graphicFrame>
        <p:nvGraphicFramePr>
          <p:cNvPr id="33" name="Таблица 32"/>
          <p:cNvGraphicFramePr>
            <a:graphicFrameLocks noGrp="1"/>
          </p:cNvGraphicFramePr>
          <p:nvPr/>
        </p:nvGraphicFramePr>
        <p:xfrm>
          <a:off x="116632" y="2555776"/>
          <a:ext cx="6552729" cy="2335711"/>
        </p:xfrm>
        <a:graphic>
          <a:graphicData uri="http://schemas.openxmlformats.org/drawingml/2006/table">
            <a:tbl>
              <a:tblPr firstRow="1" bandRow="1">
                <a:tableStyleId>{5C22544A-7EE6-4342-B048-85BDC9FD1C3A}</a:tableStyleId>
              </a:tblPr>
              <a:tblGrid>
                <a:gridCol w="2457272"/>
                <a:gridCol w="446777"/>
                <a:gridCol w="521240"/>
                <a:gridCol w="521240"/>
                <a:gridCol w="595704"/>
                <a:gridCol w="744628"/>
                <a:gridCol w="529605"/>
                <a:gridCol w="736263"/>
              </a:tblGrid>
              <a:tr h="432048">
                <a:tc>
                  <a:txBody>
                    <a:bodyPr/>
                    <a:lstStyle/>
                    <a:p>
                      <a:pPr algn="ctr">
                        <a:lnSpc>
                          <a:spcPct val="107000"/>
                        </a:lnSpc>
                        <a:spcBef>
                          <a:spcPts val="200"/>
                        </a:spcBef>
                        <a:spcAft>
                          <a:spcPts val="200"/>
                        </a:spcAft>
                      </a:pPr>
                      <a:r>
                        <a:rPr lang="ru-RU" sz="900" b="0" dirty="0" smtClean="0">
                          <a:solidFill>
                            <a:schemeClr val="tx1"/>
                          </a:solidFill>
                          <a:latin typeface="Century Gothic" pitchFamily="34" charset="0"/>
                          <a:ea typeface="Calibri"/>
                          <a:cs typeface="Times New Roman"/>
                        </a:rPr>
                        <a:t>Показатель</a:t>
                      </a:r>
                      <a:endParaRPr lang="ru-RU" sz="9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2021 (%)</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3825">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76810">
                <a:tc>
                  <a:txBody>
                    <a:bodyPr/>
                    <a:lstStyle/>
                    <a:p>
                      <a:pPr>
                        <a:spcBef>
                          <a:spcPts val="200"/>
                        </a:spcBef>
                        <a:spcAft>
                          <a:spcPts val="200"/>
                        </a:spcAft>
                      </a:pPr>
                      <a:r>
                        <a:rPr lang="ru-RU" sz="750" dirty="0">
                          <a:latin typeface="Century Gothic" pitchFamily="34" charset="0"/>
                          <a:ea typeface="Times New Roman"/>
                          <a:cs typeface="Times New Roman"/>
                        </a:rPr>
                        <a:t>Количество граждан пожилого возраста, обученных компьютерной грамотности</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чел.</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25</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38</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39</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156,0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102,6</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r>
              <a:tr h="276810">
                <a:tc>
                  <a:txBody>
                    <a:bodyPr/>
                    <a:lstStyle/>
                    <a:p>
                      <a:pPr>
                        <a:spcBef>
                          <a:spcPts val="200"/>
                        </a:spcBef>
                        <a:spcAft>
                          <a:spcPts val="200"/>
                        </a:spcAft>
                      </a:pPr>
                      <a:r>
                        <a:rPr lang="ru-RU" sz="750" dirty="0">
                          <a:solidFill>
                            <a:srgbClr val="000000"/>
                          </a:solidFill>
                          <a:latin typeface="Century Gothic" pitchFamily="34" charset="0"/>
                          <a:ea typeface="Times New Roman"/>
                          <a:cs typeface="Times New Roman"/>
                        </a:rPr>
                        <a:t>Число участников клубных формирований пожилого возраста</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чел.</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39</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24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121</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+82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310,3</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504,2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r>
              <a:tr h="276810">
                <a:tc>
                  <a:txBody>
                    <a:bodyPr/>
                    <a:lstStyle/>
                    <a:p>
                      <a:pPr>
                        <a:spcBef>
                          <a:spcPts val="200"/>
                        </a:spcBef>
                        <a:spcAft>
                          <a:spcPts val="200"/>
                        </a:spcAft>
                      </a:pPr>
                      <a:r>
                        <a:rPr lang="ru-RU" sz="750" dirty="0">
                          <a:latin typeface="Century Gothic" pitchFamily="34" charset="0"/>
                          <a:ea typeface="Times New Roman"/>
                          <a:cs typeface="Times New Roman"/>
                        </a:rPr>
                        <a:t>Число граждан пожилого возраста, принявших участие в мероприятиях</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чел.</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1197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700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710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-487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59,3</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101,4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r>
              <a:tr h="270358">
                <a:tc>
                  <a:txBody>
                    <a:bodyPr/>
                    <a:lstStyle/>
                    <a:p>
                      <a:pPr>
                        <a:spcBef>
                          <a:spcPts val="200"/>
                        </a:spcBef>
                        <a:spcAft>
                          <a:spcPts val="200"/>
                        </a:spcAft>
                      </a:pPr>
                      <a:r>
                        <a:rPr lang="ru-RU" sz="750" dirty="0">
                          <a:latin typeface="Century Gothic" pitchFamily="34" charset="0"/>
                          <a:ea typeface="Times New Roman"/>
                          <a:cs typeface="Times New Roman"/>
                        </a:rPr>
                        <a:t>Число пожилых людей, получивших помощь от ребят, входящих в отряд «Тимуровцы»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чел.</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85</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120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126</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+41</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148,2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105,0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r>
              <a:tr h="270358">
                <a:tc>
                  <a:txBody>
                    <a:bodyPr/>
                    <a:lstStyle/>
                    <a:p>
                      <a:pPr>
                        <a:spcBef>
                          <a:spcPts val="200"/>
                        </a:spcBef>
                        <a:spcAft>
                          <a:spcPts val="200"/>
                        </a:spcAft>
                      </a:pPr>
                      <a:r>
                        <a:rPr lang="ru-RU" sz="750">
                          <a:latin typeface="Century Gothic" pitchFamily="34" charset="0"/>
                          <a:ea typeface="Times New Roman"/>
                          <a:cs typeface="Times New Roman"/>
                        </a:rPr>
                        <a:t>Количество проведенных с участием граждан пожилого возраста спортивных мероприятий</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ед</a:t>
                      </a:r>
                      <a:r>
                        <a:rPr lang="ru-RU" sz="750" dirty="0">
                          <a:solidFill>
                            <a:srgbClr val="000000"/>
                          </a:solidFill>
                          <a:latin typeface="Century Gothic" pitchFamily="34" charset="0"/>
                          <a:ea typeface="Times New Roman"/>
                          <a:cs typeface="Times New Roman"/>
                        </a:rPr>
                        <a:t>.</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6</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9</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66,7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44,4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r>
              <a:tr h="270358">
                <a:tc>
                  <a:txBody>
                    <a:bodyPr/>
                    <a:lstStyle/>
                    <a:p>
                      <a:pPr>
                        <a:spcBef>
                          <a:spcPts val="200"/>
                        </a:spcBef>
                        <a:spcAft>
                          <a:spcPts val="200"/>
                        </a:spcAft>
                      </a:pPr>
                      <a:r>
                        <a:rPr lang="ru-RU" sz="750" dirty="0">
                          <a:latin typeface="Century Gothic" pitchFamily="34" charset="0"/>
                          <a:ea typeface="Times New Roman"/>
                          <a:cs typeface="Times New Roman"/>
                        </a:rPr>
                        <a:t>Увеличение числа людей пожилого возраста, систематически занимающихся физической культурой и спортом</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чел</a:t>
                      </a:r>
                      <a:r>
                        <a:rPr lang="ru-RU" sz="750" dirty="0">
                          <a:solidFill>
                            <a:srgbClr val="000000"/>
                          </a:solidFill>
                          <a:latin typeface="Century Gothic" pitchFamily="34" charset="0"/>
                          <a:ea typeface="Times New Roman"/>
                          <a:cs typeface="Times New Roman"/>
                        </a:rPr>
                        <a:t>.</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130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350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marL="0" indent="0" algn="ctr">
                        <a:spcBef>
                          <a:spcPts val="200"/>
                        </a:spcBef>
                        <a:spcAft>
                          <a:spcPts val="200"/>
                        </a:spcAft>
                      </a:pPr>
                      <a:r>
                        <a:rPr lang="ru-RU" sz="750" dirty="0">
                          <a:solidFill>
                            <a:srgbClr val="000000"/>
                          </a:solidFill>
                          <a:latin typeface="Century Gothic" pitchFamily="34" charset="0"/>
                          <a:ea typeface="Times New Roman"/>
                          <a:cs typeface="Times New Roman"/>
                        </a:rPr>
                        <a:t>250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+120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192,3</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71,4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20000"/>
                        <a:lumOff val="80000"/>
                      </a:schemeClr>
                    </a:solidFill>
                  </a:tcPr>
                </a:tc>
              </a:tr>
            </a:tbl>
          </a:graphicData>
        </a:graphic>
      </p:graphicFrame>
      <p:sp>
        <p:nvSpPr>
          <p:cNvPr id="34" name="TextBox 33"/>
          <p:cNvSpPr txBox="1"/>
          <p:nvPr/>
        </p:nvSpPr>
        <p:spPr>
          <a:xfrm>
            <a:off x="188640" y="2195736"/>
            <a:ext cx="6480720" cy="288000"/>
          </a:xfrm>
          <a:prstGeom prst="rect">
            <a:avLst/>
          </a:prstGeom>
          <a:noFill/>
        </p:spPr>
        <p:txBody>
          <a:bodyPr wrap="square" rtlCol="0">
            <a:spAutoFit/>
          </a:bodyPr>
          <a:lstStyle/>
          <a:p>
            <a:pPr algn="ctr"/>
            <a:r>
              <a:rPr lang="ru-RU" sz="9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dirty="0"/>
          </a:p>
        </p:txBody>
      </p:sp>
      <p:sp>
        <p:nvSpPr>
          <p:cNvPr id="14" name="Прямоугольник 13"/>
          <p:cNvSpPr/>
          <p:nvPr/>
        </p:nvSpPr>
        <p:spPr>
          <a:xfrm>
            <a:off x="0" y="4860032"/>
            <a:ext cx="6669360" cy="553998"/>
          </a:xfrm>
          <a:prstGeom prst="rect">
            <a:avLst/>
          </a:prstGeom>
        </p:spPr>
        <p:txBody>
          <a:bodyPr wrap="square">
            <a:spAutoFit/>
          </a:bodyPr>
          <a:lstStyle/>
          <a:p>
            <a:pPr algn="ctr"/>
            <a:r>
              <a:rPr lang="ru-RU" sz="1000" b="1" dirty="0" smtClean="0">
                <a:solidFill>
                  <a:srgbClr val="FF0000"/>
                </a:solidFill>
                <a:latin typeface="Century Gothic" pitchFamily="34" charset="0"/>
              </a:rPr>
              <a:t>Муниципальная программа </a:t>
            </a:r>
            <a:endParaRPr lang="ru-RU" sz="1000" dirty="0" smtClean="0">
              <a:solidFill>
                <a:srgbClr val="FF0000"/>
              </a:solidFill>
              <a:latin typeface="Century Gothic" pitchFamily="34" charset="0"/>
            </a:endParaRPr>
          </a:p>
          <a:p>
            <a:pPr algn="ctr"/>
            <a:r>
              <a:rPr lang="ru-RU" sz="1000" b="1" dirty="0" smtClean="0">
                <a:solidFill>
                  <a:srgbClr val="FF0000"/>
                </a:solidFill>
                <a:latin typeface="Century Gothic" pitchFamily="34" charset="0"/>
              </a:rPr>
              <a:t>«Доступная среда для инвалидов и маломобильных групп населения муниципального образования Балаганский район на 2019-2024 годы»</a:t>
            </a:r>
          </a:p>
        </p:txBody>
      </p:sp>
      <p:sp>
        <p:nvSpPr>
          <p:cNvPr id="15" name="Прямоугольник 14"/>
          <p:cNvSpPr/>
          <p:nvPr/>
        </p:nvSpPr>
        <p:spPr>
          <a:xfrm>
            <a:off x="188640" y="5292080"/>
            <a:ext cx="6480720" cy="369332"/>
          </a:xfrm>
          <a:prstGeom prst="rect">
            <a:avLst/>
          </a:prstGeom>
        </p:spPr>
        <p:txBody>
          <a:bodyPr wrap="square">
            <a:spAutoFit/>
          </a:bodyPr>
          <a:lstStyle/>
          <a:p>
            <a:pPr algn="just"/>
            <a:r>
              <a:rPr lang="ru-RU" sz="900" u="sng" dirty="0" smtClean="0">
                <a:solidFill>
                  <a:schemeClr val="tx1">
                    <a:lumMod val="85000"/>
                    <a:lumOff val="15000"/>
                  </a:schemeClr>
                </a:solidFill>
                <a:latin typeface="Century Gothic" pitchFamily="34" charset="0"/>
                <a:cs typeface="Times New Roman" pitchFamily="18" charset="0"/>
              </a:rPr>
              <a:t>Цель муниципальной программы:</a:t>
            </a:r>
            <a:r>
              <a:rPr lang="ru-RU" sz="900" dirty="0" smtClean="0"/>
              <a:t> </a:t>
            </a:r>
            <a:r>
              <a:rPr lang="ru-RU" sz="900" dirty="0" smtClean="0">
                <a:latin typeface="Century Gothic" pitchFamily="34" charset="0"/>
              </a:rPr>
              <a:t>создание для инвалидов и других маломобильных групп населения Балаганского района доступной и комфортной среды жизнедеятельности.</a:t>
            </a:r>
          </a:p>
        </p:txBody>
      </p:sp>
      <p:sp>
        <p:nvSpPr>
          <p:cNvPr id="16" name="TextBox 15"/>
          <p:cNvSpPr txBox="1"/>
          <p:nvPr/>
        </p:nvSpPr>
        <p:spPr>
          <a:xfrm>
            <a:off x="2132856" y="5652120"/>
            <a:ext cx="4725144" cy="396000"/>
          </a:xfrm>
          <a:prstGeom prst="rect">
            <a:avLst/>
          </a:prstGeom>
          <a:solidFill>
            <a:schemeClr val="accent2">
              <a:lumMod val="20000"/>
              <a:lumOff val="80000"/>
            </a:schemeClr>
          </a:solidFill>
        </p:spPr>
        <p:txBody>
          <a:bodyPr wrap="square" rtlCol="0">
            <a:spAutoFit/>
          </a:bodyPr>
          <a:lstStyle/>
          <a:p>
            <a:pPr indent="180975" algn="just"/>
            <a:r>
              <a:rPr lang="ru-RU" sz="750" dirty="0" smtClean="0">
                <a:latin typeface="Century Gothic" pitchFamily="34" charset="0"/>
              </a:rPr>
              <a:t>План на 2022 год </a:t>
            </a:r>
            <a:r>
              <a:rPr lang="ru-RU" sz="750" b="1" dirty="0" smtClean="0">
                <a:latin typeface="Century Gothic" pitchFamily="34" charset="0"/>
              </a:rPr>
              <a:t>62,4 тыс. руб.</a:t>
            </a:r>
            <a:r>
              <a:rPr lang="ru-RU" sz="750" dirty="0" smtClean="0">
                <a:latin typeface="Century Gothic" pitchFamily="34" charset="0"/>
              </a:rPr>
              <a:t>, факт исполнения </a:t>
            </a:r>
            <a:r>
              <a:rPr lang="ru-RU" sz="750" b="1" dirty="0" smtClean="0">
                <a:latin typeface="Century Gothic" pitchFamily="34" charset="0"/>
              </a:rPr>
              <a:t> 61,5 тыс.руб. </a:t>
            </a:r>
            <a:r>
              <a:rPr lang="ru-RU" sz="750" dirty="0" smtClean="0">
                <a:latin typeface="Century Gothic" pitchFamily="34" charset="0"/>
              </a:rPr>
              <a:t>или 98,6 %.</a:t>
            </a:r>
          </a:p>
          <a:p>
            <a:pPr algn="just"/>
            <a:r>
              <a:rPr lang="ru-RU" sz="750" dirty="0" smtClean="0">
                <a:latin typeface="Century Gothic" pitchFamily="34" charset="0"/>
              </a:rPr>
              <a:t>             Доля  расходов МП в сумме расходов районного бюджета в 2022  году составляет 0,01%</a:t>
            </a:r>
          </a:p>
          <a:p>
            <a:endParaRPr lang="ru-RU" dirty="0"/>
          </a:p>
        </p:txBody>
      </p:sp>
      <p:sp>
        <p:nvSpPr>
          <p:cNvPr id="18" name="Прямоугольник 17"/>
          <p:cNvSpPr/>
          <p:nvPr/>
        </p:nvSpPr>
        <p:spPr>
          <a:xfrm>
            <a:off x="0" y="5652120"/>
            <a:ext cx="2160240" cy="396000"/>
          </a:xfrm>
          <a:prstGeom prst="rect">
            <a:avLst/>
          </a:prstGeom>
          <a:solidFill>
            <a:schemeClr val="bg1">
              <a:lumMod val="95000"/>
            </a:schemeClr>
          </a:solidFill>
        </p:spPr>
        <p:txBody>
          <a:bodyPr wrap="square">
            <a:spAutoFit/>
          </a:bodyPr>
          <a:lstStyle/>
          <a:p>
            <a:pPr algn="just"/>
            <a:r>
              <a:rPr lang="ru-RU" sz="800" dirty="0" smtClean="0">
                <a:latin typeface="Century Gothic" pitchFamily="34" charset="0"/>
              </a:rPr>
              <a:t>Целевые группы пользователей: инвалиды и маломобильные группы населения Балаганского района</a:t>
            </a:r>
          </a:p>
          <a:p>
            <a:pPr algn="just"/>
            <a:endParaRPr lang="ru-RU" sz="800" dirty="0" smtClean="0">
              <a:latin typeface="Century Gothic" pitchFamily="34" charset="0"/>
            </a:endParaRPr>
          </a:p>
        </p:txBody>
      </p:sp>
      <p:sp>
        <p:nvSpPr>
          <p:cNvPr id="19" name="Прямоугольник 18"/>
          <p:cNvSpPr/>
          <p:nvPr/>
        </p:nvSpPr>
        <p:spPr>
          <a:xfrm>
            <a:off x="0" y="6012160"/>
            <a:ext cx="6858000" cy="369332"/>
          </a:xfrm>
          <a:prstGeom prst="rect">
            <a:avLst/>
          </a:prstGeom>
        </p:spPr>
        <p:txBody>
          <a:bodyPr wrap="square">
            <a:spAutoFit/>
          </a:bodyPr>
          <a:lstStyle/>
          <a:p>
            <a:pPr algn="ctr"/>
            <a:r>
              <a:rPr lang="ru-RU" sz="900" b="1" dirty="0" smtClean="0">
                <a:latin typeface="Century Gothic" pitchFamily="34" charset="0"/>
              </a:rPr>
              <a:t>Для достижения цели муниципальной программы привлечены финансовые средства  и осуществлены следующие мероприятия:</a:t>
            </a:r>
            <a:endParaRPr lang="ru-RU" sz="900" b="1" dirty="0">
              <a:latin typeface="Century Gothic" pitchFamily="34" charset="0"/>
            </a:endParaRPr>
          </a:p>
        </p:txBody>
      </p:sp>
      <p:sp>
        <p:nvSpPr>
          <p:cNvPr id="24" name="TextBox 23"/>
          <p:cNvSpPr txBox="1"/>
          <p:nvPr/>
        </p:nvSpPr>
        <p:spPr>
          <a:xfrm>
            <a:off x="0" y="6372200"/>
            <a:ext cx="6858000" cy="360000"/>
          </a:xfrm>
          <a:prstGeom prst="rect">
            <a:avLst/>
          </a:prstGeom>
          <a:solidFill>
            <a:srgbClr val="CCECFF"/>
          </a:solidFill>
        </p:spPr>
        <p:txBody>
          <a:bodyPr wrap="square" rtlCol="0">
            <a:spAutoFit/>
          </a:bodyPr>
          <a:lstStyle/>
          <a:p>
            <a:r>
              <a:rPr lang="ru-RU" sz="800" dirty="0" smtClean="0">
                <a:latin typeface="Century Gothic" pitchFamily="34" charset="0"/>
              </a:rPr>
              <a:t>установлена кнопка вызова персонала МБУК МОБ Балаганского района в сумме </a:t>
            </a:r>
            <a:r>
              <a:rPr lang="ru-RU" sz="800" b="1" dirty="0" smtClean="0">
                <a:latin typeface="Century Gothic" pitchFamily="34" charset="0"/>
              </a:rPr>
              <a:t>18,0 тыс. руб., </a:t>
            </a:r>
            <a:r>
              <a:rPr lang="ru-RU" sz="800" dirty="0" smtClean="0">
                <a:latin typeface="Century Gothic" pitchFamily="34" charset="0"/>
              </a:rPr>
              <a:t>оборудован вход в здание МБОУ Балаганская СОШ №1 в сумме </a:t>
            </a:r>
            <a:r>
              <a:rPr lang="ru-RU" sz="800" b="1" dirty="0" smtClean="0">
                <a:latin typeface="Century Gothic" pitchFamily="34" charset="0"/>
              </a:rPr>
              <a:t>30,0 тыс. руб.</a:t>
            </a:r>
            <a:r>
              <a:rPr lang="ru-RU" sz="800" dirty="0" smtClean="0">
                <a:latin typeface="Century Gothic" pitchFamily="34" charset="0"/>
              </a:rPr>
              <a:t>, в здании администрации Балаганского района  установлены знаки  и указатели для инвалидов  и маломобильных групп населения в сумме  </a:t>
            </a:r>
            <a:r>
              <a:rPr lang="ru-RU" sz="800" b="1" dirty="0" smtClean="0">
                <a:latin typeface="Century Gothic" pitchFamily="34" charset="0"/>
              </a:rPr>
              <a:t>13,5 тыс. руб</a:t>
            </a:r>
            <a:r>
              <a:rPr lang="ru-RU" sz="800" dirty="0" smtClean="0">
                <a:latin typeface="Century Gothic" pitchFamily="34" charset="0"/>
              </a:rPr>
              <a:t>.</a:t>
            </a:r>
          </a:p>
          <a:p>
            <a:r>
              <a:rPr lang="ru-RU" sz="800" dirty="0" smtClean="0">
                <a:latin typeface="Century Gothic" pitchFamily="34" charset="0"/>
              </a:rPr>
              <a:t> </a:t>
            </a:r>
          </a:p>
          <a:p>
            <a:pPr algn="just"/>
            <a:endParaRPr lang="ru-RU" sz="800" dirty="0">
              <a:latin typeface="Century Gothic" pitchFamily="34" charset="0"/>
            </a:endParaRPr>
          </a:p>
        </p:txBody>
      </p:sp>
      <p:sp>
        <p:nvSpPr>
          <p:cNvPr id="30" name="TextBox 29"/>
          <p:cNvSpPr txBox="1"/>
          <p:nvPr/>
        </p:nvSpPr>
        <p:spPr>
          <a:xfrm>
            <a:off x="188640" y="6732240"/>
            <a:ext cx="6408712" cy="615553"/>
          </a:xfrm>
          <a:prstGeom prst="rect">
            <a:avLst/>
          </a:prstGeom>
          <a:noFill/>
        </p:spPr>
        <p:txBody>
          <a:bodyPr wrap="square" rtlCol="0">
            <a:spAutoFit/>
          </a:bodyPr>
          <a:lstStyle/>
          <a:p>
            <a:pPr algn="ctr"/>
            <a:r>
              <a:rPr lang="ru-RU" sz="800" b="1" dirty="0" smtClean="0">
                <a:solidFill>
                  <a:srgbClr val="5A2781"/>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endParaRPr lang="ru-RU" dirty="0"/>
          </a:p>
        </p:txBody>
      </p:sp>
      <p:graphicFrame>
        <p:nvGraphicFramePr>
          <p:cNvPr id="31" name="Таблица 30"/>
          <p:cNvGraphicFramePr>
            <a:graphicFrameLocks noGrp="1"/>
          </p:cNvGraphicFramePr>
          <p:nvPr/>
        </p:nvGraphicFramePr>
        <p:xfrm>
          <a:off x="188640" y="7020272"/>
          <a:ext cx="6480723" cy="1893967"/>
        </p:xfrm>
        <a:graphic>
          <a:graphicData uri="http://schemas.openxmlformats.org/drawingml/2006/table">
            <a:tbl>
              <a:tblPr firstRow="1" bandRow="1">
                <a:tableStyleId>{5C22544A-7EE6-4342-B048-85BDC9FD1C3A}</a:tableStyleId>
              </a:tblPr>
              <a:tblGrid>
                <a:gridCol w="2736304"/>
                <a:gridCol w="432048"/>
                <a:gridCol w="432048"/>
                <a:gridCol w="432048"/>
                <a:gridCol w="432048"/>
                <a:gridCol w="720080"/>
                <a:gridCol w="576064"/>
                <a:gridCol w="720083"/>
              </a:tblGrid>
              <a:tr h="514855">
                <a:tc>
                  <a:txBody>
                    <a:bodyPr/>
                    <a:lstStyle/>
                    <a:p>
                      <a:pPr algn="ctr">
                        <a:lnSpc>
                          <a:spcPct val="107000"/>
                        </a:lnSpc>
                        <a:spcBef>
                          <a:spcPts val="200"/>
                        </a:spcBef>
                        <a:spcAft>
                          <a:spcPts val="200"/>
                        </a:spcAft>
                      </a:pPr>
                      <a:r>
                        <a:rPr lang="ru-RU" sz="900" b="0" dirty="0" smtClean="0">
                          <a:solidFill>
                            <a:schemeClr val="tx1"/>
                          </a:solidFill>
                          <a:latin typeface="Century Gothic" pitchFamily="34" charset="0"/>
                          <a:ea typeface="Calibri"/>
                          <a:cs typeface="Times New Roman"/>
                        </a:rPr>
                        <a:t>Показатель</a:t>
                      </a:r>
                      <a:endParaRPr lang="ru-RU" sz="9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2022/2021 (5)</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2662">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34161">
                <a:tc>
                  <a:txBody>
                    <a:bodyPr/>
                    <a:lstStyle/>
                    <a:p>
                      <a:pPr>
                        <a:spcBef>
                          <a:spcPts val="200"/>
                        </a:spcBef>
                        <a:spcAft>
                          <a:spcPts val="200"/>
                        </a:spcAft>
                      </a:pPr>
                      <a:r>
                        <a:rPr lang="ru-RU" sz="750" kern="1200" dirty="0" smtClean="0">
                          <a:solidFill>
                            <a:schemeClr val="dk1"/>
                          </a:solidFill>
                          <a:latin typeface="Century Gothic" pitchFamily="34" charset="0"/>
                          <a:ea typeface="+mn-ea"/>
                          <a:cs typeface="+mn-cs"/>
                        </a:rPr>
                        <a:t>Количество приспособленных для инвалидов и других маломобильных групп населения приоритетных объектов социальной инфраструктуры</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ед</a:t>
                      </a:r>
                      <a:r>
                        <a:rPr lang="ru-RU" sz="800" dirty="0">
                          <a:solidFill>
                            <a:srgbClr val="000000"/>
                          </a:solidFill>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15</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19</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+6</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146,2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126,7</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2774">
                <a:tc>
                  <a:txBody>
                    <a:bodyPr/>
                    <a:lstStyle/>
                    <a:p>
                      <a:pPr>
                        <a:spcBef>
                          <a:spcPts val="200"/>
                        </a:spcBef>
                        <a:spcAft>
                          <a:spcPts val="200"/>
                        </a:spcAft>
                      </a:pPr>
                      <a:r>
                        <a:rPr lang="ru-RU" sz="750" dirty="0">
                          <a:solidFill>
                            <a:schemeClr val="tx1"/>
                          </a:solidFill>
                          <a:latin typeface="Century Gothic" pitchFamily="34" charset="0"/>
                          <a:ea typeface="Times New Roman"/>
                          <a:cs typeface="Times New Roman"/>
                        </a:rPr>
                        <a:t>Количество проведенных с участием </a:t>
                      </a:r>
                      <a:r>
                        <a:rPr lang="ru-RU" sz="750" dirty="0" smtClean="0">
                          <a:solidFill>
                            <a:schemeClr val="tx1"/>
                          </a:solidFill>
                          <a:latin typeface="Century Gothic" pitchFamily="34" charset="0"/>
                          <a:ea typeface="Times New Roman"/>
                          <a:cs typeface="Times New Roman"/>
                        </a:rPr>
                        <a:t> инвалидов </a:t>
                      </a:r>
                      <a:r>
                        <a:rPr lang="ru-RU" sz="750" dirty="0">
                          <a:solidFill>
                            <a:schemeClr val="tx1"/>
                          </a:solidFill>
                          <a:latin typeface="Century Gothic" pitchFamily="34" charset="0"/>
                          <a:ea typeface="Times New Roman"/>
                          <a:cs typeface="Times New Roman"/>
                        </a:rPr>
                        <a:t>спортивных мероприятий</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е</a:t>
                      </a:r>
                      <a:r>
                        <a:rPr lang="ru-RU" sz="800" dirty="0" smtClean="0">
                          <a:solidFill>
                            <a:srgbClr val="000000"/>
                          </a:solidFill>
                          <a:latin typeface="Century Gothic" pitchFamily="34" charset="0"/>
                          <a:ea typeface="Times New Roman"/>
                          <a:cs typeface="Times New Roman"/>
                        </a:rPr>
                        <a:t>д</a:t>
                      </a:r>
                      <a:r>
                        <a:rPr lang="ru-RU" sz="800" dirty="0">
                          <a:solidFill>
                            <a:srgbClr val="000000"/>
                          </a:solidFill>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9</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10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10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111,1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2774">
                <a:tc>
                  <a:txBody>
                    <a:bodyPr/>
                    <a:lstStyle/>
                    <a:p>
                      <a:pPr>
                        <a:spcBef>
                          <a:spcPts val="200"/>
                        </a:spcBef>
                        <a:spcAft>
                          <a:spcPts val="200"/>
                        </a:spcAft>
                      </a:pPr>
                      <a:r>
                        <a:rPr lang="ru-RU" sz="750" kern="1200" dirty="0" smtClean="0">
                          <a:solidFill>
                            <a:schemeClr val="dk1"/>
                          </a:solidFill>
                          <a:latin typeface="Century Gothic" pitchFamily="34" charset="0"/>
                          <a:ea typeface="+mn-ea"/>
                          <a:cs typeface="+mn-cs"/>
                        </a:rPr>
                        <a:t>Количество проведенных с участием инвалидов культурно-массовых мероприятий</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17</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19</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19</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111,8</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2774">
                <a:tc>
                  <a:txBody>
                    <a:bodyPr/>
                    <a:lstStyle/>
                    <a:p>
                      <a:pPr>
                        <a:spcBef>
                          <a:spcPts val="200"/>
                        </a:spcBef>
                        <a:spcAft>
                          <a:spcPts val="200"/>
                        </a:spcAft>
                      </a:pPr>
                      <a:r>
                        <a:rPr lang="ru-RU" sz="750" kern="1200" dirty="0" smtClean="0">
                          <a:solidFill>
                            <a:schemeClr val="dk1"/>
                          </a:solidFill>
                          <a:latin typeface="Century Gothic" pitchFamily="34" charset="0"/>
                          <a:ea typeface="+mn-ea"/>
                          <a:cs typeface="+mn-cs"/>
                        </a:rPr>
                        <a:t>Количество информационных материалов, размещенных в СМИ и на официальном сайте </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26</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26</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26</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2774">
                <a:tc>
                  <a:txBody>
                    <a:bodyPr/>
                    <a:lstStyle/>
                    <a:p>
                      <a:pPr>
                        <a:spcBef>
                          <a:spcPts val="200"/>
                        </a:spcBef>
                        <a:spcAft>
                          <a:spcPts val="200"/>
                        </a:spcAft>
                      </a:pPr>
                      <a:r>
                        <a:rPr lang="ru-RU" sz="750" kern="1200" dirty="0" smtClean="0">
                          <a:solidFill>
                            <a:schemeClr val="dk1"/>
                          </a:solidFill>
                          <a:latin typeface="Century Gothic" pitchFamily="34" charset="0"/>
                          <a:ea typeface="+mn-ea"/>
                          <a:cs typeface="+mn-cs"/>
                        </a:rPr>
                        <a:t>Количество паспортизированных объектов</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44</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107,3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104,8</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29" name="TextBox 28"/>
          <p:cNvSpPr txBox="1"/>
          <p:nvPr/>
        </p:nvSpPr>
        <p:spPr>
          <a:xfrm>
            <a:off x="404664" y="2699792"/>
            <a:ext cx="45719" cy="369332"/>
          </a:xfrm>
          <a:prstGeom prst="rect">
            <a:avLst/>
          </a:prstGeom>
          <a:noFill/>
        </p:spPr>
        <p:txBody>
          <a:bodyPr wrap="square" rtlCol="0">
            <a:spAutoFit/>
          </a:bodyPr>
          <a:lstStyle/>
          <a:p>
            <a:endParaRPr lang="ru-RU" dirty="0"/>
          </a:p>
        </p:txBody>
      </p:sp>
      <p:pic>
        <p:nvPicPr>
          <p:cNvPr id="71684" name="Picture 4"/>
          <p:cNvPicPr>
            <a:picLocks noChangeAspect="1" noChangeArrowheads="1"/>
          </p:cNvPicPr>
          <p:nvPr/>
        </p:nvPicPr>
        <p:blipFill>
          <a:blip r:embed="rId4" cstate="print"/>
          <a:srcRect/>
          <a:stretch>
            <a:fillRect/>
          </a:stretch>
        </p:blipFill>
        <p:spPr bwMode="auto">
          <a:xfrm>
            <a:off x="5778000" y="1115616"/>
            <a:ext cx="1057346" cy="1044000"/>
          </a:xfrm>
          <a:prstGeom prst="hexagon">
            <a:avLst/>
          </a:prstGeom>
          <a:noFill/>
          <a:ln w="9525">
            <a:solidFill>
              <a:schemeClr val="bg2">
                <a:lumMod val="50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Таблица 28"/>
          <p:cNvGraphicFramePr>
            <a:graphicFrameLocks noGrp="1"/>
          </p:cNvGraphicFramePr>
          <p:nvPr/>
        </p:nvGraphicFramePr>
        <p:xfrm>
          <a:off x="2348880" y="1547664"/>
          <a:ext cx="2808312" cy="2067784"/>
        </p:xfrm>
        <a:graphic>
          <a:graphicData uri="http://schemas.openxmlformats.org/drawingml/2006/table">
            <a:tbl>
              <a:tblPr/>
              <a:tblGrid>
                <a:gridCol w="1656184"/>
                <a:gridCol w="576064"/>
                <a:gridCol w="576064"/>
              </a:tblGrid>
              <a:tr h="482824">
                <a:tc>
                  <a:txBody>
                    <a:bodyPr/>
                    <a:lstStyle/>
                    <a:p>
                      <a:pPr algn="ctr">
                        <a:spcAft>
                          <a:spcPts val="0"/>
                        </a:spcAft>
                      </a:pPr>
                      <a:r>
                        <a:rPr lang="ru-RU" sz="800" dirty="0" smtClean="0">
                          <a:latin typeface="Century Gothic" pitchFamily="34" charset="0"/>
                          <a:ea typeface="Times New Roman"/>
                          <a:cs typeface="Times New Roman"/>
                        </a:rPr>
                        <a:t>Наименование подпрограмм</a:t>
                      </a:r>
                      <a:endParaRPr lang="ru-RU" sz="800" dirty="0">
                        <a:latin typeface="Century Gothic" pitchFamily="34" charset="0"/>
                        <a:ea typeface="Times New Roman"/>
                        <a:cs typeface="Times New Roman"/>
                      </a:endParaRP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План на 2022 год</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Исполнение за 2022 год</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20706">
                <a:tc>
                  <a:txBody>
                    <a:bodyPr/>
                    <a:lstStyle/>
                    <a:p>
                      <a:pPr algn="ctr">
                        <a:spcAft>
                          <a:spcPts val="0"/>
                        </a:spcAft>
                      </a:pPr>
                      <a:r>
                        <a:rPr lang="ru-RU" sz="800" dirty="0">
                          <a:latin typeface="Century Gothic" pitchFamily="34" charset="0"/>
                          <a:ea typeface="Times New Roman"/>
                          <a:cs typeface="Times New Roman"/>
                        </a:rPr>
                        <a:t>1</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a:latin typeface="Century Gothic" pitchFamily="34" charset="0"/>
                          <a:ea typeface="Times New Roman"/>
                          <a:cs typeface="Times New Roman"/>
                        </a:rPr>
                        <a:t>2</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a:latin typeface="Century Gothic" pitchFamily="34" charset="0"/>
                          <a:ea typeface="Times New Roman"/>
                          <a:cs typeface="Times New Roman"/>
                        </a:rPr>
                        <a:t>3</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724235">
                <a:tc>
                  <a:txBody>
                    <a:bodyPr/>
                    <a:lstStyle/>
                    <a:p>
                      <a:pPr>
                        <a:spcAft>
                          <a:spcPts val="0"/>
                        </a:spcAft>
                      </a:pPr>
                      <a:r>
                        <a:rPr lang="ru-RU" sz="800" dirty="0">
                          <a:latin typeface="Century Gothic" pitchFamily="34" charset="0"/>
                          <a:ea typeface="Times New Roman"/>
                          <a:cs typeface="Times New Roman"/>
                        </a:rPr>
                        <a:t>Подпрограмма 1 «Развитие физической культуры и массового спорта в муниципальном образовании Балаганский район на 2019-2024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450,2 </a:t>
                      </a:r>
                    </a:p>
                    <a:p>
                      <a:pPr algn="ctr">
                        <a:spcAft>
                          <a:spcPts val="0"/>
                        </a:spcAft>
                      </a:pPr>
                      <a:r>
                        <a:rPr lang="ru-RU" sz="800" dirty="0" smtClean="0">
                          <a:latin typeface="Century Gothic" pitchFamily="34" charset="0"/>
                          <a:ea typeface="Times New Roman"/>
                          <a:cs typeface="Times New Roman"/>
                        </a:rPr>
                        <a:t>тыс.</a:t>
                      </a:r>
                    </a:p>
                    <a:p>
                      <a:pPr algn="ctr">
                        <a:spcAft>
                          <a:spcPts val="0"/>
                        </a:spcAft>
                      </a:pPr>
                      <a:r>
                        <a:rPr lang="ru-RU" sz="800" dirty="0" smtClean="0">
                          <a:latin typeface="Century Gothic" pitchFamily="34" charset="0"/>
                          <a:ea typeface="Times New Roman"/>
                          <a:cs typeface="Times New Roman"/>
                        </a:rPr>
                        <a:t>руб.</a:t>
                      </a:r>
                      <a:endParaRPr lang="ru-RU" sz="800" dirty="0">
                        <a:latin typeface="Century Gothic" pitchFamily="34" charset="0"/>
                        <a:ea typeface="Times New Roman"/>
                        <a:cs typeface="Times New Roman"/>
                      </a:endParaRP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450,2 </a:t>
                      </a:r>
                    </a:p>
                    <a:p>
                      <a:pPr algn="ctr">
                        <a:spcAft>
                          <a:spcPts val="0"/>
                        </a:spcAft>
                      </a:pPr>
                      <a:r>
                        <a:rPr lang="ru-RU" sz="800" dirty="0" smtClean="0">
                          <a:latin typeface="Century Gothic" pitchFamily="34" charset="0"/>
                          <a:ea typeface="Times New Roman"/>
                          <a:cs typeface="Times New Roman"/>
                        </a:rPr>
                        <a:t>тыс.</a:t>
                      </a:r>
                    </a:p>
                    <a:p>
                      <a:pPr algn="ctr">
                        <a:spcAft>
                          <a:spcPts val="0"/>
                        </a:spcAft>
                      </a:pPr>
                      <a:r>
                        <a:rPr lang="ru-RU" sz="800" dirty="0" smtClean="0">
                          <a:latin typeface="Century Gothic" pitchFamily="34" charset="0"/>
                          <a:ea typeface="Times New Roman"/>
                          <a:cs typeface="Times New Roman"/>
                        </a:rPr>
                        <a:t>руб.</a:t>
                      </a:r>
                      <a:endParaRPr lang="ru-RU" sz="800" dirty="0">
                        <a:latin typeface="Century Gothic" pitchFamily="34" charset="0"/>
                        <a:ea typeface="Times New Roman"/>
                        <a:cs typeface="Times New Roman"/>
                      </a:endParaRP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724235">
                <a:tc>
                  <a:txBody>
                    <a:bodyPr/>
                    <a:lstStyle/>
                    <a:p>
                      <a:pPr>
                        <a:spcAft>
                          <a:spcPts val="0"/>
                        </a:spcAft>
                      </a:pPr>
                      <a:r>
                        <a:rPr lang="ru-RU" sz="800" dirty="0">
                          <a:latin typeface="Century Gothic" pitchFamily="34" charset="0"/>
                          <a:ea typeface="Times New Roman"/>
                          <a:cs typeface="Times New Roman"/>
                        </a:rPr>
                        <a:t>Подпрограмма 2 «Развитие спортивной инфраструктуры и материально-технической базы в муниципальном образовании Балаганский район на 2019-2024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3959,2 тыс.</a:t>
                      </a:r>
                    </a:p>
                    <a:p>
                      <a:pPr algn="ctr">
                        <a:spcAft>
                          <a:spcPts val="0"/>
                        </a:spcAft>
                      </a:pPr>
                      <a:r>
                        <a:rPr lang="ru-RU" sz="800" dirty="0" smtClean="0">
                          <a:latin typeface="Century Gothic" pitchFamily="34" charset="0"/>
                          <a:ea typeface="Times New Roman"/>
                          <a:cs typeface="Times New Roman"/>
                        </a:rPr>
                        <a:t>руб.</a:t>
                      </a:r>
                      <a:endParaRPr lang="ru-RU" sz="800" dirty="0">
                        <a:latin typeface="Century Gothic" pitchFamily="34" charset="0"/>
                        <a:ea typeface="Times New Roman"/>
                        <a:cs typeface="Times New Roman"/>
                      </a:endParaRP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800" dirty="0" smtClean="0">
                          <a:latin typeface="Century Gothic" pitchFamily="34" charset="0"/>
                          <a:ea typeface="Times New Roman"/>
                          <a:cs typeface="Times New Roman"/>
                        </a:rPr>
                        <a:t>3959,2 </a:t>
                      </a:r>
                    </a:p>
                    <a:p>
                      <a:pPr algn="ctr">
                        <a:spcAft>
                          <a:spcPts val="0"/>
                        </a:spcAft>
                      </a:pPr>
                      <a:r>
                        <a:rPr lang="ru-RU" sz="800" dirty="0" smtClean="0">
                          <a:latin typeface="Century Gothic" pitchFamily="34" charset="0"/>
                          <a:ea typeface="Times New Roman"/>
                          <a:cs typeface="Times New Roman"/>
                        </a:rPr>
                        <a:t>тыс. </a:t>
                      </a:r>
                    </a:p>
                    <a:p>
                      <a:pPr algn="ctr">
                        <a:spcAft>
                          <a:spcPts val="0"/>
                        </a:spcAft>
                      </a:pPr>
                      <a:r>
                        <a:rPr lang="ru-RU" sz="800" dirty="0" smtClean="0">
                          <a:latin typeface="Century Gothic" pitchFamily="34" charset="0"/>
                          <a:ea typeface="Times New Roman"/>
                          <a:cs typeface="Times New Roman"/>
                        </a:rPr>
                        <a:t>руб.</a:t>
                      </a:r>
                      <a:endParaRPr lang="ru-RU" sz="800" dirty="0">
                        <a:latin typeface="Century Gothic" pitchFamily="34" charset="0"/>
                        <a:ea typeface="Times New Roman"/>
                        <a:cs typeface="Times New Roman"/>
                      </a:endParaRP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12" name="TextBox 11"/>
          <p:cNvSpPr txBox="1"/>
          <p:nvPr/>
        </p:nvSpPr>
        <p:spPr>
          <a:xfrm>
            <a:off x="116632" y="1619672"/>
            <a:ext cx="2232248" cy="707886"/>
          </a:xfrm>
          <a:prstGeom prst="rect">
            <a:avLst/>
          </a:prstGeom>
          <a:solidFill>
            <a:schemeClr val="bg1"/>
          </a:solidFill>
        </p:spPr>
        <p:txBody>
          <a:bodyPr wrap="square" rtlCol="0">
            <a:spAutoFit/>
          </a:bodyPr>
          <a:lstStyle/>
          <a:p>
            <a:pPr algn="just"/>
            <a:r>
              <a:rPr lang="ru-RU" sz="750" dirty="0" smtClean="0">
                <a:solidFill>
                  <a:srgbClr val="004C22"/>
                </a:solidFill>
                <a:latin typeface="Century Gothic" pitchFamily="34" charset="0"/>
              </a:rPr>
              <a:t>Целевые группы </a:t>
            </a:r>
            <a:r>
              <a:rPr lang="ru-RU" sz="800" dirty="0" smtClean="0">
                <a:solidFill>
                  <a:srgbClr val="004C22"/>
                </a:solidFill>
                <a:latin typeface="Century Gothic" pitchFamily="34" charset="0"/>
              </a:rPr>
              <a:t>пользователей:</a:t>
            </a:r>
          </a:p>
          <a:p>
            <a:pPr algn="just">
              <a:buFont typeface="Wingdings" pitchFamily="2" charset="2"/>
              <a:buChar char="ü"/>
            </a:pPr>
            <a:r>
              <a:rPr lang="ru-RU" sz="800" dirty="0" smtClean="0">
                <a:solidFill>
                  <a:srgbClr val="004C22"/>
                </a:solidFill>
                <a:latin typeface="Century Gothic" pitchFamily="34" charset="0"/>
              </a:rPr>
              <a:t>население Балаганского района в возрасте  от 3 лет и более лет;</a:t>
            </a:r>
          </a:p>
          <a:p>
            <a:pPr algn="just">
              <a:buFont typeface="Wingdings" pitchFamily="2" charset="2"/>
              <a:buChar char="ü"/>
            </a:pPr>
            <a:r>
              <a:rPr lang="ru-RU" sz="800" dirty="0" smtClean="0">
                <a:solidFill>
                  <a:srgbClr val="004C22"/>
                </a:solidFill>
                <a:latin typeface="Century Gothic" pitchFamily="34" charset="0"/>
              </a:rPr>
              <a:t>спортсмены и лица,  занимающиеся физкультурой и спортом</a:t>
            </a:r>
            <a:endParaRPr lang="ru-RU" sz="800" dirty="0">
              <a:solidFill>
                <a:srgbClr val="004C22"/>
              </a:solidFill>
              <a:latin typeface="Century Gothic" pitchFamily="34" charset="0"/>
            </a:endParaRPr>
          </a:p>
        </p:txBody>
      </p:sp>
      <p:sp>
        <p:nvSpPr>
          <p:cNvPr id="2" name="Номер слайда 1"/>
          <p:cNvSpPr>
            <a:spLocks noGrp="1"/>
          </p:cNvSpPr>
          <p:nvPr>
            <p:ph type="sldNum" sz="quarter" idx="12"/>
          </p:nvPr>
        </p:nvSpPr>
        <p:spPr>
          <a:xfrm>
            <a:off x="6508204" y="8786479"/>
            <a:ext cx="349796" cy="357521"/>
          </a:xfrm>
        </p:spPr>
        <p:txBody>
          <a:bodyPr/>
          <a:lstStyle/>
          <a:p>
            <a:fld id="{AE615853-E613-407B-A395-6D972D143756}" type="slidenum">
              <a:rPr lang="ru-RU" sz="1000" smtClean="0">
                <a:solidFill>
                  <a:schemeClr val="accent4">
                    <a:lumMod val="50000"/>
                  </a:schemeClr>
                </a:solidFill>
                <a:latin typeface="Century Gothic" pitchFamily="34" charset="0"/>
              </a:rPr>
              <a:pPr/>
              <a:t>39</a:t>
            </a:fld>
            <a:endParaRPr lang="ru-RU" sz="1000" dirty="0">
              <a:solidFill>
                <a:schemeClr val="accent4">
                  <a:lumMod val="50000"/>
                </a:schemeClr>
              </a:solidFill>
              <a:latin typeface="Century Gothic" pitchFamily="34" charset="0"/>
            </a:endParaRPr>
          </a:p>
        </p:txBody>
      </p:sp>
      <p:sp>
        <p:nvSpPr>
          <p:cNvPr id="4098" name="Rectangle 2"/>
          <p:cNvSpPr>
            <a:spLocks noChangeArrowheads="1"/>
          </p:cNvSpPr>
          <p:nvPr/>
        </p:nvSpPr>
        <p:spPr bwMode="auto">
          <a:xfrm>
            <a:off x="332656" y="699661"/>
            <a:ext cx="6408712"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900" b="1" dirty="0" smtClean="0">
                <a:solidFill>
                  <a:srgbClr val="FF0000"/>
                </a:solidFill>
                <a:latin typeface="Century Gothic" pitchFamily="34" charset="0"/>
              </a:rPr>
              <a:t>Муниципальная программа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«Развитие физической культуры и спорта в муниципальном образовании </a:t>
            </a:r>
          </a:p>
          <a:p>
            <a:pPr algn="ctr"/>
            <a:r>
              <a:rPr lang="ru-RU" sz="900" b="1" dirty="0" smtClean="0">
                <a:solidFill>
                  <a:srgbClr val="FF0000"/>
                </a:solidFill>
                <a:latin typeface="Century Gothic" pitchFamily="34" charset="0"/>
              </a:rPr>
              <a:t>Балаганский района на 2019-2024 годы»</a:t>
            </a:r>
            <a:endParaRPr lang="ru-RU" sz="900" dirty="0" smtClean="0">
              <a:solidFill>
                <a:srgbClr val="FF0000"/>
              </a:solidFill>
              <a:latin typeface="Century Gothic" pitchFamily="34" charset="0"/>
            </a:endParaRPr>
          </a:p>
        </p:txBody>
      </p:sp>
      <p:sp>
        <p:nvSpPr>
          <p:cNvPr id="10" name="Скругленный прямоугольник 9"/>
          <p:cNvSpPr/>
          <p:nvPr/>
        </p:nvSpPr>
        <p:spPr>
          <a:xfrm>
            <a:off x="1052736"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1"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14" name="Прямоугольник 13"/>
          <p:cNvSpPr/>
          <p:nvPr/>
        </p:nvSpPr>
        <p:spPr>
          <a:xfrm>
            <a:off x="116632" y="1115616"/>
            <a:ext cx="4680520" cy="584775"/>
          </a:xfrm>
          <a:prstGeom prst="rect">
            <a:avLst/>
          </a:prstGeom>
        </p:spPr>
        <p:txBody>
          <a:bodyPr wrap="square">
            <a:spAutoFit/>
          </a:bodyPr>
          <a:lstStyle/>
          <a:p>
            <a:pPr algn="ctr"/>
            <a:r>
              <a:rPr lang="ru-RU" sz="800" i="1" u="sng" dirty="0" smtClean="0">
                <a:latin typeface="Century Gothic" pitchFamily="34" charset="0"/>
                <a:cs typeface="Arial" pitchFamily="34" charset="0"/>
              </a:rPr>
              <a:t>Цель  муниципальной программы:</a:t>
            </a:r>
          </a:p>
          <a:p>
            <a:pPr algn="just"/>
            <a:r>
              <a:rPr lang="ru-RU" sz="800" dirty="0" smtClean="0">
                <a:latin typeface="Century Gothic" pitchFamily="34" charset="0"/>
              </a:rPr>
              <a:t>обеспечение максимальной вовлеченности населения муниципального образования Балаганский район в систематические занятия физкультурой и повышение эффективности подготовки спортсменов</a:t>
            </a:r>
            <a:endParaRPr lang="ru-RU" sz="800" i="1" u="sng" dirty="0" smtClean="0">
              <a:latin typeface="Century Gothic" pitchFamily="34" charset="0"/>
              <a:cs typeface="Arial" pitchFamily="34" charset="0"/>
            </a:endParaRPr>
          </a:p>
        </p:txBody>
      </p:sp>
      <p:sp>
        <p:nvSpPr>
          <p:cNvPr id="15" name="TextBox 14"/>
          <p:cNvSpPr txBox="1"/>
          <p:nvPr/>
        </p:nvSpPr>
        <p:spPr>
          <a:xfrm>
            <a:off x="5085184" y="1043608"/>
            <a:ext cx="1584176" cy="1044000"/>
          </a:xfrm>
          <a:prstGeom prst="rect">
            <a:avLst/>
          </a:prstGeom>
          <a:solidFill>
            <a:schemeClr val="accent6">
              <a:lumMod val="20000"/>
              <a:lumOff val="80000"/>
            </a:schemeClr>
          </a:solidFill>
          <a:ln>
            <a:solidFill>
              <a:schemeClr val="tx1"/>
            </a:solidFill>
            <a:prstDash val="sysDot"/>
          </a:ln>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4409,4 тыс. руб.</a:t>
            </a:r>
            <a:r>
              <a:rPr lang="ru-RU" sz="800" dirty="0" smtClean="0">
                <a:latin typeface="Century Gothic" pitchFamily="34" charset="0"/>
              </a:rPr>
              <a:t>, факт исполнения </a:t>
            </a:r>
            <a:r>
              <a:rPr lang="ru-RU" sz="800" b="1" dirty="0" smtClean="0">
                <a:latin typeface="Century Gothic" pitchFamily="34" charset="0"/>
              </a:rPr>
              <a:t>4409,4 тыс.руб.  </a:t>
            </a:r>
            <a:r>
              <a:rPr lang="ru-RU" sz="800" dirty="0" smtClean="0">
                <a:latin typeface="Century Gothic" pitchFamily="34" charset="0"/>
              </a:rPr>
              <a:t>или 100,0%.</a:t>
            </a:r>
          </a:p>
          <a:p>
            <a:pPr algn="just"/>
            <a:r>
              <a:rPr lang="ru-RU" sz="800" dirty="0" smtClean="0">
                <a:latin typeface="Century Gothic" pitchFamily="34" charset="0"/>
              </a:rPr>
              <a:t>      Доля  расходов  МП в  сумме расходов районного бюджета в 2022 году  составляет 0,64 %.</a:t>
            </a:r>
          </a:p>
          <a:p>
            <a:endParaRPr lang="ru-RU" sz="900" dirty="0" smtClean="0">
              <a:latin typeface="Century Gothic" pitchFamily="34" charset="0"/>
            </a:endParaRPr>
          </a:p>
          <a:p>
            <a:endParaRPr lang="ru-RU" sz="900" dirty="0" smtClean="0">
              <a:latin typeface="Century Gothic" pitchFamily="34" charset="0"/>
            </a:endParaRPr>
          </a:p>
          <a:p>
            <a:endParaRPr lang="ru-RU" sz="900" dirty="0">
              <a:latin typeface="Century Gothic" pitchFamily="34" charset="0"/>
            </a:endParaRPr>
          </a:p>
        </p:txBody>
      </p:sp>
      <p:sp>
        <p:nvSpPr>
          <p:cNvPr id="1027" name="Rectangle 3"/>
          <p:cNvSpPr>
            <a:spLocks noChangeArrowheads="1"/>
          </p:cNvSpPr>
          <p:nvPr/>
        </p:nvSpPr>
        <p:spPr bwMode="auto">
          <a:xfrm>
            <a:off x="3087392" y="90100"/>
            <a:ext cx="6832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TextBox 17"/>
          <p:cNvSpPr txBox="1"/>
          <p:nvPr/>
        </p:nvSpPr>
        <p:spPr>
          <a:xfrm>
            <a:off x="116632" y="3995936"/>
            <a:ext cx="6624736" cy="360000"/>
          </a:xfrm>
          <a:prstGeom prst="rect">
            <a:avLst/>
          </a:prstGeom>
          <a:solidFill>
            <a:srgbClr val="CCCCFF"/>
          </a:solidFill>
        </p:spPr>
        <p:txBody>
          <a:bodyPr wrap="square" rtlCol="0">
            <a:spAutoFit/>
          </a:bodyPr>
          <a:lstStyle/>
          <a:p>
            <a:pPr algn="just"/>
            <a:r>
              <a:rPr lang="ru-RU" sz="800" dirty="0" smtClean="0">
                <a:latin typeface="Century Gothic" pitchFamily="34" charset="0"/>
              </a:rPr>
              <a:t>   </a:t>
            </a:r>
            <a:r>
              <a:rPr lang="ru-RU" sz="750" dirty="0" smtClean="0">
                <a:latin typeface="Century Gothic" pitchFamily="34" charset="0"/>
              </a:rPr>
              <a:t>Финансирование мероприятий муниципальной программы осуществлялось за счет средств областного и районного бюджетов.</a:t>
            </a:r>
          </a:p>
          <a:p>
            <a:pPr algn="just"/>
            <a:r>
              <a:rPr lang="ru-RU" sz="750" dirty="0" smtClean="0">
                <a:latin typeface="Century Gothic" pitchFamily="34" charset="0"/>
              </a:rPr>
              <a:t>    За счет средств областного бюджета  на реализацию мероприятий МП направлено </a:t>
            </a:r>
            <a:r>
              <a:rPr lang="ru-RU" sz="750" b="1" dirty="0" smtClean="0">
                <a:latin typeface="Century Gothic" pitchFamily="34" charset="0"/>
              </a:rPr>
              <a:t>3 644,5 тыс. руб</a:t>
            </a:r>
            <a:r>
              <a:rPr lang="ru-RU" sz="750" dirty="0" smtClean="0">
                <a:latin typeface="Century Gothic" pitchFamily="34" charset="0"/>
              </a:rPr>
              <a:t>., за счет районного бюджета  </a:t>
            </a:r>
            <a:r>
              <a:rPr lang="ru-RU" sz="750" b="1" dirty="0" smtClean="0">
                <a:latin typeface="Century Gothic" pitchFamily="34" charset="0"/>
              </a:rPr>
              <a:t>764,9 тыс.руб</a:t>
            </a:r>
            <a:r>
              <a:rPr lang="ru-RU" sz="750" dirty="0" smtClean="0">
                <a:latin typeface="Century Gothic" pitchFamily="34" charset="0"/>
              </a:rPr>
              <a:t>.</a:t>
            </a:r>
            <a:endParaRPr lang="ru-RU" sz="750" dirty="0">
              <a:latin typeface="Century Gothic" pitchFamily="34" charset="0"/>
            </a:endParaRPr>
          </a:p>
        </p:txBody>
      </p:sp>
      <p:sp>
        <p:nvSpPr>
          <p:cNvPr id="21" name="TextBox 20"/>
          <p:cNvSpPr txBox="1"/>
          <p:nvPr/>
        </p:nvSpPr>
        <p:spPr>
          <a:xfrm>
            <a:off x="0" y="4427984"/>
            <a:ext cx="6741368" cy="669414"/>
          </a:xfrm>
          <a:prstGeom prst="rect">
            <a:avLst/>
          </a:prstGeom>
          <a:solidFill>
            <a:schemeClr val="bg1"/>
          </a:solidFill>
        </p:spPr>
        <p:txBody>
          <a:bodyPr wrap="square" rtlCol="0">
            <a:spAutoFit/>
          </a:bodyPr>
          <a:lstStyle/>
          <a:p>
            <a:pPr algn="just"/>
            <a:r>
              <a:rPr lang="ru-RU" sz="750" dirty="0" smtClean="0">
                <a:latin typeface="Century Gothic" pitchFamily="34" charset="0"/>
              </a:rPr>
              <a:t>     В рамках реализации мероприятий по подпрограмме 1 проведены мероприятия с привлечением  разных возрастов и групп населения на общую сумму 450,2 тыс.руб., в том числе: турниры по боксу, волейболу, легкой атлетике.     </a:t>
            </a:r>
          </a:p>
          <a:p>
            <a:pPr algn="just"/>
            <a:r>
              <a:rPr lang="ru-RU" sz="750" dirty="0" smtClean="0">
                <a:latin typeface="Century Gothic" pitchFamily="34" charset="0"/>
              </a:rPr>
              <a:t>    Проведены районные соревнования в спортивной эстафете «Папа, мама я –спортивная семья», лыжная гонка «Лыжня России», Всероссийская акция «День здоровья», «День бега», «Кросс нации», «День ходьбы» и другие социально значимые спортивные мероприятия. </a:t>
            </a:r>
            <a:endParaRPr lang="ru-RU" sz="750" dirty="0">
              <a:latin typeface="Century Gothic" pitchFamily="34" charset="0"/>
            </a:endParaRPr>
          </a:p>
        </p:txBody>
      </p:sp>
      <p:sp>
        <p:nvSpPr>
          <p:cNvPr id="22" name="TextBox 21"/>
          <p:cNvSpPr txBox="1"/>
          <p:nvPr/>
        </p:nvSpPr>
        <p:spPr>
          <a:xfrm>
            <a:off x="0" y="5076056"/>
            <a:ext cx="2276872" cy="746358"/>
          </a:xfrm>
          <a:prstGeom prst="rect">
            <a:avLst/>
          </a:prstGeom>
          <a:solidFill>
            <a:schemeClr val="accent6">
              <a:lumMod val="40000"/>
              <a:lumOff val="60000"/>
            </a:schemeClr>
          </a:solidFill>
        </p:spPr>
        <p:txBody>
          <a:bodyPr wrap="square" rtlCol="0">
            <a:spAutoFit/>
          </a:bodyPr>
          <a:lstStyle/>
          <a:p>
            <a:pPr algn="just"/>
            <a:r>
              <a:rPr lang="ru-RU" sz="700" dirty="0" smtClean="0">
                <a:latin typeface="Century Gothic" pitchFamily="34" charset="0"/>
              </a:rPr>
              <a:t>По подпрограмме 2 для МБОУ ДО Балаганский ЦДТ приобретено спортивное оборудование и инвентарь  на сумму </a:t>
            </a:r>
            <a:r>
              <a:rPr lang="ru-RU" sz="700" b="1" dirty="0" smtClean="0">
                <a:latin typeface="Century Gothic" pitchFamily="34" charset="0"/>
              </a:rPr>
              <a:t>418,8 тыс. руб., </a:t>
            </a:r>
            <a:r>
              <a:rPr lang="ru-RU" sz="700" dirty="0" smtClean="0">
                <a:latin typeface="Century Gothic" pitchFamily="34" charset="0"/>
              </a:rPr>
              <a:t>в том числе</a:t>
            </a:r>
            <a:r>
              <a:rPr lang="ru-RU" sz="700" b="1" dirty="0" smtClean="0">
                <a:latin typeface="Century Gothic" pitchFamily="34" charset="0"/>
              </a:rPr>
              <a:t> </a:t>
            </a:r>
            <a:r>
              <a:rPr lang="ru-RU" sz="700" dirty="0" smtClean="0">
                <a:latin typeface="Century Gothic" pitchFamily="34" charset="0"/>
              </a:rPr>
              <a:t>за счет средств областного бюджета </a:t>
            </a:r>
            <a:r>
              <a:rPr lang="ru-RU" sz="700" b="1" dirty="0" smtClean="0">
                <a:latin typeface="Century Gothic" pitchFamily="34" charset="0"/>
              </a:rPr>
              <a:t>397,9 тыс. руб., </a:t>
            </a:r>
            <a:r>
              <a:rPr lang="ru-RU" sz="700" dirty="0" smtClean="0">
                <a:latin typeface="Century Gothic" pitchFamily="34" charset="0"/>
              </a:rPr>
              <a:t>за счет средств районного бюджета </a:t>
            </a:r>
            <a:r>
              <a:rPr lang="ru-RU" sz="700" b="1" dirty="0" smtClean="0">
                <a:latin typeface="Century Gothic" pitchFamily="34" charset="0"/>
              </a:rPr>
              <a:t>20,9 тыс. руб</a:t>
            </a:r>
            <a:r>
              <a:rPr lang="ru-RU" sz="750" dirty="0" smtClean="0">
                <a:latin typeface="Century Gothic" pitchFamily="34" charset="0"/>
              </a:rPr>
              <a:t>. </a:t>
            </a:r>
            <a:endParaRPr lang="ru-RU" sz="750" dirty="0">
              <a:latin typeface="Century Gothic" pitchFamily="34" charset="0"/>
            </a:endParaRPr>
          </a:p>
        </p:txBody>
      </p:sp>
      <p:sp>
        <p:nvSpPr>
          <p:cNvPr id="23" name="TextBox 22"/>
          <p:cNvSpPr txBox="1"/>
          <p:nvPr/>
        </p:nvSpPr>
        <p:spPr>
          <a:xfrm>
            <a:off x="2348880" y="4932040"/>
            <a:ext cx="4509120" cy="828000"/>
          </a:xfrm>
          <a:prstGeom prst="rect">
            <a:avLst/>
          </a:prstGeom>
          <a:solidFill>
            <a:schemeClr val="accent2">
              <a:lumMod val="20000"/>
              <a:lumOff val="80000"/>
            </a:schemeClr>
          </a:solidFill>
        </p:spPr>
        <p:txBody>
          <a:bodyPr wrap="square" rtlCol="0">
            <a:spAutoFit/>
          </a:bodyPr>
          <a:lstStyle/>
          <a:p>
            <a:pPr algn="just"/>
            <a:r>
              <a:rPr lang="ru-RU" sz="750" dirty="0" smtClean="0">
                <a:latin typeface="Century Gothic" pitchFamily="34" charset="0"/>
              </a:rPr>
              <a:t>   По подпрограмме 2 проведены работы по оборудованию площадки физкультурно-оздоровительного комплекса отрытого типа (ФОКОТ) п. Балаганск на сумму </a:t>
            </a:r>
            <a:r>
              <a:rPr lang="ru-RU" sz="750" b="1" dirty="0" smtClean="0">
                <a:latin typeface="Century Gothic" pitchFamily="34" charset="0"/>
              </a:rPr>
              <a:t>3 417,5 тыс. руб</a:t>
            </a:r>
            <a:r>
              <a:rPr lang="ru-RU" sz="750" dirty="0" smtClean="0">
                <a:latin typeface="Century Gothic" pitchFamily="34" charset="0"/>
              </a:rPr>
              <a:t>., в том числе за счет средств областного бюджета на сумму </a:t>
            </a:r>
            <a:r>
              <a:rPr lang="ru-RU" sz="750" b="1" dirty="0" smtClean="0">
                <a:latin typeface="Century Gothic" pitchFamily="34" charset="0"/>
              </a:rPr>
              <a:t>3 246,6 тыс. руб</a:t>
            </a:r>
            <a:r>
              <a:rPr lang="ru-RU" sz="750" dirty="0" smtClean="0">
                <a:latin typeface="Century Gothic" pitchFamily="34" charset="0"/>
              </a:rPr>
              <a:t>.,  за счет средств районного бюджета на сумму </a:t>
            </a:r>
            <a:r>
              <a:rPr lang="ru-RU" sz="750" b="1" dirty="0" smtClean="0">
                <a:latin typeface="Century Gothic" pitchFamily="34" charset="0"/>
              </a:rPr>
              <a:t>170,9 тыс. руб. </a:t>
            </a:r>
          </a:p>
          <a:p>
            <a:pPr algn="just"/>
            <a:r>
              <a:rPr lang="ru-RU" sz="750" dirty="0" smtClean="0">
                <a:latin typeface="Century Gothic" pitchFamily="34" charset="0"/>
              </a:rPr>
              <a:t>  За счет средств районного бюджета</a:t>
            </a:r>
            <a:r>
              <a:rPr lang="ru-RU" sz="750" b="1" dirty="0" smtClean="0">
                <a:latin typeface="Century Gothic" pitchFamily="34" charset="0"/>
              </a:rPr>
              <a:t>  </a:t>
            </a:r>
            <a:r>
              <a:rPr lang="ru-RU" sz="750" dirty="0" smtClean="0">
                <a:latin typeface="Century Gothic" pitchFamily="34" charset="0"/>
              </a:rPr>
              <a:t>приобретены спортивная форма  на сумму </a:t>
            </a:r>
            <a:r>
              <a:rPr lang="ru-RU" sz="750" b="1" dirty="0" smtClean="0">
                <a:latin typeface="Century Gothic" pitchFamily="34" charset="0"/>
              </a:rPr>
              <a:t>85,0 тыс. руб</a:t>
            </a:r>
            <a:r>
              <a:rPr lang="ru-RU" sz="750" dirty="0" smtClean="0">
                <a:latin typeface="Century Gothic" pitchFamily="34" charset="0"/>
              </a:rPr>
              <a:t>. и спортинвентарь на сумму </a:t>
            </a:r>
            <a:r>
              <a:rPr lang="ru-RU" sz="750" b="1" dirty="0" smtClean="0">
                <a:latin typeface="Century Gothic" pitchFamily="34" charset="0"/>
              </a:rPr>
              <a:t>5,5 тыс. руб., </a:t>
            </a:r>
            <a:r>
              <a:rPr lang="ru-RU" sz="750" dirty="0" smtClean="0">
                <a:latin typeface="Century Gothic" pitchFamily="34" charset="0"/>
              </a:rPr>
              <a:t>осуществлено технологическое присоединение энергопринимающих устройств ФОКОТа на сумму </a:t>
            </a:r>
            <a:r>
              <a:rPr lang="ru-RU" sz="750" b="1" dirty="0" smtClean="0">
                <a:latin typeface="Century Gothic" pitchFamily="34" charset="0"/>
              </a:rPr>
              <a:t>32,4 тыс. руб.</a:t>
            </a:r>
          </a:p>
          <a:p>
            <a:pPr algn="just"/>
            <a:endParaRPr lang="ru-RU" sz="750" dirty="0" smtClean="0">
              <a:latin typeface="Century Gothic" pitchFamily="34" charset="0"/>
            </a:endParaRPr>
          </a:p>
          <a:p>
            <a:pPr algn="just"/>
            <a:endParaRPr lang="ru-RU" sz="900" dirty="0">
              <a:latin typeface="Century Gothic" pitchFamily="34" charset="0"/>
            </a:endParaRPr>
          </a:p>
        </p:txBody>
      </p:sp>
      <p:graphicFrame>
        <p:nvGraphicFramePr>
          <p:cNvPr id="28" name="Диаграмма 27"/>
          <p:cNvGraphicFramePr/>
          <p:nvPr/>
        </p:nvGraphicFramePr>
        <p:xfrm>
          <a:off x="188640" y="2267744"/>
          <a:ext cx="2160240" cy="1584176"/>
        </p:xfrm>
        <a:graphic>
          <a:graphicData uri="http://schemas.openxmlformats.org/drawingml/2006/chart">
            <c:chart xmlns:c="http://schemas.openxmlformats.org/drawingml/2006/chart" xmlns:r="http://schemas.openxmlformats.org/officeDocument/2006/relationships" r:id="rId3"/>
          </a:graphicData>
        </a:graphic>
      </p:graphicFrame>
      <p:sp>
        <p:nvSpPr>
          <p:cNvPr id="30" name="Прямоугольник 29"/>
          <p:cNvSpPr/>
          <p:nvPr/>
        </p:nvSpPr>
        <p:spPr>
          <a:xfrm>
            <a:off x="0" y="5796136"/>
            <a:ext cx="6741368" cy="754053"/>
          </a:xfrm>
          <a:prstGeom prst="rect">
            <a:avLst/>
          </a:prstGeom>
        </p:spPr>
        <p:txBody>
          <a:bodyPr wrap="square">
            <a:spAutoFit/>
          </a:bodyPr>
          <a:lstStyle/>
          <a:p>
            <a:pPr algn="ctr"/>
            <a:r>
              <a:rPr lang="ru-RU" sz="8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sz="900" b="1" dirty="0" smtClean="0">
              <a:solidFill>
                <a:schemeClr val="accent1">
                  <a:lumMod val="25000"/>
                </a:schemeClr>
              </a:solidFill>
              <a:latin typeface="Century Gothic" pitchFamily="34" charset="0"/>
            </a:endParaRPr>
          </a:p>
          <a:p>
            <a:pPr algn="ctr"/>
            <a:endParaRPr lang="ru-RU" dirty="0"/>
          </a:p>
        </p:txBody>
      </p:sp>
      <p:graphicFrame>
        <p:nvGraphicFramePr>
          <p:cNvPr id="32" name="Таблица 31"/>
          <p:cNvGraphicFramePr>
            <a:graphicFrameLocks noGrp="1"/>
          </p:cNvGraphicFramePr>
          <p:nvPr/>
        </p:nvGraphicFramePr>
        <p:xfrm>
          <a:off x="0" y="6084168"/>
          <a:ext cx="6857999" cy="2739454"/>
        </p:xfrm>
        <a:graphic>
          <a:graphicData uri="http://schemas.openxmlformats.org/drawingml/2006/table">
            <a:tbl>
              <a:tblPr firstRow="1" bandRow="1">
                <a:tableStyleId>{5C22544A-7EE6-4342-B048-85BDC9FD1C3A}</a:tableStyleId>
              </a:tblPr>
              <a:tblGrid>
                <a:gridCol w="2571749"/>
                <a:gridCol w="467590"/>
                <a:gridCol w="545523"/>
                <a:gridCol w="545523"/>
                <a:gridCol w="545523"/>
                <a:gridCol w="779318"/>
                <a:gridCol w="582795"/>
                <a:gridCol w="819978"/>
              </a:tblGrid>
              <a:tr h="527132">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Показатель</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изм.</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на</a:t>
                      </a:r>
                      <a:r>
                        <a:rPr lang="ru-RU" sz="75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Отклонение 2022-2021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Темп роста 2022/</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Исполнение </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за 2022 год</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42050">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1</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2</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5</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6=5-3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7</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8=5/4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77603">
                <a:tc>
                  <a:txBody>
                    <a:bodyPr/>
                    <a:lstStyle/>
                    <a:p>
                      <a:pPr>
                        <a:spcAft>
                          <a:spcPts val="0"/>
                        </a:spcAft>
                      </a:pPr>
                      <a:r>
                        <a:rPr lang="ru-RU" sz="800" dirty="0">
                          <a:solidFill>
                            <a:srgbClr val="000000"/>
                          </a:solidFill>
                          <a:latin typeface="Century Gothic" pitchFamily="34" charset="0"/>
                          <a:ea typeface="Times New Roman"/>
                          <a:cs typeface="Times New Roman"/>
                        </a:rPr>
                        <a:t>Доля населения муниципального образования Балаганский район, систематически занимающегося физической культурой и спортом в общей численности населения муниципального образования Балаганский район в возрасте 3-79 лет</a:t>
                      </a:r>
                      <a:endParaRPr lang="ru-RU" sz="8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39,6</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46,0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44,5</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+4,9</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112,4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96,7</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40695">
                <a:tc>
                  <a:txBody>
                    <a:bodyPr/>
                    <a:lstStyle/>
                    <a:p>
                      <a:pPr>
                        <a:spcAft>
                          <a:spcPts val="0"/>
                        </a:spcAft>
                      </a:pPr>
                      <a:r>
                        <a:rPr lang="ru-RU" sz="800" dirty="0">
                          <a:solidFill>
                            <a:srgbClr val="000000"/>
                          </a:solidFill>
                          <a:latin typeface="Century Gothic" pitchFamily="34" charset="0"/>
                          <a:ea typeface="Times New Roman"/>
                          <a:cs typeface="Times New Roman"/>
                        </a:rPr>
                        <a:t>Доля лиц с ограниченными возможностями здоровья и инвалидов, систематически занимающихся физической культурой и спортом, в общей численности указанной категории населения муниципального образования Балаганский район </a:t>
                      </a:r>
                      <a:endParaRPr lang="ru-RU" sz="80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800" dirty="0" smtClean="0">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16,2</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16,3</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16,3</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100,6</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406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kern="1200" dirty="0" smtClean="0">
                          <a:solidFill>
                            <a:schemeClr val="dk1"/>
                          </a:solidFill>
                          <a:latin typeface="Century Gothic" pitchFamily="34" charset="0"/>
                          <a:ea typeface="+mn-ea"/>
                          <a:cs typeface="+mn-cs"/>
                        </a:rPr>
                        <a:t>Единовременная пропускная способность объектов спорта, введенных в эксплуатацию в муниципальном образовании Балаганский район (нарастающим итогом)</a:t>
                      </a:r>
                    </a:p>
                    <a:p>
                      <a:pPr>
                        <a:spcAft>
                          <a:spcPts val="0"/>
                        </a:spcAft>
                      </a:pPr>
                      <a:endParaRPr lang="ru-RU" sz="700" dirty="0">
                        <a:latin typeface="Times New Roman"/>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smtClean="0">
                          <a:latin typeface="Century Gothic" pitchFamily="34" charset="0"/>
                          <a:ea typeface="Times New Roman"/>
                          <a:cs typeface="Times New Roman"/>
                        </a:rPr>
                        <a:t>%</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45,0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50,0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50,0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+5,0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111,1</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pic>
        <p:nvPicPr>
          <p:cNvPr id="1026" name="Picture 2"/>
          <p:cNvPicPr>
            <a:picLocks noChangeAspect="1" noChangeArrowheads="1"/>
          </p:cNvPicPr>
          <p:nvPr/>
        </p:nvPicPr>
        <p:blipFill>
          <a:blip r:embed="rId4" cstate="print"/>
          <a:srcRect/>
          <a:stretch>
            <a:fillRect/>
          </a:stretch>
        </p:blipFill>
        <p:spPr bwMode="auto">
          <a:xfrm>
            <a:off x="5157192" y="2555776"/>
            <a:ext cx="803570" cy="792000"/>
          </a:xfrm>
          <a:prstGeom prst="hexagon">
            <a:avLst/>
          </a:prstGeom>
          <a:noFill/>
          <a:ln w="9525">
            <a:solidFill>
              <a:schemeClr val="tx1">
                <a:lumMod val="50000"/>
                <a:lumOff val="50000"/>
              </a:schemeClr>
            </a:solidFill>
            <a:miter lim="800000"/>
            <a:headEnd/>
            <a:tailEnd/>
          </a:ln>
          <a:scene3d>
            <a:camera prst="orthographicFront"/>
            <a:lightRig rig="threePt" dir="t"/>
          </a:scene3d>
          <a:sp3d>
            <a:bevelT/>
          </a:sp3d>
        </p:spPr>
      </p:pic>
      <p:pic>
        <p:nvPicPr>
          <p:cNvPr id="3" name="Picture 3"/>
          <p:cNvPicPr>
            <a:picLocks noChangeAspect="1" noChangeArrowheads="1"/>
          </p:cNvPicPr>
          <p:nvPr/>
        </p:nvPicPr>
        <p:blipFill>
          <a:blip r:embed="rId5" cstate="print"/>
          <a:srcRect/>
          <a:stretch>
            <a:fillRect/>
          </a:stretch>
        </p:blipFill>
        <p:spPr bwMode="auto">
          <a:xfrm>
            <a:off x="5877271" y="2123729"/>
            <a:ext cx="828000" cy="780098"/>
          </a:xfrm>
          <a:prstGeom prst="hexagon">
            <a:avLst/>
          </a:prstGeom>
          <a:noFill/>
          <a:ln w="9525">
            <a:solidFill>
              <a:schemeClr val="tx1">
                <a:lumMod val="50000"/>
                <a:lumOff val="50000"/>
              </a:schemeClr>
            </a:solidFill>
            <a:miter lim="800000"/>
            <a:headEnd/>
            <a:tailEnd/>
          </a:ln>
          <a:scene3d>
            <a:camera prst="orthographicFront"/>
            <a:lightRig rig="threePt" dir="t"/>
          </a:scene3d>
          <a:sp3d>
            <a:bevelT/>
          </a:sp3d>
        </p:spPr>
      </p:pic>
      <p:pic>
        <p:nvPicPr>
          <p:cNvPr id="4" name="Picture 2"/>
          <p:cNvPicPr>
            <a:picLocks noChangeAspect="1" noChangeArrowheads="1"/>
          </p:cNvPicPr>
          <p:nvPr/>
        </p:nvPicPr>
        <p:blipFill>
          <a:blip r:embed="rId6" cstate="print"/>
          <a:srcRect/>
          <a:stretch>
            <a:fillRect/>
          </a:stretch>
        </p:blipFill>
        <p:spPr bwMode="auto">
          <a:xfrm>
            <a:off x="5877272" y="2987824"/>
            <a:ext cx="806997" cy="792000"/>
          </a:xfrm>
          <a:prstGeom prst="hexagon">
            <a:avLst/>
          </a:prstGeom>
          <a:noFill/>
          <a:ln w="9525">
            <a:solidFill>
              <a:schemeClr val="bg2">
                <a:lumMod val="25000"/>
              </a:schemeClr>
            </a:solidFill>
            <a:miter lim="800000"/>
            <a:headEnd/>
            <a:tailEnd/>
          </a:ln>
          <a:scene3d>
            <a:camera prst="orthographicFront"/>
            <a:lightRig rig="threePt" dir="t"/>
          </a:scene3d>
          <a:sp3d>
            <a:bevelT/>
          </a:sp3d>
        </p:spPr>
      </p:pic>
      <p:sp>
        <p:nvSpPr>
          <p:cNvPr id="31" name="Прямоугольник 30"/>
          <p:cNvSpPr/>
          <p:nvPr/>
        </p:nvSpPr>
        <p:spPr>
          <a:xfrm>
            <a:off x="188640" y="3707904"/>
            <a:ext cx="6552728" cy="338554"/>
          </a:xfrm>
          <a:prstGeom prst="rect">
            <a:avLst/>
          </a:prstGeom>
        </p:spPr>
        <p:txBody>
          <a:bodyPr wrap="square">
            <a:spAutoFit/>
          </a:bodyPr>
          <a:lstStyle/>
          <a:p>
            <a:pPr algn="ctr"/>
            <a:r>
              <a:rPr lang="ru-RU" sz="800" b="1" dirty="0" smtClean="0">
                <a:solidFill>
                  <a:srgbClr val="004C22"/>
                </a:solidFill>
                <a:latin typeface="Century Gothic" pitchFamily="34" charset="0"/>
              </a:rPr>
              <a:t>Для достижения целей муниципальной программы  осуществлены следующие мероприятия и привлечены финансовые средства  в следующих объемах:</a:t>
            </a:r>
            <a:endParaRPr lang="ru-RU" sz="800" b="1" dirty="0">
              <a:solidFill>
                <a:srgbClr val="004C22"/>
              </a:solidFill>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532440"/>
            <a:ext cx="205780" cy="486833"/>
          </a:xfrm>
        </p:spPr>
        <p:txBody>
          <a:bodyPr/>
          <a:lstStyle/>
          <a:p>
            <a:fld id="{AE615853-E613-407B-A395-6D972D143756}" type="slidenum">
              <a:rPr lang="ru-RU" sz="1000" smtClean="0">
                <a:solidFill>
                  <a:schemeClr val="accent4">
                    <a:lumMod val="50000"/>
                  </a:schemeClr>
                </a:solidFill>
                <a:latin typeface="Century Gothic" pitchFamily="34" charset="0"/>
              </a:rPr>
              <a:pPr/>
              <a:t>4</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1124744"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
        <p:nvSpPr>
          <p:cNvPr id="4" name="Прямоугольник 3"/>
          <p:cNvSpPr/>
          <p:nvPr/>
        </p:nvSpPr>
        <p:spPr>
          <a:xfrm>
            <a:off x="692696" y="3347864"/>
            <a:ext cx="5256584" cy="1938992"/>
          </a:xfrm>
          <a:prstGeom prst="rect">
            <a:avLst/>
          </a:prstGeom>
        </p:spPr>
        <p:txBody>
          <a:bodyPr wrap="square">
            <a:spAutoFit/>
          </a:bodyPr>
          <a:lstStyle/>
          <a:p>
            <a:pPr marL="514350" indent="-514350" algn="ctr"/>
            <a:r>
              <a:rPr lang="en-US" sz="2400" b="1" i="1" dirty="0" smtClean="0">
                <a:solidFill>
                  <a:schemeClr val="accent4">
                    <a:lumMod val="50000"/>
                  </a:schemeClr>
                </a:solidFill>
                <a:latin typeface="Century Gothic" pitchFamily="34" charset="0"/>
                <a:cs typeface="Arial" pitchFamily="34" charset="0"/>
              </a:rPr>
              <a:t>I.</a:t>
            </a:r>
            <a:r>
              <a:rPr lang="ru-RU" sz="2400" b="1" i="1" dirty="0" smtClean="0">
                <a:solidFill>
                  <a:schemeClr val="accent4">
                    <a:lumMod val="50000"/>
                  </a:schemeClr>
                </a:solidFill>
                <a:latin typeface="Century Gothic" pitchFamily="34" charset="0"/>
                <a:cs typeface="Arial" pitchFamily="34" charset="0"/>
              </a:rPr>
              <a:t>Основные показатели </a:t>
            </a:r>
          </a:p>
          <a:p>
            <a:pPr marL="514350" indent="-514350" algn="ctr"/>
            <a:r>
              <a:rPr lang="ru-RU" sz="2400" b="1" i="1" dirty="0" smtClean="0">
                <a:solidFill>
                  <a:schemeClr val="accent4">
                    <a:lumMod val="50000"/>
                  </a:schemeClr>
                </a:solidFill>
                <a:latin typeface="Century Gothic" pitchFamily="34" charset="0"/>
                <a:cs typeface="Arial" pitchFamily="34" charset="0"/>
              </a:rPr>
              <a:t>социально – экономического развития</a:t>
            </a:r>
          </a:p>
          <a:p>
            <a:pPr marL="514350" indent="-514350" algn="ctr"/>
            <a:r>
              <a:rPr lang="ru-RU" sz="2400" b="1" i="1" dirty="0" smtClean="0">
                <a:solidFill>
                  <a:schemeClr val="accent4">
                    <a:lumMod val="50000"/>
                  </a:schemeClr>
                </a:solidFill>
                <a:latin typeface="Century Gothic" pitchFamily="34" charset="0"/>
                <a:cs typeface="Arial" pitchFamily="34" charset="0"/>
              </a:rPr>
              <a:t> муниципального образования Балаганский район</a:t>
            </a:r>
            <a:endParaRPr lang="ru-RU" sz="2400" dirty="0">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Таблица 28"/>
          <p:cNvGraphicFramePr>
            <a:graphicFrameLocks noGrp="1"/>
          </p:cNvGraphicFramePr>
          <p:nvPr/>
        </p:nvGraphicFramePr>
        <p:xfrm>
          <a:off x="1772816" y="1907704"/>
          <a:ext cx="4896544" cy="1173480"/>
        </p:xfrm>
        <a:graphic>
          <a:graphicData uri="http://schemas.openxmlformats.org/drawingml/2006/table">
            <a:tbl>
              <a:tblPr/>
              <a:tblGrid>
                <a:gridCol w="3240360"/>
                <a:gridCol w="576064"/>
                <a:gridCol w="576064"/>
                <a:gridCol w="504056"/>
              </a:tblGrid>
              <a:tr h="209455">
                <a:tc>
                  <a:txBody>
                    <a:bodyPr/>
                    <a:lstStyle/>
                    <a:p>
                      <a:pPr algn="ctr">
                        <a:spcAft>
                          <a:spcPts val="0"/>
                        </a:spcAft>
                      </a:pPr>
                      <a:r>
                        <a:rPr lang="ru-RU" sz="700" dirty="0" smtClean="0">
                          <a:latin typeface="Century Gothic" pitchFamily="34" charset="0"/>
                          <a:ea typeface="Times New Roman"/>
                          <a:cs typeface="Times New Roman"/>
                        </a:rPr>
                        <a:t>Наименование подпрограмм</a:t>
                      </a:r>
                      <a:endParaRPr lang="ru-RU" sz="700" dirty="0">
                        <a:latin typeface="Century Gothic" pitchFamily="34" charset="0"/>
                        <a:ea typeface="Times New Roman"/>
                        <a:cs typeface="Times New Roman"/>
                      </a:endParaRP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План на 2022 год</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smtClean="0">
                          <a:latin typeface="Century Gothic" pitchFamily="34" charset="0"/>
                          <a:ea typeface="Times New Roman"/>
                          <a:cs typeface="Times New Roman"/>
                        </a:rPr>
                        <a:t>Факт </a:t>
                      </a:r>
                      <a:r>
                        <a:rPr lang="ru-RU" sz="700" dirty="0">
                          <a:latin typeface="Century Gothic" pitchFamily="34" charset="0"/>
                          <a:ea typeface="Times New Roman"/>
                          <a:cs typeface="Times New Roman"/>
                        </a:rPr>
                        <a:t>за 2022 год</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smtClean="0">
                          <a:latin typeface="Century Gothic" pitchFamily="34" charset="0"/>
                          <a:ea typeface="Times New Roman"/>
                          <a:cs typeface="Times New Roman"/>
                        </a:rPr>
                        <a:t>Исполнение (%)</a:t>
                      </a:r>
                      <a:endParaRPr lang="ru-RU" sz="700" dirty="0">
                        <a:latin typeface="Century Gothic" pitchFamily="34" charset="0"/>
                        <a:ea typeface="Times New Roman"/>
                        <a:cs typeface="Times New Roman"/>
                      </a:endParaRP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4727">
                <a:tc>
                  <a:txBody>
                    <a:bodyPr/>
                    <a:lstStyle/>
                    <a:p>
                      <a:pPr algn="ctr">
                        <a:spcAft>
                          <a:spcPts val="0"/>
                        </a:spcAft>
                      </a:pPr>
                      <a:r>
                        <a:rPr lang="ru-RU" sz="700" dirty="0">
                          <a:latin typeface="Century Gothic" pitchFamily="34" charset="0"/>
                          <a:ea typeface="Times New Roman"/>
                          <a:cs typeface="Times New Roman"/>
                        </a:rPr>
                        <a:t>1</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2</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3</a:t>
                      </a: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smtClean="0">
                          <a:latin typeface="Century Gothic" pitchFamily="34" charset="0"/>
                          <a:ea typeface="Times New Roman"/>
                          <a:cs typeface="Times New Roman"/>
                        </a:rPr>
                        <a:t>4</a:t>
                      </a:r>
                      <a:endParaRPr lang="ru-RU" sz="700" dirty="0">
                        <a:latin typeface="Century Gothic" pitchFamily="34" charset="0"/>
                        <a:ea typeface="Times New Roman"/>
                        <a:cs typeface="Times New Roman"/>
                      </a:endParaRPr>
                    </a:p>
                  </a:txBody>
                  <a:tcPr marL="42333" marR="42333"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14182">
                <a:tc>
                  <a:txBody>
                    <a:bodyPr/>
                    <a:lstStyle/>
                    <a:p>
                      <a:pPr>
                        <a:spcAft>
                          <a:spcPts val="0"/>
                        </a:spcAft>
                      </a:pPr>
                      <a:r>
                        <a:rPr lang="ru-RU" sz="700" dirty="0">
                          <a:latin typeface="Century Gothic" pitchFamily="34" charset="0"/>
                          <a:ea typeface="Times New Roman"/>
                          <a:cs typeface="Times New Roman"/>
                        </a:rPr>
                        <a:t>Подпрограмма 1 «Повышение эффективности бюджетных расходов и их оптимизации в муниципальном образовании Балаганский район на 2019-2024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75727,5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75525,0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smtClean="0">
                          <a:latin typeface="Century Gothic" pitchFamily="34" charset="0"/>
                          <a:ea typeface="Times New Roman"/>
                          <a:cs typeface="Times New Roman"/>
                        </a:rPr>
                        <a:t>99,7</a:t>
                      </a:r>
                      <a:endParaRPr lang="ru-RU" sz="7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09455">
                <a:tc>
                  <a:txBody>
                    <a:bodyPr/>
                    <a:lstStyle/>
                    <a:p>
                      <a:pPr algn="just">
                        <a:spcAft>
                          <a:spcPts val="0"/>
                        </a:spcAft>
                      </a:pPr>
                      <a:r>
                        <a:rPr lang="ru-RU" sz="700" dirty="0">
                          <a:latin typeface="Century Gothic" pitchFamily="34" charset="0"/>
                          <a:ea typeface="Times New Roman"/>
                          <a:cs typeface="Times New Roman"/>
                        </a:rPr>
                        <a:t>Подпрограмма 2 «Создание условий по финансовой устойчивости бюджетов поселений Балаганского района на 2019-2024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68256,0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68256,0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smtClean="0">
                          <a:latin typeface="Century Gothic" pitchFamily="34" charset="0"/>
                          <a:ea typeface="Times New Roman"/>
                          <a:cs typeface="Times New Roman"/>
                        </a:rPr>
                        <a:t>100,0</a:t>
                      </a:r>
                      <a:endParaRPr lang="ru-RU" sz="7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14182">
                <a:tc>
                  <a:txBody>
                    <a:bodyPr/>
                    <a:lstStyle/>
                    <a:p>
                      <a:pPr algn="just">
                        <a:spcAft>
                          <a:spcPts val="0"/>
                        </a:spcAft>
                      </a:pPr>
                      <a:r>
                        <a:rPr lang="ru-RU" sz="700" dirty="0">
                          <a:latin typeface="Century Gothic" pitchFamily="34" charset="0"/>
                          <a:ea typeface="Times New Roman"/>
                          <a:cs typeface="Times New Roman"/>
                        </a:rPr>
                        <a:t>Подпрограмма 3 «Управление муниципальными финансами муниципального образования Балаганский район, организация составления и исполнения районного бюджета на 2021-2024 годы»</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6,1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a:latin typeface="Century Gothic" pitchFamily="34" charset="0"/>
                          <a:ea typeface="Times New Roman"/>
                          <a:cs typeface="Times New Roman"/>
                        </a:rPr>
                        <a:t>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dirty="0" smtClean="0">
                          <a:latin typeface="Century Gothic" pitchFamily="34" charset="0"/>
                          <a:ea typeface="Times New Roman"/>
                          <a:cs typeface="Times New Roman"/>
                        </a:rPr>
                        <a:t>100,0</a:t>
                      </a:r>
                      <a:endParaRPr lang="ru-RU" sz="7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12" name="TextBox 11"/>
          <p:cNvSpPr txBox="1"/>
          <p:nvPr/>
        </p:nvSpPr>
        <p:spPr>
          <a:xfrm>
            <a:off x="0" y="1763688"/>
            <a:ext cx="1700808" cy="1477328"/>
          </a:xfrm>
          <a:prstGeom prst="rect">
            <a:avLst/>
          </a:prstGeom>
          <a:solidFill>
            <a:schemeClr val="accent3">
              <a:lumMod val="20000"/>
              <a:lumOff val="80000"/>
            </a:schemeClr>
          </a:solidFill>
        </p:spPr>
        <p:txBody>
          <a:bodyPr wrap="square" rtlCol="0">
            <a:spAutoFit/>
          </a:bodyPr>
          <a:lstStyle/>
          <a:p>
            <a:pPr algn="just"/>
            <a:r>
              <a:rPr lang="ru-RU" sz="750" dirty="0" smtClean="0">
                <a:solidFill>
                  <a:srgbClr val="C00000"/>
                </a:solidFill>
                <a:latin typeface="Century Gothic" pitchFamily="34" charset="0"/>
              </a:rPr>
              <a:t>Целевые группы пользователей:</a:t>
            </a:r>
          </a:p>
          <a:p>
            <a:pPr algn="just">
              <a:buFont typeface="Wingdings" pitchFamily="2" charset="2"/>
              <a:buChar char="ü"/>
            </a:pPr>
            <a:r>
              <a:rPr lang="ru-RU" sz="750" dirty="0" smtClean="0">
                <a:solidFill>
                  <a:srgbClr val="C00000"/>
                </a:solidFill>
                <a:latin typeface="Century Gothic" pitchFamily="34" charset="0"/>
              </a:rPr>
              <a:t> работники органов МСУ администрации Балаганского района и муниципальных учреждений, находящихся в их ведении;</a:t>
            </a:r>
          </a:p>
          <a:p>
            <a:pPr algn="just">
              <a:buFont typeface="Wingdings" pitchFamily="2" charset="2"/>
              <a:buChar char="ü"/>
            </a:pPr>
            <a:r>
              <a:rPr lang="ru-RU" sz="750" dirty="0" smtClean="0">
                <a:solidFill>
                  <a:srgbClr val="C00000"/>
                </a:solidFill>
                <a:latin typeface="Century Gothic" pitchFamily="34" charset="0"/>
              </a:rPr>
              <a:t>работники  органов МСУ поселений Балаганского района и учреждений культуры, находящихся в их ведении</a:t>
            </a:r>
            <a:endParaRPr lang="ru-RU" sz="750" dirty="0">
              <a:solidFill>
                <a:srgbClr val="C00000"/>
              </a:solidFill>
              <a:latin typeface="Century Gothic" pitchFamily="34" charset="0"/>
            </a:endParaRPr>
          </a:p>
        </p:txBody>
      </p:sp>
      <p:sp>
        <p:nvSpPr>
          <p:cNvPr id="2" name="Номер слайда 1"/>
          <p:cNvSpPr>
            <a:spLocks noGrp="1"/>
          </p:cNvSpPr>
          <p:nvPr>
            <p:ph type="sldNum" sz="quarter" idx="12"/>
          </p:nvPr>
        </p:nvSpPr>
        <p:spPr>
          <a:xfrm>
            <a:off x="6508204" y="8786479"/>
            <a:ext cx="349796" cy="357521"/>
          </a:xfrm>
        </p:spPr>
        <p:txBody>
          <a:bodyPr/>
          <a:lstStyle/>
          <a:p>
            <a:fld id="{AE615853-E613-407B-A395-6D972D143756}" type="slidenum">
              <a:rPr lang="ru-RU" sz="1000" smtClean="0">
                <a:solidFill>
                  <a:schemeClr val="accent4">
                    <a:lumMod val="50000"/>
                  </a:schemeClr>
                </a:solidFill>
                <a:latin typeface="Century Gothic" pitchFamily="34" charset="0"/>
              </a:rPr>
              <a:pPr/>
              <a:t>40</a:t>
            </a:fld>
            <a:endParaRPr lang="ru-RU" sz="1000" dirty="0">
              <a:solidFill>
                <a:schemeClr val="accent4">
                  <a:lumMod val="50000"/>
                </a:schemeClr>
              </a:solidFill>
              <a:latin typeface="Century Gothic" pitchFamily="34" charset="0"/>
            </a:endParaRPr>
          </a:p>
        </p:txBody>
      </p:sp>
      <p:sp>
        <p:nvSpPr>
          <p:cNvPr id="4098" name="Rectangle 2"/>
          <p:cNvSpPr>
            <a:spLocks noChangeArrowheads="1"/>
          </p:cNvSpPr>
          <p:nvPr/>
        </p:nvSpPr>
        <p:spPr bwMode="auto">
          <a:xfrm>
            <a:off x="836712" y="699661"/>
            <a:ext cx="5831960"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900" b="1" dirty="0" smtClean="0">
                <a:solidFill>
                  <a:srgbClr val="FF0000"/>
                </a:solidFill>
                <a:latin typeface="Century Gothic" pitchFamily="34" charset="0"/>
              </a:rPr>
              <a:t>Муниципальная программа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«Управление муниципальными финансами муниципального образования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Балаганский район на 2019-2024 годы»</a:t>
            </a:r>
            <a:endParaRPr lang="ru-RU" sz="900" dirty="0" smtClean="0">
              <a:solidFill>
                <a:srgbClr val="FF0000"/>
              </a:solidFill>
              <a:latin typeface="Century Gothic" pitchFamily="34" charset="0"/>
            </a:endParaRPr>
          </a:p>
        </p:txBody>
      </p:sp>
      <p:sp>
        <p:nvSpPr>
          <p:cNvPr id="10" name="Скругленный прямоугольник 9"/>
          <p:cNvSpPr/>
          <p:nvPr/>
        </p:nvSpPr>
        <p:spPr>
          <a:xfrm>
            <a:off x="1052736"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1"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14" name="Прямоугольник 13"/>
          <p:cNvSpPr/>
          <p:nvPr/>
        </p:nvSpPr>
        <p:spPr>
          <a:xfrm>
            <a:off x="476672" y="1043608"/>
            <a:ext cx="2016224" cy="707886"/>
          </a:xfrm>
          <a:prstGeom prst="rect">
            <a:avLst/>
          </a:prstGeom>
        </p:spPr>
        <p:txBody>
          <a:bodyPr wrap="square">
            <a:spAutoFit/>
          </a:bodyPr>
          <a:lstStyle/>
          <a:p>
            <a:pPr algn="ctr"/>
            <a:r>
              <a:rPr lang="ru-RU" sz="800" i="1" u="sng" dirty="0" smtClean="0">
                <a:latin typeface="Century Gothic" pitchFamily="34" charset="0"/>
                <a:cs typeface="Arial" pitchFamily="34" charset="0"/>
              </a:rPr>
              <a:t>Цель  муниципальной программы:</a:t>
            </a:r>
          </a:p>
          <a:p>
            <a:pPr algn="ctr"/>
            <a:r>
              <a:rPr lang="ru-RU" sz="800" dirty="0" smtClean="0">
                <a:latin typeface="Century Gothic" pitchFamily="34" charset="0"/>
              </a:rPr>
              <a:t>повышение качества управления муниципальными финансами муниципального образования Балаганский район</a:t>
            </a:r>
            <a:endParaRPr lang="ru-RU" sz="800" i="1" u="sng" dirty="0" smtClean="0">
              <a:latin typeface="Century Gothic" pitchFamily="34" charset="0"/>
              <a:cs typeface="Arial" pitchFamily="34" charset="0"/>
            </a:endParaRPr>
          </a:p>
        </p:txBody>
      </p:sp>
      <p:sp>
        <p:nvSpPr>
          <p:cNvPr id="15" name="TextBox 14"/>
          <p:cNvSpPr txBox="1"/>
          <p:nvPr/>
        </p:nvSpPr>
        <p:spPr>
          <a:xfrm>
            <a:off x="2420888" y="1187624"/>
            <a:ext cx="4248472" cy="576000"/>
          </a:xfrm>
          <a:prstGeom prst="rect">
            <a:avLst/>
          </a:prstGeom>
          <a:solidFill>
            <a:schemeClr val="bg1"/>
          </a:solidFill>
          <a:ln>
            <a:solidFill>
              <a:schemeClr val="tx1"/>
            </a:solidFill>
            <a:prstDash val="sysDot"/>
          </a:ln>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143989,6 тыс. руб.</a:t>
            </a:r>
            <a:r>
              <a:rPr lang="ru-RU" sz="800" dirty="0" smtClean="0">
                <a:latin typeface="Century Gothic" pitchFamily="34" charset="0"/>
              </a:rPr>
              <a:t>, факт исполнения </a:t>
            </a:r>
            <a:r>
              <a:rPr lang="ru-RU" sz="800" b="1" dirty="0" smtClean="0">
                <a:latin typeface="Century Gothic" pitchFamily="34" charset="0"/>
              </a:rPr>
              <a:t>143781,0 тыс.руб.  </a:t>
            </a:r>
            <a:r>
              <a:rPr lang="ru-RU" sz="800" dirty="0" smtClean="0">
                <a:latin typeface="Century Gothic" pitchFamily="34" charset="0"/>
              </a:rPr>
              <a:t>или 99,9%.</a:t>
            </a:r>
          </a:p>
          <a:p>
            <a:pPr algn="just"/>
            <a:r>
              <a:rPr lang="ru-RU" sz="800" dirty="0" smtClean="0">
                <a:latin typeface="Century Gothic" pitchFamily="34" charset="0"/>
              </a:rPr>
              <a:t>      Доля  расходов  МП в  сумме расходов районного бюджета в 2022 году  составляет 20,8 %.</a:t>
            </a:r>
          </a:p>
          <a:p>
            <a:endParaRPr lang="ru-RU" sz="900" dirty="0" smtClean="0">
              <a:latin typeface="Century Gothic" pitchFamily="34" charset="0"/>
            </a:endParaRPr>
          </a:p>
          <a:p>
            <a:endParaRPr lang="ru-RU" sz="900" dirty="0" smtClean="0">
              <a:latin typeface="Century Gothic" pitchFamily="34" charset="0"/>
            </a:endParaRPr>
          </a:p>
          <a:p>
            <a:endParaRPr lang="ru-RU" sz="900" dirty="0">
              <a:latin typeface="Century Gothic" pitchFamily="34" charset="0"/>
            </a:endParaRPr>
          </a:p>
        </p:txBody>
      </p:sp>
      <p:sp>
        <p:nvSpPr>
          <p:cNvPr id="1027" name="Rectangle 3"/>
          <p:cNvSpPr>
            <a:spLocks noChangeArrowheads="1"/>
          </p:cNvSpPr>
          <p:nvPr/>
        </p:nvSpPr>
        <p:spPr bwMode="auto">
          <a:xfrm>
            <a:off x="3087392" y="90100"/>
            <a:ext cx="6832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TextBox 21"/>
          <p:cNvSpPr txBox="1"/>
          <p:nvPr/>
        </p:nvSpPr>
        <p:spPr>
          <a:xfrm>
            <a:off x="188640" y="3275856"/>
            <a:ext cx="1944216" cy="1620000"/>
          </a:xfrm>
          <a:prstGeom prst="rect">
            <a:avLst/>
          </a:prstGeom>
          <a:solidFill>
            <a:schemeClr val="accent6">
              <a:lumMod val="40000"/>
              <a:lumOff val="60000"/>
            </a:schemeClr>
          </a:solidFill>
        </p:spPr>
        <p:txBody>
          <a:bodyPr wrap="square" rtlCol="0">
            <a:spAutoFit/>
          </a:bodyPr>
          <a:lstStyle/>
          <a:p>
            <a:pPr algn="just"/>
            <a:r>
              <a:rPr lang="ru-RU" sz="800" dirty="0" smtClean="0">
                <a:latin typeface="Century Gothic" pitchFamily="34" charset="0"/>
              </a:rPr>
              <a:t>В рамках исполнения подпрограммы 1 выплачена заработная плата с начислениями на нее работникам  органов ОМСУ и муниципальных учреждений, находящихся в их ведении в сумме </a:t>
            </a:r>
            <a:r>
              <a:rPr lang="ru-RU" sz="800" b="1" dirty="0" smtClean="0">
                <a:latin typeface="Century Gothic" pitchFamily="34" charset="0"/>
              </a:rPr>
              <a:t>73 539,0 тыс. руб.</a:t>
            </a:r>
            <a:r>
              <a:rPr lang="ru-RU" sz="800" dirty="0" smtClean="0">
                <a:latin typeface="Century Gothic" pitchFamily="34" charset="0"/>
              </a:rPr>
              <a:t>, оплачены расходы по автоматизации процесса учета в сумме </a:t>
            </a:r>
            <a:r>
              <a:rPr lang="ru-RU" sz="800" b="1" dirty="0" smtClean="0">
                <a:latin typeface="Century Gothic" pitchFamily="34" charset="0"/>
              </a:rPr>
              <a:t>1 935,0 тыс. руб</a:t>
            </a:r>
            <a:r>
              <a:rPr lang="ru-RU" sz="800" dirty="0" smtClean="0">
                <a:latin typeface="Century Gothic" pitchFamily="34" charset="0"/>
              </a:rPr>
              <a:t>. и расходы по ЖКУ в сумме </a:t>
            </a:r>
            <a:r>
              <a:rPr lang="ru-RU" sz="800" b="1" dirty="0" smtClean="0">
                <a:latin typeface="Century Gothic" pitchFamily="34" charset="0"/>
              </a:rPr>
              <a:t>51,0 тыс. руб</a:t>
            </a:r>
            <a:r>
              <a:rPr lang="ru-RU" sz="800" dirty="0" smtClean="0">
                <a:latin typeface="Century Gothic" pitchFamily="34" charset="0"/>
              </a:rPr>
              <a:t>.</a:t>
            </a:r>
            <a:endParaRPr lang="ru-RU" sz="800" dirty="0">
              <a:latin typeface="Century Gothic" pitchFamily="34" charset="0"/>
            </a:endParaRPr>
          </a:p>
        </p:txBody>
      </p:sp>
      <p:sp>
        <p:nvSpPr>
          <p:cNvPr id="23" name="TextBox 22"/>
          <p:cNvSpPr txBox="1"/>
          <p:nvPr/>
        </p:nvSpPr>
        <p:spPr>
          <a:xfrm>
            <a:off x="2276872" y="3491880"/>
            <a:ext cx="2808312" cy="1404000"/>
          </a:xfrm>
          <a:prstGeom prst="rect">
            <a:avLst/>
          </a:prstGeom>
          <a:solidFill>
            <a:srgbClr val="FAD4F7"/>
          </a:solidFill>
        </p:spPr>
        <p:txBody>
          <a:bodyPr wrap="square" rtlCol="0">
            <a:spAutoFit/>
          </a:bodyPr>
          <a:lstStyle/>
          <a:p>
            <a:pPr algn="just"/>
            <a:r>
              <a:rPr lang="ru-RU" sz="900" dirty="0" smtClean="0">
                <a:latin typeface="Century Gothic" pitchFamily="34" charset="0"/>
              </a:rPr>
              <a:t>В рамках  исполнения подпрограммы 2 из районного бюджета перечислена дотация на выравнивание бюджетной обеспеченности поселений района в сумме </a:t>
            </a:r>
            <a:r>
              <a:rPr lang="ru-RU" sz="900" b="1" dirty="0" smtClean="0">
                <a:latin typeface="Century Gothic" pitchFamily="34" charset="0"/>
              </a:rPr>
              <a:t>68 237,4 тыс.руб</a:t>
            </a:r>
            <a:r>
              <a:rPr lang="ru-RU" sz="900" dirty="0" smtClean="0">
                <a:latin typeface="Century Gothic" pitchFamily="34" charset="0"/>
              </a:rPr>
              <a:t>., в том числе за счет средств субвенции из областного бюджета в сумме </a:t>
            </a:r>
            <a:r>
              <a:rPr lang="ru-RU" sz="900" b="1" dirty="0" smtClean="0">
                <a:latin typeface="Century Gothic" pitchFamily="34" charset="0"/>
              </a:rPr>
              <a:t>57 187,9 тыс.руб., </a:t>
            </a:r>
            <a:r>
              <a:rPr lang="ru-RU" sz="900" dirty="0" smtClean="0">
                <a:latin typeface="Century Gothic" pitchFamily="34" charset="0"/>
              </a:rPr>
              <a:t>за счет средств районного бюджета </a:t>
            </a:r>
            <a:r>
              <a:rPr lang="ru-RU" sz="900" b="1" dirty="0" smtClean="0">
                <a:latin typeface="Century Gothic" pitchFamily="34" charset="0"/>
              </a:rPr>
              <a:t>11 049,5 тыс.руб</a:t>
            </a:r>
            <a:r>
              <a:rPr lang="ru-RU" sz="900" dirty="0" smtClean="0">
                <a:latin typeface="Century Gothic" pitchFamily="34" charset="0"/>
              </a:rPr>
              <a:t>., а также оплачены расходы на исполнение полномочий </a:t>
            </a:r>
            <a:r>
              <a:rPr lang="ru-RU" sz="900" b="1" dirty="0" smtClean="0">
                <a:latin typeface="Century Gothic" pitchFamily="34" charset="0"/>
              </a:rPr>
              <a:t>18,6 тыс.руб.</a:t>
            </a:r>
          </a:p>
          <a:p>
            <a:pPr algn="just"/>
            <a:endParaRPr lang="ru-RU" sz="900" dirty="0">
              <a:latin typeface="Century Gothic" pitchFamily="34" charset="0"/>
            </a:endParaRPr>
          </a:p>
        </p:txBody>
      </p:sp>
      <p:sp>
        <p:nvSpPr>
          <p:cNvPr id="30" name="Прямоугольник 29"/>
          <p:cNvSpPr/>
          <p:nvPr/>
        </p:nvSpPr>
        <p:spPr>
          <a:xfrm>
            <a:off x="404664" y="4860032"/>
            <a:ext cx="6192688" cy="252000"/>
          </a:xfrm>
          <a:prstGeom prst="rect">
            <a:avLst/>
          </a:prstGeom>
        </p:spPr>
        <p:txBody>
          <a:bodyPr wrap="square">
            <a:spAutoFit/>
          </a:bodyPr>
          <a:lstStyle/>
          <a:p>
            <a:pPr algn="ctr"/>
            <a:r>
              <a:rPr lang="ru-RU" sz="8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sz="900" b="1" dirty="0" smtClean="0">
              <a:solidFill>
                <a:schemeClr val="accent1">
                  <a:lumMod val="25000"/>
                </a:schemeClr>
              </a:solidFill>
              <a:latin typeface="Century Gothic" pitchFamily="34" charset="0"/>
            </a:endParaRPr>
          </a:p>
          <a:p>
            <a:pPr algn="ctr"/>
            <a:endParaRPr lang="ru-RU" dirty="0"/>
          </a:p>
        </p:txBody>
      </p:sp>
      <p:sp>
        <p:nvSpPr>
          <p:cNvPr id="31" name="Прямоугольник 30"/>
          <p:cNvSpPr/>
          <p:nvPr/>
        </p:nvSpPr>
        <p:spPr>
          <a:xfrm>
            <a:off x="0" y="3131840"/>
            <a:ext cx="6552728" cy="338554"/>
          </a:xfrm>
          <a:prstGeom prst="rect">
            <a:avLst/>
          </a:prstGeom>
        </p:spPr>
        <p:txBody>
          <a:bodyPr wrap="square">
            <a:spAutoFit/>
          </a:bodyPr>
          <a:lstStyle/>
          <a:p>
            <a:pPr algn="ctr"/>
            <a:r>
              <a:rPr lang="ru-RU" sz="800" b="1" dirty="0" smtClean="0">
                <a:solidFill>
                  <a:schemeClr val="accent5">
                    <a:lumMod val="50000"/>
                  </a:schemeClr>
                </a:solidFill>
                <a:latin typeface="Century Gothic" pitchFamily="34" charset="0"/>
              </a:rPr>
              <a:t>Для достижения целей муниципальной программы  осуществлены следующие мероприятия и привлечены финансовые средства  в следующих объемах:</a:t>
            </a:r>
            <a:endParaRPr lang="ru-RU" sz="800" b="1" dirty="0">
              <a:solidFill>
                <a:schemeClr val="accent5">
                  <a:lumMod val="50000"/>
                </a:schemeClr>
              </a:solidFill>
              <a:latin typeface="Century Gothic" pitchFamily="34" charset="0"/>
            </a:endParaRPr>
          </a:p>
        </p:txBody>
      </p:sp>
      <p:graphicFrame>
        <p:nvGraphicFramePr>
          <p:cNvPr id="32" name="Таблица 31"/>
          <p:cNvGraphicFramePr>
            <a:graphicFrameLocks noGrp="1"/>
          </p:cNvGraphicFramePr>
          <p:nvPr/>
        </p:nvGraphicFramePr>
        <p:xfrm>
          <a:off x="188640" y="5220072"/>
          <a:ext cx="6480721" cy="3342005"/>
        </p:xfrm>
        <a:graphic>
          <a:graphicData uri="http://schemas.openxmlformats.org/drawingml/2006/table">
            <a:tbl>
              <a:tblPr firstRow="1" bandRow="1">
                <a:tableStyleId>{5C22544A-7EE6-4342-B048-85BDC9FD1C3A}</a:tableStyleId>
              </a:tblPr>
              <a:tblGrid>
                <a:gridCol w="2430269"/>
                <a:gridCol w="441867"/>
                <a:gridCol w="515512"/>
                <a:gridCol w="515512"/>
                <a:gridCol w="515512"/>
                <a:gridCol w="736446"/>
                <a:gridCol w="550734"/>
                <a:gridCol w="774869"/>
              </a:tblGrid>
              <a:tr h="528967">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Показатель</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изм.</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на</a:t>
                      </a:r>
                      <a:r>
                        <a:rPr lang="ru-RU" sz="75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Отклонение 2022-2021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Темп роста 2022/</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Исполнение </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за 2022 год</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12505">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1</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2</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5</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6=5-3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7</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8=5/4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406903">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800" kern="1200" dirty="0" smtClean="0">
                          <a:solidFill>
                            <a:schemeClr val="dk1"/>
                          </a:solidFill>
                          <a:latin typeface="Century Gothic" pitchFamily="34" charset="0"/>
                          <a:ea typeface="+mn-ea"/>
                          <a:cs typeface="+mn-cs"/>
                        </a:rPr>
                        <a:t>Исполнение  налоговых и неналоговых доходов бюджета муниципального образования Балаганский район</a:t>
                      </a:r>
                      <a:endParaRPr lang="ru-RU" sz="800" dirty="0" smtClean="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98,0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15000"/>
                        </a:lnSpc>
                        <a:spcBef>
                          <a:spcPts val="200"/>
                        </a:spcBef>
                        <a:spcAft>
                          <a:spcPts val="200"/>
                        </a:spcAft>
                      </a:pPr>
                      <a:r>
                        <a:rPr lang="ru-RU" sz="800" dirty="0" smtClean="0">
                          <a:latin typeface="Century Gothic" pitchFamily="34" charset="0"/>
                          <a:ea typeface="Times New Roman"/>
                          <a:cs typeface="Times New Roman"/>
                        </a:rPr>
                        <a:t>Не менее 95,0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102,0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104,1</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107,4</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64673">
                <a:tc>
                  <a:txBody>
                    <a:bodyPr/>
                    <a:lstStyle/>
                    <a:p>
                      <a:pPr algn="just">
                        <a:spcAft>
                          <a:spcPts val="0"/>
                        </a:spcAft>
                      </a:pPr>
                      <a:r>
                        <a:rPr lang="ru-RU" sz="800" kern="1200" dirty="0" smtClean="0">
                          <a:solidFill>
                            <a:schemeClr val="dk1"/>
                          </a:solidFill>
                          <a:latin typeface="Century Gothic" pitchFamily="34" charset="0"/>
                          <a:ea typeface="+mn-ea"/>
                          <a:cs typeface="+mn-cs"/>
                        </a:rPr>
                        <a:t>Исполнение показателей муниципальной программы в текущем финансовом году</a:t>
                      </a:r>
                      <a:endParaRPr lang="ru-RU" sz="80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800" dirty="0" smtClean="0">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99,8</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Не менее 97,6</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99,7</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99,9</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102,2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729347">
                <a:tc>
                  <a:txBody>
                    <a:bodyPr/>
                    <a:lstStyle/>
                    <a:p>
                      <a:pPr algn="just">
                        <a:spcAft>
                          <a:spcPts val="0"/>
                        </a:spcAft>
                      </a:pPr>
                      <a:r>
                        <a:rPr lang="ru-RU" sz="800" kern="1200" dirty="0" smtClean="0">
                          <a:solidFill>
                            <a:schemeClr val="dk1"/>
                          </a:solidFill>
                          <a:latin typeface="Century Gothic" pitchFamily="34" charset="0"/>
                          <a:ea typeface="+mn-ea"/>
                          <a:cs typeface="+mn-cs"/>
                        </a:rPr>
                        <a:t>Перечисление бюджетам поселений Балаганского района из бюджета муниципального образования Балаганский район дотаций на выравнивание бюджетной обеспеченности бюджетов поселений в срок и в полном объеме</a:t>
                      </a:r>
                      <a:endParaRPr lang="ru-RU" sz="80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smtClean="0">
                          <a:latin typeface="Century Gothic" pitchFamily="34" charset="0"/>
                          <a:ea typeface="Times New Roman"/>
                          <a:cs typeface="Times New Roman"/>
                        </a:rPr>
                        <a:t>тыс. руб./%.</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53613,8/</a:t>
                      </a:r>
                    </a:p>
                    <a:p>
                      <a:pPr algn="ctr">
                        <a:spcBef>
                          <a:spcPts val="200"/>
                        </a:spcBef>
                        <a:spcAft>
                          <a:spcPts val="200"/>
                        </a:spcAft>
                      </a:pPr>
                      <a:r>
                        <a:rPr lang="ru-RU" sz="750" dirty="0" smtClean="0">
                          <a:latin typeface="Century Gothic" pitchFamily="34" charset="0"/>
                          <a:ea typeface="Times New Roman"/>
                          <a:cs typeface="Times New Roman"/>
                        </a:rPr>
                        <a:t>100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68237,4/</a:t>
                      </a:r>
                    </a:p>
                    <a:p>
                      <a:pPr algn="ctr">
                        <a:spcBef>
                          <a:spcPts val="200"/>
                        </a:spcBef>
                        <a:spcAft>
                          <a:spcPts val="200"/>
                        </a:spcAft>
                      </a:pPr>
                      <a:r>
                        <a:rPr lang="ru-RU" sz="750" dirty="0" smtClean="0">
                          <a:latin typeface="Century Gothic" pitchFamily="34" charset="0"/>
                          <a:ea typeface="Times New Roman"/>
                          <a:cs typeface="Times New Roman"/>
                        </a:rPr>
                        <a:t>100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68237,4/</a:t>
                      </a:r>
                    </a:p>
                    <a:p>
                      <a:pPr algn="ctr">
                        <a:spcBef>
                          <a:spcPts val="200"/>
                        </a:spcBef>
                        <a:spcAft>
                          <a:spcPts val="200"/>
                        </a:spcAft>
                      </a:pPr>
                      <a:r>
                        <a:rPr lang="ru-RU" sz="750" dirty="0" smtClean="0">
                          <a:latin typeface="Century Gothic" pitchFamily="34" charset="0"/>
                          <a:ea typeface="Times New Roman"/>
                          <a:cs typeface="Times New Roman"/>
                        </a:rPr>
                        <a:t>100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+14623,6</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127,3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60803">
                <a:tc>
                  <a:txBody>
                    <a:bodyPr/>
                    <a:lstStyle/>
                    <a:p>
                      <a:pPr algn="just">
                        <a:spcAft>
                          <a:spcPts val="0"/>
                        </a:spcAft>
                      </a:pPr>
                      <a:r>
                        <a:rPr lang="ru-RU" sz="800" kern="1200" dirty="0" smtClean="0">
                          <a:solidFill>
                            <a:schemeClr val="dk1"/>
                          </a:solidFill>
                          <a:latin typeface="Century Gothic" pitchFamily="34" charset="0"/>
                          <a:ea typeface="+mn-ea"/>
                          <a:cs typeface="+mn-cs"/>
                        </a:rPr>
                        <a:t>Размер дефицита бюджета муниципального образования Балаганский район </a:t>
                      </a:r>
                      <a:endParaRPr lang="ru-RU" sz="80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smtClean="0">
                          <a:latin typeface="Century Gothic" pitchFamily="34" charset="0"/>
                          <a:ea typeface="Times New Roman"/>
                          <a:cs typeface="Times New Roman"/>
                        </a:rPr>
                        <a:t>%</a:t>
                      </a:r>
                      <a:endParaRPr lang="ru-RU" sz="75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00" kern="1200" dirty="0" smtClean="0">
                          <a:solidFill>
                            <a:schemeClr val="dk1"/>
                          </a:solidFill>
                          <a:latin typeface="Century Gothic" pitchFamily="34" charset="0"/>
                          <a:ea typeface="+mn-ea"/>
                          <a:cs typeface="+mn-cs"/>
                        </a:rPr>
                        <a:t>бюджет исполнен с дефицитом</a:t>
                      </a:r>
                      <a:endParaRPr lang="ru-RU" sz="7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7,5</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ru-RU" sz="700" kern="1200" dirty="0" smtClean="0">
                          <a:solidFill>
                            <a:schemeClr val="dk1"/>
                          </a:solidFill>
                          <a:latin typeface="Century Gothic" pitchFamily="34" charset="0"/>
                          <a:ea typeface="+mn-ea"/>
                          <a:cs typeface="+mn-cs"/>
                        </a:rPr>
                        <a:t>бюджет исполнен с профи-</a:t>
                      </a:r>
                    </a:p>
                    <a:p>
                      <a:pPr marL="0" marR="0" indent="0" algn="ctr" defTabSz="914400" rtl="0" eaLnBrk="1" fontAlgn="auto" latinLnBrk="0" hangingPunct="1">
                        <a:lnSpc>
                          <a:spcPct val="100000"/>
                        </a:lnSpc>
                        <a:spcBef>
                          <a:spcPts val="200"/>
                        </a:spcBef>
                        <a:spcAft>
                          <a:spcPts val="200"/>
                        </a:spcAft>
                        <a:buClrTx/>
                        <a:buSzTx/>
                        <a:buFontTx/>
                        <a:buNone/>
                        <a:tabLst/>
                        <a:defRPr/>
                      </a:pPr>
                      <a:r>
                        <a:rPr lang="ru-RU" sz="700" kern="1200" dirty="0" smtClean="0">
                          <a:solidFill>
                            <a:schemeClr val="dk1"/>
                          </a:solidFill>
                          <a:latin typeface="Century Gothic" pitchFamily="34" charset="0"/>
                          <a:ea typeface="+mn-ea"/>
                          <a:cs typeface="+mn-cs"/>
                        </a:rPr>
                        <a:t>цитом</a:t>
                      </a:r>
                      <a:endParaRPr lang="ru-RU" sz="700" dirty="0" smtClean="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Х</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Х</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Х</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60803">
                <a:tc>
                  <a:txBody>
                    <a:bodyPr/>
                    <a:lstStyle/>
                    <a:p>
                      <a:pPr algn="just">
                        <a:spcAft>
                          <a:spcPts val="0"/>
                        </a:spcAft>
                      </a:pPr>
                      <a:r>
                        <a:rPr lang="ru-RU" sz="800" kern="1200" dirty="0" smtClean="0">
                          <a:solidFill>
                            <a:schemeClr val="dk1"/>
                          </a:solidFill>
                          <a:latin typeface="Century Gothic" pitchFamily="34" charset="0"/>
                          <a:ea typeface="+mn-ea"/>
                          <a:cs typeface="+mn-cs"/>
                        </a:rPr>
                        <a:t>Отсутствие просроченных платежей по бюджетным кредитам из бюджетов бюджетной системы Российской Федерации на 1 января года, следующего за отчетным (подпрограмма 3)</a:t>
                      </a:r>
                      <a:endParaRPr lang="ru-RU" sz="80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smtClean="0">
                          <a:latin typeface="Century Gothic" pitchFamily="34" charset="0"/>
                          <a:ea typeface="Times New Roman"/>
                          <a:cs typeface="Times New Roman"/>
                        </a:rPr>
                        <a:t>да/нет</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да</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да</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да</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sp>
        <p:nvSpPr>
          <p:cNvPr id="19" name="TextBox 18"/>
          <p:cNvSpPr txBox="1"/>
          <p:nvPr/>
        </p:nvSpPr>
        <p:spPr>
          <a:xfrm>
            <a:off x="5877272" y="1691680"/>
            <a:ext cx="614271" cy="215444"/>
          </a:xfrm>
          <a:prstGeom prst="rect">
            <a:avLst/>
          </a:prstGeom>
          <a:noFill/>
        </p:spPr>
        <p:txBody>
          <a:bodyPr wrap="square" rtlCol="0">
            <a:spAutoFit/>
          </a:bodyPr>
          <a:lstStyle/>
          <a:p>
            <a:r>
              <a:rPr lang="ru-RU" sz="800" dirty="0" smtClean="0">
                <a:latin typeface="Century Gothic" pitchFamily="34" charset="0"/>
              </a:rPr>
              <a:t>Тыс.руб.</a:t>
            </a:r>
            <a:endParaRPr lang="ru-RU" sz="800" dirty="0">
              <a:latin typeface="Century Gothic" pitchFamily="34" charset="0"/>
            </a:endParaRPr>
          </a:p>
        </p:txBody>
      </p:sp>
      <p:sp>
        <p:nvSpPr>
          <p:cNvPr id="20" name="TextBox 19"/>
          <p:cNvSpPr txBox="1"/>
          <p:nvPr/>
        </p:nvSpPr>
        <p:spPr>
          <a:xfrm>
            <a:off x="188640" y="8682335"/>
            <a:ext cx="6336704" cy="461665"/>
          </a:xfrm>
          <a:prstGeom prst="rect">
            <a:avLst/>
          </a:prstGeom>
          <a:noFill/>
        </p:spPr>
        <p:txBody>
          <a:bodyPr wrap="square" rtlCol="0">
            <a:spAutoFit/>
          </a:bodyPr>
          <a:lstStyle/>
          <a:p>
            <a:pPr algn="just"/>
            <a:r>
              <a:rPr lang="ru-RU" sz="800" dirty="0" smtClean="0">
                <a:latin typeface="Century Gothic" pitchFamily="34" charset="0"/>
              </a:rPr>
              <a:t>Мероприятия по муниципальной программе  реализованы не в полном объеме в виду сложившейся экономии средств по состоянию на 01.01.2023г.  в сумме 208,6 тыс.руб., в том числе: по подпрограмме 1 -202,5 тыс.руб., по подпрограмме  3 - 6,1 тыс.руб.</a:t>
            </a:r>
            <a:endParaRPr lang="ru-RU" sz="800" dirty="0">
              <a:latin typeface="Century Gothic" pitchFamily="34" charset="0"/>
            </a:endParaRPr>
          </a:p>
        </p:txBody>
      </p:sp>
      <p:pic>
        <p:nvPicPr>
          <p:cNvPr id="8194" name="Picture 2" descr="https://grand-fish.ru/uploads/s/3/k/x/3kxr6gbdhgfo/img/full_FFu2E5iu.png"/>
          <p:cNvPicPr>
            <a:picLocks noChangeAspect="1" noChangeArrowheads="1"/>
          </p:cNvPicPr>
          <p:nvPr/>
        </p:nvPicPr>
        <p:blipFill>
          <a:blip r:embed="rId3" cstate="print"/>
          <a:srcRect/>
          <a:stretch>
            <a:fillRect/>
          </a:stretch>
        </p:blipFill>
        <p:spPr bwMode="auto">
          <a:xfrm>
            <a:off x="5157192" y="3419872"/>
            <a:ext cx="1296144" cy="1296144"/>
          </a:xfrm>
          <a:prstGeom prst="rect">
            <a:avLst/>
          </a:prstGeom>
          <a:noFill/>
        </p:spPr>
      </p:pic>
    </p:spTree>
  </p:cSld>
  <p:clrMapOvr>
    <a:masterClrMapping/>
  </p:clrMapOvr>
  <p:transition spd="med">
    <p:split orient="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88640" y="1691680"/>
            <a:ext cx="6552728" cy="830997"/>
          </a:xfrm>
          <a:prstGeom prst="rect">
            <a:avLst/>
          </a:prstGeom>
          <a:solidFill>
            <a:schemeClr val="accent5">
              <a:lumMod val="40000"/>
              <a:lumOff val="60000"/>
            </a:schemeClr>
          </a:solidFill>
        </p:spPr>
        <p:txBody>
          <a:bodyPr wrap="square" rtlCol="0">
            <a:spAutoFit/>
          </a:bodyPr>
          <a:lstStyle/>
          <a:p>
            <a:pPr algn="just"/>
            <a:r>
              <a:rPr lang="ru-RU" sz="800" dirty="0" smtClean="0">
                <a:solidFill>
                  <a:srgbClr val="002060"/>
                </a:solidFill>
                <a:latin typeface="Century Gothic" pitchFamily="34" charset="0"/>
              </a:rPr>
              <a:t>Целевые группы пользователей:</a:t>
            </a:r>
          </a:p>
          <a:p>
            <a:pPr algn="just">
              <a:buFont typeface="Wingdings" pitchFamily="2" charset="2"/>
              <a:buChar char="ü"/>
            </a:pPr>
            <a:r>
              <a:rPr lang="ru-RU" sz="800" dirty="0" smtClean="0">
                <a:solidFill>
                  <a:srgbClr val="002060"/>
                </a:solidFill>
                <a:latin typeface="Century Gothic" pitchFamily="34" charset="0"/>
              </a:rPr>
              <a:t> землепользователи;</a:t>
            </a:r>
          </a:p>
          <a:p>
            <a:pPr algn="just">
              <a:buFont typeface="Wingdings" pitchFamily="2" charset="2"/>
              <a:buChar char="ü"/>
            </a:pPr>
            <a:r>
              <a:rPr lang="ru-RU" sz="800" dirty="0" smtClean="0">
                <a:solidFill>
                  <a:srgbClr val="002060"/>
                </a:solidFill>
                <a:latin typeface="Century Gothic" pitchFamily="34" charset="0"/>
              </a:rPr>
              <a:t>арендаторы земельных участков;</a:t>
            </a:r>
          </a:p>
          <a:p>
            <a:pPr algn="just">
              <a:buFont typeface="Wingdings" pitchFamily="2" charset="2"/>
              <a:buChar char="ü"/>
            </a:pPr>
            <a:r>
              <a:rPr lang="ru-RU" sz="800" dirty="0" smtClean="0">
                <a:solidFill>
                  <a:srgbClr val="002060"/>
                </a:solidFill>
                <a:latin typeface="Century Gothic" pitchFamily="34" charset="0"/>
              </a:rPr>
              <a:t>работники Управления муниципальным имуществом и земельными отношениями муниципального образования Балаганский район;</a:t>
            </a:r>
          </a:p>
          <a:p>
            <a:pPr algn="just">
              <a:buFont typeface="Wingdings" pitchFamily="2" charset="2"/>
              <a:buChar char="ü"/>
            </a:pPr>
            <a:r>
              <a:rPr lang="ru-RU" sz="800" dirty="0" smtClean="0">
                <a:solidFill>
                  <a:srgbClr val="002060"/>
                </a:solidFill>
                <a:latin typeface="Century Gothic" pitchFamily="34" charset="0"/>
              </a:rPr>
              <a:t>работники МКУ Управление архитектуры и градостроительства муниципального образования Балаганский район </a:t>
            </a:r>
            <a:endParaRPr lang="ru-RU" sz="800" dirty="0">
              <a:solidFill>
                <a:srgbClr val="002060"/>
              </a:solidFill>
              <a:latin typeface="Century Gothic" pitchFamily="34" charset="0"/>
            </a:endParaRPr>
          </a:p>
        </p:txBody>
      </p:sp>
      <p:sp>
        <p:nvSpPr>
          <p:cNvPr id="2" name="Номер слайда 1"/>
          <p:cNvSpPr>
            <a:spLocks noGrp="1"/>
          </p:cNvSpPr>
          <p:nvPr>
            <p:ph type="sldNum" sz="quarter" idx="12"/>
          </p:nvPr>
        </p:nvSpPr>
        <p:spPr>
          <a:xfrm>
            <a:off x="6508204" y="8786479"/>
            <a:ext cx="349796" cy="357521"/>
          </a:xfrm>
        </p:spPr>
        <p:txBody>
          <a:bodyPr/>
          <a:lstStyle/>
          <a:p>
            <a:fld id="{AE615853-E613-407B-A395-6D972D143756}" type="slidenum">
              <a:rPr lang="ru-RU" sz="1000" smtClean="0">
                <a:solidFill>
                  <a:schemeClr val="accent4">
                    <a:lumMod val="50000"/>
                  </a:schemeClr>
                </a:solidFill>
                <a:latin typeface="Century Gothic" pitchFamily="34" charset="0"/>
              </a:rPr>
              <a:pPr/>
              <a:t>41</a:t>
            </a:fld>
            <a:endParaRPr lang="ru-RU" sz="1000" dirty="0">
              <a:solidFill>
                <a:schemeClr val="accent4">
                  <a:lumMod val="50000"/>
                </a:schemeClr>
              </a:solidFill>
              <a:latin typeface="Century Gothic" pitchFamily="34" charset="0"/>
            </a:endParaRPr>
          </a:p>
        </p:txBody>
      </p:sp>
      <p:sp>
        <p:nvSpPr>
          <p:cNvPr id="4098" name="Rectangle 2"/>
          <p:cNvSpPr>
            <a:spLocks noChangeArrowheads="1"/>
          </p:cNvSpPr>
          <p:nvPr/>
        </p:nvSpPr>
        <p:spPr bwMode="auto">
          <a:xfrm>
            <a:off x="836712" y="699661"/>
            <a:ext cx="5831960"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900" b="1" dirty="0" smtClean="0">
                <a:solidFill>
                  <a:srgbClr val="FF0000"/>
                </a:solidFill>
                <a:latin typeface="Century Gothic" pitchFamily="34" charset="0"/>
              </a:rPr>
              <a:t>Муниципальная программа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«Управление муниципальным имуществом муниципального образования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Балаганский район на 2019-2024 годы»</a:t>
            </a:r>
            <a:endParaRPr lang="ru-RU" sz="900" dirty="0" smtClean="0">
              <a:solidFill>
                <a:srgbClr val="FF0000"/>
              </a:solidFill>
              <a:latin typeface="Century Gothic" pitchFamily="34" charset="0"/>
            </a:endParaRPr>
          </a:p>
        </p:txBody>
      </p:sp>
      <p:sp>
        <p:nvSpPr>
          <p:cNvPr id="10" name="Скругленный прямоугольник 9"/>
          <p:cNvSpPr/>
          <p:nvPr/>
        </p:nvSpPr>
        <p:spPr>
          <a:xfrm>
            <a:off x="1052736"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1"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14" name="Прямоугольник 13"/>
          <p:cNvSpPr/>
          <p:nvPr/>
        </p:nvSpPr>
        <p:spPr>
          <a:xfrm>
            <a:off x="188640" y="1043608"/>
            <a:ext cx="2448272" cy="707886"/>
          </a:xfrm>
          <a:prstGeom prst="rect">
            <a:avLst/>
          </a:prstGeom>
        </p:spPr>
        <p:txBody>
          <a:bodyPr wrap="square">
            <a:spAutoFit/>
          </a:bodyPr>
          <a:lstStyle/>
          <a:p>
            <a:pPr algn="ctr"/>
            <a:r>
              <a:rPr lang="ru-RU" sz="1000" i="1" u="sng" dirty="0" smtClean="0">
                <a:latin typeface="Century Gothic" pitchFamily="34" charset="0"/>
                <a:cs typeface="Arial" pitchFamily="34" charset="0"/>
              </a:rPr>
              <a:t>Цель  муниципальной программы:</a:t>
            </a:r>
            <a:r>
              <a:rPr lang="ru-RU" sz="1000" dirty="0" smtClean="0">
                <a:latin typeface="Century Gothic" pitchFamily="34" charset="0"/>
              </a:rPr>
              <a:t> повышение  эффективности управления и распоряжения муниципальным имуществом </a:t>
            </a:r>
            <a:endParaRPr lang="ru-RU" sz="1000" i="1" u="sng" dirty="0" smtClean="0">
              <a:latin typeface="Century Gothic" pitchFamily="34" charset="0"/>
              <a:cs typeface="Arial" pitchFamily="34" charset="0"/>
            </a:endParaRPr>
          </a:p>
        </p:txBody>
      </p:sp>
      <p:sp>
        <p:nvSpPr>
          <p:cNvPr id="15" name="TextBox 14"/>
          <p:cNvSpPr txBox="1"/>
          <p:nvPr/>
        </p:nvSpPr>
        <p:spPr>
          <a:xfrm>
            <a:off x="2636912" y="1187624"/>
            <a:ext cx="4032448" cy="612000"/>
          </a:xfrm>
          <a:prstGeom prst="rect">
            <a:avLst/>
          </a:prstGeom>
          <a:solidFill>
            <a:schemeClr val="accent2">
              <a:lumMod val="20000"/>
              <a:lumOff val="80000"/>
            </a:schemeClr>
          </a:solidFill>
          <a:ln>
            <a:solidFill>
              <a:schemeClr val="tx1"/>
            </a:solidFill>
            <a:prstDash val="sysDot"/>
          </a:ln>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6296,9 тыс. руб.</a:t>
            </a:r>
            <a:r>
              <a:rPr lang="ru-RU" sz="800" dirty="0" smtClean="0">
                <a:latin typeface="Century Gothic" pitchFamily="34" charset="0"/>
              </a:rPr>
              <a:t>, факт исполнения </a:t>
            </a:r>
            <a:r>
              <a:rPr lang="ru-RU" sz="800" b="1" dirty="0" smtClean="0">
                <a:latin typeface="Century Gothic" pitchFamily="34" charset="0"/>
              </a:rPr>
              <a:t>6228,8 тыс.руб.  </a:t>
            </a:r>
            <a:r>
              <a:rPr lang="ru-RU" sz="800" dirty="0" smtClean="0">
                <a:latin typeface="Century Gothic" pitchFamily="34" charset="0"/>
              </a:rPr>
              <a:t>или 98,9%.</a:t>
            </a:r>
          </a:p>
          <a:p>
            <a:pPr algn="just"/>
            <a:r>
              <a:rPr lang="ru-RU" sz="800" dirty="0" smtClean="0">
                <a:latin typeface="Century Gothic" pitchFamily="34" charset="0"/>
              </a:rPr>
              <a:t>      Доля  расходов  МП в  сумме расходов районного бюджета в 2022 году  составляет 0,9%.</a:t>
            </a:r>
          </a:p>
          <a:p>
            <a:endParaRPr lang="ru-RU" sz="900" dirty="0" smtClean="0">
              <a:latin typeface="Century Gothic" pitchFamily="34" charset="0"/>
            </a:endParaRPr>
          </a:p>
          <a:p>
            <a:endParaRPr lang="ru-RU" sz="900" dirty="0" smtClean="0">
              <a:latin typeface="Century Gothic" pitchFamily="34" charset="0"/>
            </a:endParaRPr>
          </a:p>
          <a:p>
            <a:endParaRPr lang="ru-RU" sz="900" dirty="0">
              <a:latin typeface="Century Gothic" pitchFamily="34" charset="0"/>
            </a:endParaRPr>
          </a:p>
        </p:txBody>
      </p:sp>
      <p:sp>
        <p:nvSpPr>
          <p:cNvPr id="1027" name="Rectangle 3"/>
          <p:cNvSpPr>
            <a:spLocks noChangeArrowheads="1"/>
          </p:cNvSpPr>
          <p:nvPr/>
        </p:nvSpPr>
        <p:spPr bwMode="auto">
          <a:xfrm>
            <a:off x="3087392" y="90100"/>
            <a:ext cx="6832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TextBox 21"/>
          <p:cNvSpPr txBox="1"/>
          <p:nvPr/>
        </p:nvSpPr>
        <p:spPr>
          <a:xfrm>
            <a:off x="260648" y="2771800"/>
            <a:ext cx="2016224" cy="646331"/>
          </a:xfrm>
          <a:prstGeom prst="rect">
            <a:avLst/>
          </a:prstGeom>
          <a:solidFill>
            <a:schemeClr val="accent4">
              <a:lumMod val="20000"/>
              <a:lumOff val="80000"/>
            </a:schemeClr>
          </a:solidFill>
        </p:spPr>
        <p:txBody>
          <a:bodyPr wrap="square" rtlCol="0">
            <a:spAutoFit/>
          </a:bodyPr>
          <a:lstStyle/>
          <a:p>
            <a:pPr algn="just"/>
            <a:r>
              <a:rPr lang="ru-RU" sz="900" dirty="0" smtClean="0">
                <a:latin typeface="Century Gothic" pitchFamily="34" charset="0"/>
              </a:rPr>
              <a:t>Проведен капитальный ремонт муниципального жилого фонда на сумму </a:t>
            </a:r>
            <a:r>
              <a:rPr lang="ru-RU" sz="900" b="1" dirty="0" smtClean="0">
                <a:latin typeface="Century Gothic" pitchFamily="34" charset="0"/>
              </a:rPr>
              <a:t>816,6 тыс. руб</a:t>
            </a:r>
            <a:r>
              <a:rPr lang="ru-RU" sz="900" dirty="0" smtClean="0">
                <a:latin typeface="Century Gothic" pitchFamily="34" charset="0"/>
              </a:rPr>
              <a:t>.</a:t>
            </a:r>
            <a:endParaRPr lang="ru-RU" sz="900" dirty="0">
              <a:latin typeface="Century Gothic" pitchFamily="34" charset="0"/>
            </a:endParaRPr>
          </a:p>
        </p:txBody>
      </p:sp>
      <p:sp>
        <p:nvSpPr>
          <p:cNvPr id="23" name="TextBox 22"/>
          <p:cNvSpPr txBox="1"/>
          <p:nvPr/>
        </p:nvSpPr>
        <p:spPr>
          <a:xfrm>
            <a:off x="4293096" y="2987824"/>
            <a:ext cx="2376264" cy="1200329"/>
          </a:xfrm>
          <a:prstGeom prst="rect">
            <a:avLst/>
          </a:prstGeom>
          <a:solidFill>
            <a:srgbClr val="FAD4F7"/>
          </a:solidFill>
        </p:spPr>
        <p:txBody>
          <a:bodyPr wrap="square" rtlCol="0">
            <a:spAutoFit/>
          </a:bodyPr>
          <a:lstStyle/>
          <a:p>
            <a:pPr algn="just"/>
            <a:r>
              <a:rPr lang="ru-RU" sz="900" dirty="0" smtClean="0">
                <a:latin typeface="Century Gothic" pitchFamily="34" charset="0"/>
              </a:rPr>
              <a:t>Обеспечение деятельности Управления муниципальным имуществом и земельными отношениями за 2022 год составило </a:t>
            </a:r>
            <a:r>
              <a:rPr lang="ru-RU" sz="900" b="1" dirty="0" smtClean="0">
                <a:latin typeface="Century Gothic" pitchFamily="34" charset="0"/>
              </a:rPr>
              <a:t>5163,7 тыс. руб</a:t>
            </a:r>
            <a:r>
              <a:rPr lang="ru-RU" sz="900" dirty="0" smtClean="0">
                <a:latin typeface="Century Gothic" pitchFamily="34" charset="0"/>
              </a:rPr>
              <a:t>., в том числе  выплата заработной платы с начислениями на нее </a:t>
            </a:r>
            <a:r>
              <a:rPr lang="ru-RU" sz="900" b="1" dirty="0" smtClean="0">
                <a:latin typeface="Century Gothic" pitchFamily="34" charset="0"/>
              </a:rPr>
              <a:t>4387,6 тыс.руб</a:t>
            </a:r>
            <a:r>
              <a:rPr lang="ru-RU" sz="900" dirty="0" smtClean="0">
                <a:latin typeface="Century Gothic" pitchFamily="34" charset="0"/>
              </a:rPr>
              <a:t>., медицинский осмотр работников  </a:t>
            </a:r>
            <a:r>
              <a:rPr lang="ru-RU" sz="900" b="1" dirty="0" smtClean="0">
                <a:latin typeface="Century Gothic" pitchFamily="34" charset="0"/>
              </a:rPr>
              <a:t>35,5 тыс. руб.</a:t>
            </a:r>
            <a:endParaRPr lang="ru-RU" sz="900" b="1" dirty="0">
              <a:latin typeface="Century Gothic" pitchFamily="34" charset="0"/>
            </a:endParaRPr>
          </a:p>
        </p:txBody>
      </p:sp>
      <p:sp>
        <p:nvSpPr>
          <p:cNvPr id="30" name="Прямоугольник 29"/>
          <p:cNvSpPr/>
          <p:nvPr/>
        </p:nvSpPr>
        <p:spPr>
          <a:xfrm>
            <a:off x="404664" y="4283968"/>
            <a:ext cx="6192688" cy="252000"/>
          </a:xfrm>
          <a:prstGeom prst="rect">
            <a:avLst/>
          </a:prstGeom>
        </p:spPr>
        <p:txBody>
          <a:bodyPr wrap="square">
            <a:spAutoFit/>
          </a:bodyPr>
          <a:lstStyle/>
          <a:p>
            <a:pPr algn="ctr"/>
            <a:r>
              <a:rPr lang="ru-RU" sz="8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sz="900" b="1" dirty="0" smtClean="0">
              <a:solidFill>
                <a:schemeClr val="accent1">
                  <a:lumMod val="25000"/>
                </a:schemeClr>
              </a:solidFill>
              <a:latin typeface="Century Gothic" pitchFamily="34" charset="0"/>
            </a:endParaRPr>
          </a:p>
          <a:p>
            <a:pPr algn="ctr"/>
            <a:endParaRPr lang="ru-RU" dirty="0"/>
          </a:p>
        </p:txBody>
      </p:sp>
      <p:sp>
        <p:nvSpPr>
          <p:cNvPr id="31" name="Прямоугольник 30"/>
          <p:cNvSpPr/>
          <p:nvPr/>
        </p:nvSpPr>
        <p:spPr>
          <a:xfrm>
            <a:off x="116632" y="2555776"/>
            <a:ext cx="6552728" cy="338554"/>
          </a:xfrm>
          <a:prstGeom prst="rect">
            <a:avLst/>
          </a:prstGeom>
        </p:spPr>
        <p:txBody>
          <a:bodyPr wrap="square">
            <a:spAutoFit/>
          </a:bodyPr>
          <a:lstStyle/>
          <a:p>
            <a:pPr algn="ctr"/>
            <a:r>
              <a:rPr lang="ru-RU" sz="800" b="1" dirty="0" smtClean="0">
                <a:solidFill>
                  <a:schemeClr val="accent5">
                    <a:lumMod val="50000"/>
                  </a:schemeClr>
                </a:solidFill>
                <a:latin typeface="Century Gothic" pitchFamily="34" charset="0"/>
              </a:rPr>
              <a:t>Для достижения целей муниципальной программы  осуществлены следующие мероприятия и привлечены финансовые средства  в следующих объемах:</a:t>
            </a:r>
            <a:endParaRPr lang="ru-RU" sz="800" b="1" dirty="0">
              <a:solidFill>
                <a:schemeClr val="accent5">
                  <a:lumMod val="50000"/>
                </a:schemeClr>
              </a:solidFill>
              <a:latin typeface="Century Gothic" pitchFamily="34" charset="0"/>
            </a:endParaRPr>
          </a:p>
        </p:txBody>
      </p:sp>
      <p:graphicFrame>
        <p:nvGraphicFramePr>
          <p:cNvPr id="32" name="Таблица 31"/>
          <p:cNvGraphicFramePr>
            <a:graphicFrameLocks noGrp="1"/>
          </p:cNvGraphicFramePr>
          <p:nvPr/>
        </p:nvGraphicFramePr>
        <p:xfrm>
          <a:off x="116632" y="4644008"/>
          <a:ext cx="6480721" cy="3895295"/>
        </p:xfrm>
        <a:graphic>
          <a:graphicData uri="http://schemas.openxmlformats.org/drawingml/2006/table">
            <a:tbl>
              <a:tblPr firstRow="1" bandRow="1">
                <a:tableStyleId>{5C22544A-7EE6-4342-B048-85BDC9FD1C3A}</a:tableStyleId>
              </a:tblPr>
              <a:tblGrid>
                <a:gridCol w="2592288"/>
                <a:gridCol w="360040"/>
                <a:gridCol w="504056"/>
                <a:gridCol w="576064"/>
                <a:gridCol w="504056"/>
                <a:gridCol w="504056"/>
                <a:gridCol w="665292"/>
                <a:gridCol w="774869"/>
              </a:tblGrid>
              <a:tr h="432048">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Показатель</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изм.</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на</a:t>
                      </a:r>
                      <a:r>
                        <a:rPr lang="ru-RU" sz="75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Отклонение 2022-2021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Темп роста 2022/2021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Исполнение </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за 2022 год</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11525">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1</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2</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5</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6=5-3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7</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8=5/4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270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750" kern="1200" dirty="0" smtClean="0">
                          <a:solidFill>
                            <a:schemeClr val="dk1"/>
                          </a:solidFill>
                          <a:latin typeface="Century Gothic" pitchFamily="34" charset="0"/>
                          <a:ea typeface="+mn-ea"/>
                          <a:cs typeface="+mn-cs"/>
                        </a:rPr>
                        <a:t>Количество объектов, прошедших кадастровый учет и государственную регистрацию прав на недвижимое имущество</a:t>
                      </a:r>
                      <a:endParaRPr lang="ru-RU" sz="750" dirty="0" smtClean="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dirty="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4</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15000"/>
                        </a:lnSpc>
                        <a:spcBef>
                          <a:spcPts val="200"/>
                        </a:spcBef>
                        <a:spcAft>
                          <a:spcPts val="200"/>
                        </a:spcAft>
                      </a:pPr>
                      <a:r>
                        <a:rPr lang="ru-RU" sz="800" dirty="0" smtClean="0">
                          <a:latin typeface="Century Gothic" pitchFamily="34" charset="0"/>
                          <a:ea typeface="Times New Roman"/>
                          <a:cs typeface="Times New Roman"/>
                        </a:rPr>
                        <a:t>5</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5</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125,0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40998">
                <a:tc>
                  <a:txBody>
                    <a:bodyPr/>
                    <a:lstStyle/>
                    <a:p>
                      <a:pPr>
                        <a:spcAft>
                          <a:spcPts val="0"/>
                        </a:spcAft>
                      </a:pPr>
                      <a:r>
                        <a:rPr lang="ru-RU" sz="750" kern="1200" dirty="0" smtClean="0">
                          <a:solidFill>
                            <a:schemeClr val="dk1"/>
                          </a:solidFill>
                          <a:latin typeface="Century Gothic" pitchFamily="34" charset="0"/>
                          <a:ea typeface="+mn-ea"/>
                          <a:cs typeface="+mn-cs"/>
                        </a:rPr>
                        <a:t>Количество  переданных  объектов  в  аренду  физическим  или юридическим лицам</a:t>
                      </a:r>
                      <a:endParaRPr lang="ru-RU" sz="75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dirty="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13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15000"/>
                        </a:lnSpc>
                        <a:spcBef>
                          <a:spcPts val="200"/>
                        </a:spcBef>
                        <a:spcAft>
                          <a:spcPts val="200"/>
                        </a:spcAft>
                      </a:pPr>
                      <a:r>
                        <a:rPr lang="ru-RU" sz="800" dirty="0" smtClean="0">
                          <a:latin typeface="Century Gothic" pitchFamily="34" charset="0"/>
                          <a:ea typeface="Times New Roman"/>
                          <a:cs typeface="Times New Roman"/>
                        </a:rPr>
                        <a:t>6</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6</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-7</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46,2</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32745">
                <a:tc>
                  <a:txBody>
                    <a:bodyPr/>
                    <a:lstStyle/>
                    <a:p>
                      <a:pPr>
                        <a:spcAft>
                          <a:spcPts val="0"/>
                        </a:spcAft>
                      </a:pPr>
                      <a:r>
                        <a:rPr lang="ru-RU" sz="750" kern="1200" dirty="0" smtClean="0">
                          <a:solidFill>
                            <a:schemeClr val="dk1"/>
                          </a:solidFill>
                          <a:latin typeface="Century Gothic" pitchFamily="34" charset="0"/>
                          <a:ea typeface="+mn-ea"/>
                          <a:cs typeface="+mn-cs"/>
                        </a:rPr>
                        <a:t>Количество объектов, прошедших рыночную оценку</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dirty="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8</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15000"/>
                        </a:lnSpc>
                        <a:spcBef>
                          <a:spcPts val="200"/>
                        </a:spcBef>
                        <a:spcAft>
                          <a:spcPts val="200"/>
                        </a:spcAft>
                      </a:pPr>
                      <a:r>
                        <a:rPr lang="ru-RU" sz="800" dirty="0" smtClean="0">
                          <a:latin typeface="Century Gothic" pitchFamily="34" charset="0"/>
                          <a:ea typeface="Times New Roman"/>
                          <a:cs typeface="Times New Roman"/>
                        </a:rPr>
                        <a:t>4</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800" dirty="0" smtClean="0">
                          <a:latin typeface="Century Gothic" pitchFamily="34" charset="0"/>
                          <a:ea typeface="Times New Roman"/>
                          <a:cs typeface="Times New Roman"/>
                        </a:rPr>
                        <a:t>4</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50,0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60040">
                <a:tc>
                  <a:txBody>
                    <a:bodyPr/>
                    <a:lstStyle/>
                    <a:p>
                      <a:r>
                        <a:rPr lang="ru-RU" sz="750" kern="1200" dirty="0" smtClean="0">
                          <a:solidFill>
                            <a:schemeClr val="dk1"/>
                          </a:solidFill>
                          <a:latin typeface="Century Gothic" pitchFamily="34" charset="0"/>
                          <a:ea typeface="+mn-ea"/>
                          <a:cs typeface="+mn-cs"/>
                        </a:rPr>
                        <a:t>Доля собираемости неналоговых доходов (аренда, купля-продажа)в  бюджет муниципального  образования  к</a:t>
                      </a:r>
                      <a:r>
                        <a:rPr lang="ru-RU" sz="750" kern="1200" baseline="0" dirty="0" smtClean="0">
                          <a:solidFill>
                            <a:schemeClr val="dk1"/>
                          </a:solidFill>
                          <a:latin typeface="Century Gothic" pitchFamily="34" charset="0"/>
                          <a:ea typeface="+mn-ea"/>
                          <a:cs typeface="+mn-cs"/>
                        </a:rPr>
                        <a:t> </a:t>
                      </a:r>
                      <a:r>
                        <a:rPr lang="ru-RU" sz="750" kern="1200" dirty="0" smtClean="0">
                          <a:solidFill>
                            <a:schemeClr val="dk1"/>
                          </a:solidFill>
                          <a:latin typeface="Century Gothic" pitchFamily="34" charset="0"/>
                          <a:ea typeface="+mn-ea"/>
                          <a:cs typeface="+mn-cs"/>
                        </a:rPr>
                        <a:t>планируемому объему, 100 %</a:t>
                      </a:r>
                      <a:endParaRPr lang="ru-RU" sz="750" dirty="0">
                        <a:latin typeface="Century Gothic" pitchFamily="34" charset="0"/>
                        <a:ea typeface="Times New Roman"/>
                        <a:cs typeface="Times New Roman"/>
                      </a:endParaRPr>
                    </a:p>
                  </a:txBody>
                  <a:tcPr marL="34115" marR="34115"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Aft>
                          <a:spcPts val="0"/>
                        </a:spcAft>
                      </a:pPr>
                      <a:r>
                        <a:rPr lang="ru-RU" sz="750" dirty="0" smtClean="0">
                          <a:latin typeface="Century Gothic" pitchFamily="34" charset="0"/>
                          <a:ea typeface="Times New Roman"/>
                          <a:cs typeface="Times New Roman"/>
                        </a:rPr>
                        <a:t>%</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ru-RU" sz="800" dirty="0" smtClean="0">
                          <a:latin typeface="Century Gothic" pitchFamily="34" charset="0"/>
                          <a:ea typeface="Times New Roman"/>
                          <a:cs typeface="Times New Roman"/>
                        </a:rPr>
                        <a:t>100,0</a:t>
                      </a: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53797">
                <a:tc>
                  <a:txBody>
                    <a:bodyPr/>
                    <a:lstStyle/>
                    <a:p>
                      <a:pPr marR="104775" algn="just">
                        <a:lnSpc>
                          <a:spcPct val="107000"/>
                        </a:lnSpc>
                        <a:spcAft>
                          <a:spcPts val="0"/>
                        </a:spcAft>
                      </a:pPr>
                      <a:r>
                        <a:rPr lang="ru-RU" sz="750" dirty="0">
                          <a:latin typeface="Century Gothic" pitchFamily="34" charset="0"/>
                          <a:ea typeface="Calibri"/>
                          <a:cs typeface="Times New Roman"/>
                        </a:rPr>
                        <a:t>Количество объектов муниципальной собственности, прошедших инвентаризацию</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dirty="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602494">
                <a:tc>
                  <a:txBody>
                    <a:bodyPr/>
                    <a:lstStyle/>
                    <a:p>
                      <a:pPr marR="104775" algn="just">
                        <a:lnSpc>
                          <a:spcPct val="107000"/>
                        </a:lnSpc>
                        <a:spcAft>
                          <a:spcPts val="0"/>
                        </a:spcAft>
                      </a:pPr>
                      <a:r>
                        <a:rPr lang="ru-RU" sz="750" dirty="0">
                          <a:latin typeface="Century Gothic" pitchFamily="34" charset="0"/>
                          <a:ea typeface="Calibri"/>
                          <a:cs typeface="Times New Roman"/>
                        </a:rPr>
                        <a:t>Количество проведенных проверок по использованию имущества муниципальными  бюджетными  и  казенными  учреждениями муниципального образования Балаганский район</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dirty="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91375">
                <a:tc>
                  <a:txBody>
                    <a:bodyPr/>
                    <a:lstStyle/>
                    <a:p>
                      <a:pPr marR="104775" algn="just">
                        <a:lnSpc>
                          <a:spcPct val="107000"/>
                        </a:lnSpc>
                        <a:spcAft>
                          <a:spcPts val="0"/>
                        </a:spcAft>
                      </a:pPr>
                      <a:r>
                        <a:rPr lang="ru-RU" sz="800" dirty="0">
                          <a:latin typeface="Century Gothic" pitchFamily="34" charset="0"/>
                          <a:ea typeface="Calibri"/>
                          <a:cs typeface="Times New Roman"/>
                        </a:rPr>
                        <a:t>Количество земельных участков, в отношении которых проведен муниципальный земельный контроль</a:t>
                      </a:r>
                      <a:endParaRPr lang="ru-RU" sz="1200" dirty="0">
                        <a:latin typeface="Century Gothic" pitchFamily="34" charset="0"/>
                        <a:ea typeface="Times New Roman"/>
                        <a:cs typeface="Times New Roman"/>
                      </a:endParaRP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50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54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54</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108,0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88032">
                <a:tc>
                  <a:txBody>
                    <a:bodyPr/>
                    <a:lstStyle/>
                    <a:p>
                      <a:pPr marR="104775" algn="just">
                        <a:lnSpc>
                          <a:spcPct val="107000"/>
                        </a:lnSpc>
                        <a:spcAft>
                          <a:spcPts val="0"/>
                        </a:spcAft>
                      </a:pPr>
                      <a:r>
                        <a:rPr lang="ru-RU" sz="800">
                          <a:latin typeface="Century Gothic" pitchFamily="34" charset="0"/>
                          <a:ea typeface="Calibri"/>
                          <a:cs typeface="Times New Roman"/>
                        </a:rPr>
                        <a:t>Количество земельных участков, переданных в аренду</a:t>
                      </a:r>
                      <a:endParaRPr lang="ru-RU" sz="1200">
                        <a:latin typeface="Century Gothic" pitchFamily="34" charset="0"/>
                        <a:ea typeface="Times New Roman"/>
                        <a:cs typeface="Times New Roman"/>
                      </a:endParaRP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77</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120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81</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105,2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67,5</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88032">
                <a:tc>
                  <a:txBody>
                    <a:bodyPr/>
                    <a:lstStyle/>
                    <a:p>
                      <a:pPr marR="104775" algn="just">
                        <a:lnSpc>
                          <a:spcPct val="107000"/>
                        </a:lnSpc>
                        <a:spcAft>
                          <a:spcPts val="0"/>
                        </a:spcAft>
                      </a:pPr>
                      <a:r>
                        <a:rPr lang="ru-RU" sz="800" dirty="0">
                          <a:latin typeface="Century Gothic" pitchFamily="34" charset="0"/>
                          <a:ea typeface="Calibri"/>
                          <a:cs typeface="Times New Roman"/>
                        </a:rPr>
                        <a:t>Количество  земельных  участков, переданных  в  собственность</a:t>
                      </a:r>
                      <a:endParaRPr lang="ru-RU" sz="1200" dirty="0">
                        <a:latin typeface="Century Gothic" pitchFamily="34" charset="0"/>
                        <a:ea typeface="Times New Roman"/>
                        <a:cs typeface="Times New Roman"/>
                      </a:endParaRP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dirty="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23</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8</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36</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156,5</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450,0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88032">
                <a:tc>
                  <a:txBody>
                    <a:bodyPr/>
                    <a:lstStyle/>
                    <a:p>
                      <a:pPr marR="104775" algn="just">
                        <a:lnSpc>
                          <a:spcPct val="107000"/>
                        </a:lnSpc>
                        <a:spcAft>
                          <a:spcPts val="0"/>
                        </a:spcAft>
                      </a:pPr>
                      <a:r>
                        <a:rPr lang="ru-RU" sz="750" kern="1200" dirty="0" smtClean="0">
                          <a:solidFill>
                            <a:schemeClr val="dk1"/>
                          </a:solidFill>
                          <a:latin typeface="Century Gothic" pitchFamily="34" charset="0"/>
                          <a:ea typeface="+mn-ea"/>
                          <a:cs typeface="+mn-cs"/>
                        </a:rPr>
                        <a:t>Совершенствование  автоматизированных  систем  управления муниципальной собственностью</a:t>
                      </a:r>
                      <a:endParaRPr lang="ru-RU" sz="750" dirty="0">
                        <a:latin typeface="Century Gothic" pitchFamily="34" charset="0"/>
                        <a:ea typeface="Times New Roman"/>
                        <a:cs typeface="Times New Roman"/>
                      </a:endParaRP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lnSpc>
                          <a:spcPct val="115000"/>
                        </a:lnSpc>
                        <a:spcBef>
                          <a:spcPts val="200"/>
                        </a:spcBef>
                        <a:spcAft>
                          <a:spcPts val="200"/>
                        </a:spcAft>
                      </a:pPr>
                      <a:r>
                        <a:rPr lang="ru-RU" sz="750" dirty="0" smtClean="0">
                          <a:latin typeface="Century Gothic" pitchFamily="34" charset="0"/>
                          <a:ea typeface="Times New Roman"/>
                          <a:cs typeface="Times New Roman"/>
                        </a:rPr>
                        <a:t>шт.</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sp>
        <p:nvSpPr>
          <p:cNvPr id="20" name="TextBox 19"/>
          <p:cNvSpPr txBox="1"/>
          <p:nvPr/>
        </p:nvSpPr>
        <p:spPr>
          <a:xfrm>
            <a:off x="260648" y="8604448"/>
            <a:ext cx="6336704" cy="338554"/>
          </a:xfrm>
          <a:prstGeom prst="rect">
            <a:avLst/>
          </a:prstGeom>
          <a:noFill/>
        </p:spPr>
        <p:txBody>
          <a:bodyPr wrap="square" rtlCol="0">
            <a:spAutoFit/>
          </a:bodyPr>
          <a:lstStyle/>
          <a:p>
            <a:r>
              <a:rPr lang="ru-RU" sz="800" dirty="0" smtClean="0"/>
              <a:t>Мероприятия по муниципальной программе  реализованы не в полном объеме в виду сложившейся экономии средств по состоянию на 01.01.2023г.  в сумме 68,1 тыс.руб.</a:t>
            </a:r>
          </a:p>
        </p:txBody>
      </p:sp>
      <p:sp>
        <p:nvSpPr>
          <p:cNvPr id="16" name="TextBox 15"/>
          <p:cNvSpPr txBox="1"/>
          <p:nvPr/>
        </p:nvSpPr>
        <p:spPr>
          <a:xfrm>
            <a:off x="116632" y="3491880"/>
            <a:ext cx="2304256" cy="830997"/>
          </a:xfrm>
          <a:prstGeom prst="rect">
            <a:avLst/>
          </a:prstGeom>
          <a:solidFill>
            <a:schemeClr val="accent3">
              <a:lumMod val="40000"/>
              <a:lumOff val="60000"/>
            </a:schemeClr>
          </a:solidFill>
        </p:spPr>
        <p:txBody>
          <a:bodyPr wrap="square" rtlCol="0">
            <a:spAutoFit/>
          </a:bodyPr>
          <a:lstStyle/>
          <a:p>
            <a:pPr algn="just"/>
            <a:r>
              <a:rPr lang="ru-RU" sz="800" dirty="0" smtClean="0">
                <a:latin typeface="Century Gothic" pitchFamily="34" charset="0"/>
              </a:rPr>
              <a:t>Поставлены на государственный кадастровый учет и проведена государственная регистрация права муниципальной собственности объектов  недвижимости  на сумму  </a:t>
            </a:r>
            <a:r>
              <a:rPr lang="ru-RU" sz="800" b="1" dirty="0" smtClean="0">
                <a:latin typeface="Century Gothic" pitchFamily="34" charset="0"/>
              </a:rPr>
              <a:t>248,5 тыс. руб</a:t>
            </a:r>
            <a:r>
              <a:rPr lang="ru-RU" sz="800" dirty="0" smtClean="0">
                <a:latin typeface="Century Gothic" pitchFamily="34" charset="0"/>
              </a:rPr>
              <a:t>.</a:t>
            </a:r>
            <a:endParaRPr lang="ru-RU" sz="800" dirty="0">
              <a:latin typeface="Century Gothic"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2276872" y="2915816"/>
            <a:ext cx="1045317" cy="1044000"/>
          </a:xfrm>
          <a:prstGeom prst="hexagon">
            <a:avLst/>
          </a:prstGeom>
          <a:noFill/>
          <a:ln w="9525">
            <a:noFill/>
            <a:miter lim="800000"/>
            <a:headEnd/>
            <a:tailEnd/>
          </a:ln>
          <a:scene3d>
            <a:camera prst="orthographicFront"/>
            <a:lightRig rig="threePt" dir="t"/>
          </a:scene3d>
          <a:sp3d>
            <a:bevelT/>
          </a:sp3d>
        </p:spPr>
      </p:pic>
      <p:pic>
        <p:nvPicPr>
          <p:cNvPr id="1029" name="Picture 5"/>
          <p:cNvPicPr>
            <a:picLocks noChangeAspect="1" noChangeArrowheads="1"/>
          </p:cNvPicPr>
          <p:nvPr/>
        </p:nvPicPr>
        <p:blipFill>
          <a:blip r:embed="rId4" cstate="print"/>
          <a:srcRect/>
          <a:stretch>
            <a:fillRect/>
          </a:stretch>
        </p:blipFill>
        <p:spPr bwMode="auto">
          <a:xfrm>
            <a:off x="3212976" y="3275856"/>
            <a:ext cx="1072909" cy="1044000"/>
          </a:xfrm>
          <a:prstGeom prst="hexagon">
            <a:avLst/>
          </a:prstGeom>
          <a:noFill/>
          <a:ln w="9525">
            <a:solidFill>
              <a:schemeClr val="tx1">
                <a:lumMod val="75000"/>
                <a:lumOff val="25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6632" y="2339752"/>
            <a:ext cx="4464496" cy="792000"/>
          </a:xfrm>
          <a:prstGeom prst="rect">
            <a:avLst/>
          </a:prstGeom>
          <a:solidFill>
            <a:srgbClr val="E9E9B7"/>
          </a:solidFill>
        </p:spPr>
        <p:txBody>
          <a:bodyPr wrap="square" rtlCol="0">
            <a:spAutoFit/>
          </a:bodyPr>
          <a:lstStyle/>
          <a:p>
            <a:pPr algn="just"/>
            <a:r>
              <a:rPr lang="ru-RU" sz="800" dirty="0" smtClean="0">
                <a:solidFill>
                  <a:srgbClr val="002060"/>
                </a:solidFill>
                <a:latin typeface="Century Gothic" pitchFamily="34" charset="0"/>
              </a:rPr>
              <a:t>Целевые группы пользователей:</a:t>
            </a:r>
          </a:p>
          <a:p>
            <a:pPr algn="just"/>
            <a:r>
              <a:rPr lang="ru-RU" sz="800" dirty="0" smtClean="0">
                <a:solidFill>
                  <a:srgbClr val="002060"/>
                </a:solidFill>
                <a:latin typeface="Century Gothic" pitchFamily="34" charset="0"/>
              </a:rPr>
              <a:t>-</a:t>
            </a:r>
            <a:r>
              <a:rPr lang="ru-RU" sz="800" dirty="0" smtClean="0">
                <a:latin typeface="Century Gothic" pitchFamily="34" charset="0"/>
              </a:rPr>
              <a:t>жители Балаганского района;</a:t>
            </a:r>
          </a:p>
          <a:p>
            <a:pPr algn="just"/>
            <a:r>
              <a:rPr lang="ru-RU" sz="800" dirty="0" smtClean="0">
                <a:latin typeface="Century Gothic" pitchFamily="34" charset="0"/>
              </a:rPr>
              <a:t>-сотрудники пункта полиции №2 (дислокация р.п.Балаганск) МО МВД России «Заларинский»;</a:t>
            </a:r>
          </a:p>
          <a:p>
            <a:pPr algn="just"/>
            <a:r>
              <a:rPr lang="ru-RU" sz="800" dirty="0" smtClean="0">
                <a:latin typeface="Century Gothic" pitchFamily="34" charset="0"/>
              </a:rPr>
              <a:t>-работники МКУ Управление образования района ;</a:t>
            </a:r>
          </a:p>
          <a:p>
            <a:pPr algn="just"/>
            <a:r>
              <a:rPr lang="ru-RU" sz="800" dirty="0" smtClean="0">
                <a:latin typeface="Century Gothic" pitchFamily="34" charset="0"/>
              </a:rPr>
              <a:t>-работники образовательных учреждений района</a:t>
            </a:r>
            <a:endParaRPr lang="ru-RU" sz="800" dirty="0" smtClean="0">
              <a:solidFill>
                <a:srgbClr val="002060"/>
              </a:solidFill>
              <a:latin typeface="Century Gothic" pitchFamily="34" charset="0"/>
            </a:endParaRPr>
          </a:p>
          <a:p>
            <a:pPr algn="just">
              <a:buFont typeface="Wingdings" pitchFamily="2" charset="2"/>
              <a:buChar char="ü"/>
            </a:pPr>
            <a:endParaRPr lang="ru-RU" sz="800" dirty="0">
              <a:solidFill>
                <a:srgbClr val="002060"/>
              </a:solidFill>
              <a:latin typeface="Century Gothic" pitchFamily="34" charset="0"/>
            </a:endParaRPr>
          </a:p>
        </p:txBody>
      </p:sp>
      <p:sp>
        <p:nvSpPr>
          <p:cNvPr id="2" name="Номер слайда 1"/>
          <p:cNvSpPr>
            <a:spLocks noGrp="1"/>
          </p:cNvSpPr>
          <p:nvPr>
            <p:ph type="sldNum" sz="quarter" idx="12"/>
          </p:nvPr>
        </p:nvSpPr>
        <p:spPr>
          <a:xfrm>
            <a:off x="6508204" y="8786479"/>
            <a:ext cx="349796" cy="357521"/>
          </a:xfrm>
        </p:spPr>
        <p:txBody>
          <a:bodyPr/>
          <a:lstStyle/>
          <a:p>
            <a:fld id="{AE615853-E613-407B-A395-6D972D143756}" type="slidenum">
              <a:rPr lang="ru-RU" sz="1000" smtClean="0">
                <a:solidFill>
                  <a:schemeClr val="accent4">
                    <a:lumMod val="50000"/>
                  </a:schemeClr>
                </a:solidFill>
                <a:latin typeface="Century Gothic" pitchFamily="34" charset="0"/>
              </a:rPr>
              <a:pPr/>
              <a:t>42</a:t>
            </a:fld>
            <a:endParaRPr lang="ru-RU" sz="1000" dirty="0">
              <a:solidFill>
                <a:schemeClr val="accent4">
                  <a:lumMod val="50000"/>
                </a:schemeClr>
              </a:solidFill>
              <a:latin typeface="Century Gothic" pitchFamily="34" charset="0"/>
            </a:endParaRPr>
          </a:p>
        </p:txBody>
      </p:sp>
      <p:sp>
        <p:nvSpPr>
          <p:cNvPr id="4098" name="Rectangle 2"/>
          <p:cNvSpPr>
            <a:spLocks noChangeArrowheads="1"/>
          </p:cNvSpPr>
          <p:nvPr/>
        </p:nvSpPr>
        <p:spPr bwMode="auto">
          <a:xfrm>
            <a:off x="836712" y="643745"/>
            <a:ext cx="5831960"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900" b="1" dirty="0" smtClean="0">
                <a:solidFill>
                  <a:srgbClr val="FF0000"/>
                </a:solidFill>
                <a:latin typeface="Century Gothic" pitchFamily="34" charset="0"/>
              </a:rPr>
              <a:t>Муниципальная программа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«Аппаратно-программный комплекс «Безопасный город» в</a:t>
            </a:r>
            <a:r>
              <a:rPr lang="ru-RU" sz="900" dirty="0" smtClean="0">
                <a:solidFill>
                  <a:srgbClr val="FF0000"/>
                </a:solidFill>
                <a:latin typeface="Century Gothic" pitchFamily="34" charset="0"/>
              </a:rPr>
              <a:t> </a:t>
            </a:r>
            <a:r>
              <a:rPr lang="ru-RU" sz="900" b="1" dirty="0" smtClean="0">
                <a:solidFill>
                  <a:srgbClr val="FF0000"/>
                </a:solidFill>
                <a:latin typeface="Century Gothic" pitchFamily="34" charset="0"/>
              </a:rPr>
              <a:t>муниципальном образовании Балаганский район на 2020-2024 годы»</a:t>
            </a:r>
            <a:endParaRPr lang="ru-RU" sz="900" dirty="0" smtClean="0">
              <a:solidFill>
                <a:srgbClr val="FF0000"/>
              </a:solidFill>
              <a:latin typeface="Century Gothic" pitchFamily="34" charset="0"/>
            </a:endParaRPr>
          </a:p>
        </p:txBody>
      </p:sp>
      <p:sp>
        <p:nvSpPr>
          <p:cNvPr id="10" name="Скругленный прямоугольник 9"/>
          <p:cNvSpPr/>
          <p:nvPr/>
        </p:nvSpPr>
        <p:spPr>
          <a:xfrm>
            <a:off x="1052736"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1"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14" name="Прямоугольник 13"/>
          <p:cNvSpPr/>
          <p:nvPr/>
        </p:nvSpPr>
        <p:spPr>
          <a:xfrm>
            <a:off x="116632" y="1115616"/>
            <a:ext cx="5040560" cy="1200329"/>
          </a:xfrm>
          <a:prstGeom prst="rect">
            <a:avLst/>
          </a:prstGeom>
        </p:spPr>
        <p:txBody>
          <a:bodyPr wrap="square">
            <a:spAutoFit/>
          </a:bodyPr>
          <a:lstStyle/>
          <a:p>
            <a:pPr algn="ctr"/>
            <a:r>
              <a:rPr lang="ru-RU" sz="800" i="1" u="sng" dirty="0" smtClean="0">
                <a:latin typeface="Century Gothic" pitchFamily="34" charset="0"/>
                <a:cs typeface="Arial" pitchFamily="34" charset="0"/>
              </a:rPr>
              <a:t>Цели  муниципальной программы:</a:t>
            </a:r>
          </a:p>
          <a:p>
            <a:pPr algn="just"/>
            <a:r>
              <a:rPr lang="ru-RU" sz="800" dirty="0" smtClean="0">
                <a:latin typeface="Century Gothic" pitchFamily="34" charset="0"/>
              </a:rPr>
              <a:t>-повышение безопасности муниципального образования Балаганский район, снижение рисков возникновения пожаров, аварийных ситуаций, травматизма и гибели людей для предупреждения и ликвидации чрезвычайных ситуаций; </a:t>
            </a:r>
          </a:p>
          <a:p>
            <a:pPr algn="just"/>
            <a:r>
              <a:rPr lang="ru-RU" sz="800" dirty="0" smtClean="0">
                <a:latin typeface="Century Gothic" pitchFamily="34" charset="0"/>
              </a:rPr>
              <a:t>-совершенствование системы профилактических мер антитеррористической и антиэкстремистской направленности;</a:t>
            </a:r>
          </a:p>
          <a:p>
            <a:pPr algn="just"/>
            <a:r>
              <a:rPr lang="ru-RU" sz="800" dirty="0" smtClean="0">
                <a:latin typeface="Century Gothic" pitchFamily="34" charset="0"/>
              </a:rPr>
              <a:t>-предупреждение террористических и экстремистских проявлений на территории района;</a:t>
            </a:r>
          </a:p>
          <a:p>
            <a:pPr algn="just"/>
            <a:r>
              <a:rPr lang="ru-RU" sz="800" dirty="0" smtClean="0">
                <a:latin typeface="Century Gothic" pitchFamily="34" charset="0"/>
              </a:rPr>
              <a:t>-сведение к минимуму проявлений терроризма и экстремизма на территории района;</a:t>
            </a:r>
          </a:p>
          <a:p>
            <a:pPr algn="just"/>
            <a:r>
              <a:rPr lang="ru-RU" sz="800" dirty="0" smtClean="0">
                <a:latin typeface="Century Gothic" pitchFamily="34" charset="0"/>
              </a:rPr>
              <a:t>-усиление антитеррористической защищенности объектов социальной сферы</a:t>
            </a:r>
            <a:endParaRPr lang="ru-RU" sz="800" i="1" u="sng" dirty="0" smtClean="0">
              <a:latin typeface="Century Gothic" pitchFamily="34" charset="0"/>
              <a:cs typeface="Arial" pitchFamily="34" charset="0"/>
            </a:endParaRPr>
          </a:p>
        </p:txBody>
      </p:sp>
      <p:sp>
        <p:nvSpPr>
          <p:cNvPr id="15" name="TextBox 14"/>
          <p:cNvSpPr txBox="1"/>
          <p:nvPr/>
        </p:nvSpPr>
        <p:spPr>
          <a:xfrm>
            <a:off x="5229200" y="971600"/>
            <a:ext cx="1440160" cy="1152000"/>
          </a:xfrm>
          <a:prstGeom prst="rect">
            <a:avLst/>
          </a:prstGeom>
          <a:solidFill>
            <a:schemeClr val="bg1">
              <a:lumMod val="85000"/>
            </a:schemeClr>
          </a:solidFill>
          <a:ln>
            <a:solidFill>
              <a:schemeClr val="tx1"/>
            </a:solidFill>
            <a:prstDash val="sysDot"/>
          </a:ln>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6532,7 тыс. руб.</a:t>
            </a:r>
            <a:r>
              <a:rPr lang="ru-RU" sz="800" dirty="0" smtClean="0">
                <a:latin typeface="Century Gothic" pitchFamily="34" charset="0"/>
              </a:rPr>
              <a:t>, факт исполнения </a:t>
            </a:r>
            <a:r>
              <a:rPr lang="ru-RU" sz="800" b="1" dirty="0" smtClean="0">
                <a:latin typeface="Century Gothic" pitchFamily="34" charset="0"/>
              </a:rPr>
              <a:t>6503,6 тыс.руб.  </a:t>
            </a:r>
            <a:r>
              <a:rPr lang="ru-RU" sz="800" dirty="0" smtClean="0">
                <a:latin typeface="Century Gothic" pitchFamily="34" charset="0"/>
              </a:rPr>
              <a:t>или 99,6%.</a:t>
            </a:r>
          </a:p>
          <a:p>
            <a:pPr algn="just"/>
            <a:r>
              <a:rPr lang="ru-RU" sz="800" dirty="0" smtClean="0">
                <a:latin typeface="Century Gothic" pitchFamily="34" charset="0"/>
              </a:rPr>
              <a:t>      Доля  расходов  МП в  сумме расходов районного бюджета в 2022 году  составляет 0,94%.</a:t>
            </a:r>
          </a:p>
          <a:p>
            <a:endParaRPr lang="ru-RU" sz="900" dirty="0" smtClean="0">
              <a:latin typeface="Century Gothic" pitchFamily="34" charset="0"/>
            </a:endParaRPr>
          </a:p>
          <a:p>
            <a:endParaRPr lang="ru-RU" sz="900" dirty="0" smtClean="0">
              <a:latin typeface="Century Gothic" pitchFamily="34" charset="0"/>
            </a:endParaRPr>
          </a:p>
          <a:p>
            <a:endParaRPr lang="ru-RU" sz="900" dirty="0">
              <a:latin typeface="Century Gothic" pitchFamily="34" charset="0"/>
            </a:endParaRPr>
          </a:p>
        </p:txBody>
      </p:sp>
      <p:sp>
        <p:nvSpPr>
          <p:cNvPr id="1027" name="Rectangle 3"/>
          <p:cNvSpPr>
            <a:spLocks noChangeArrowheads="1"/>
          </p:cNvSpPr>
          <p:nvPr/>
        </p:nvSpPr>
        <p:spPr bwMode="auto">
          <a:xfrm>
            <a:off x="3087392" y="90100"/>
            <a:ext cx="6832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TextBox 21"/>
          <p:cNvSpPr txBox="1"/>
          <p:nvPr/>
        </p:nvSpPr>
        <p:spPr>
          <a:xfrm>
            <a:off x="0" y="3635896"/>
            <a:ext cx="3861048" cy="492443"/>
          </a:xfrm>
          <a:prstGeom prst="rect">
            <a:avLst/>
          </a:prstGeom>
          <a:solidFill>
            <a:schemeClr val="accent2">
              <a:lumMod val="20000"/>
              <a:lumOff val="80000"/>
            </a:schemeClr>
          </a:solidFill>
        </p:spPr>
        <p:txBody>
          <a:bodyPr wrap="square" rtlCol="0">
            <a:spAutoFit/>
          </a:bodyPr>
          <a:lstStyle/>
          <a:p>
            <a:pPr algn="just"/>
            <a:r>
              <a:rPr lang="ru-RU" sz="800" dirty="0" smtClean="0">
                <a:latin typeface="Century Gothic" pitchFamily="34" charset="0"/>
              </a:rPr>
              <a:t>1.На обслуживание автоматизированной системы централизованного оповещения ГО и ЧС за счет </a:t>
            </a:r>
            <a:r>
              <a:rPr lang="ru-RU" sz="900" dirty="0" smtClean="0">
                <a:latin typeface="Century Gothic" pitchFamily="34" charset="0"/>
              </a:rPr>
              <a:t>средств районного бюджета направлено </a:t>
            </a:r>
            <a:r>
              <a:rPr lang="ru-RU" sz="900" b="1" dirty="0" smtClean="0">
                <a:latin typeface="Century Gothic" pitchFamily="34" charset="0"/>
              </a:rPr>
              <a:t>177,8 тыс. руб</a:t>
            </a:r>
            <a:r>
              <a:rPr lang="ru-RU" sz="900" dirty="0" smtClean="0">
                <a:latin typeface="Century Gothic" pitchFamily="34" charset="0"/>
              </a:rPr>
              <a:t>.</a:t>
            </a:r>
            <a:endParaRPr lang="ru-RU" sz="900" dirty="0">
              <a:latin typeface="Century Gothic" pitchFamily="34" charset="0"/>
            </a:endParaRPr>
          </a:p>
        </p:txBody>
      </p:sp>
      <p:sp>
        <p:nvSpPr>
          <p:cNvPr id="23" name="TextBox 22"/>
          <p:cNvSpPr txBox="1"/>
          <p:nvPr/>
        </p:nvSpPr>
        <p:spPr>
          <a:xfrm>
            <a:off x="4005064" y="3491880"/>
            <a:ext cx="2691680" cy="1200329"/>
          </a:xfrm>
          <a:prstGeom prst="rect">
            <a:avLst/>
          </a:prstGeom>
          <a:solidFill>
            <a:srgbClr val="FAD4F7"/>
          </a:solidFill>
        </p:spPr>
        <p:txBody>
          <a:bodyPr wrap="square" rtlCol="0">
            <a:spAutoFit/>
          </a:bodyPr>
          <a:lstStyle/>
          <a:p>
            <a:pPr algn="just"/>
            <a:r>
              <a:rPr lang="ru-RU" sz="800" dirty="0" smtClean="0">
                <a:latin typeface="Century Gothic" pitchFamily="34" charset="0"/>
              </a:rPr>
              <a:t>3.другие расходы на обеспечение деятельности МКУ «Единая дежурно-диспетчерская служба муниципального образования Балаганский район» за 2022 год составили </a:t>
            </a:r>
            <a:r>
              <a:rPr lang="ru-RU" sz="800" b="1" dirty="0" smtClean="0">
                <a:latin typeface="Century Gothic" pitchFamily="34" charset="0"/>
              </a:rPr>
              <a:t>6184,8 тыс. руб</a:t>
            </a:r>
            <a:r>
              <a:rPr lang="ru-RU" sz="800" dirty="0" smtClean="0">
                <a:latin typeface="Century Gothic" pitchFamily="34" charset="0"/>
              </a:rPr>
              <a:t>., в том числе: выплата заработной платы с начислениями на нее </a:t>
            </a:r>
            <a:r>
              <a:rPr lang="ru-RU" sz="800" b="1" dirty="0" smtClean="0">
                <a:latin typeface="Century Gothic" pitchFamily="34" charset="0"/>
              </a:rPr>
              <a:t>5758,2 тыс. руб</a:t>
            </a:r>
            <a:r>
              <a:rPr lang="ru-RU" sz="800" dirty="0" smtClean="0">
                <a:latin typeface="Century Gothic" pitchFamily="34" charset="0"/>
              </a:rPr>
              <a:t>., повышение квалификации работников  </a:t>
            </a:r>
            <a:r>
              <a:rPr lang="ru-RU" sz="800" b="1" dirty="0" smtClean="0">
                <a:latin typeface="Century Gothic" pitchFamily="34" charset="0"/>
              </a:rPr>
              <a:t>114,5 тыс. руб.</a:t>
            </a:r>
            <a:r>
              <a:rPr lang="ru-RU" sz="800" dirty="0" smtClean="0">
                <a:latin typeface="Century Gothic" pitchFamily="34" charset="0"/>
              </a:rPr>
              <a:t>,</a:t>
            </a:r>
            <a:r>
              <a:rPr lang="ru-RU" sz="800" b="1" dirty="0" smtClean="0">
                <a:latin typeface="Century Gothic" pitchFamily="34" charset="0"/>
              </a:rPr>
              <a:t> </a:t>
            </a:r>
            <a:r>
              <a:rPr lang="ru-RU" sz="800" dirty="0" smtClean="0">
                <a:latin typeface="Century Gothic" pitchFamily="34" charset="0"/>
              </a:rPr>
              <a:t>приобретение запрещающих знаков  </a:t>
            </a:r>
            <a:r>
              <a:rPr lang="ru-RU" sz="800" b="1" dirty="0" smtClean="0">
                <a:latin typeface="Century Gothic" pitchFamily="34" charset="0"/>
              </a:rPr>
              <a:t>50,0 тыс. руб.</a:t>
            </a:r>
            <a:endParaRPr lang="ru-RU" sz="800" b="1" dirty="0">
              <a:latin typeface="Century Gothic" pitchFamily="34" charset="0"/>
            </a:endParaRPr>
          </a:p>
        </p:txBody>
      </p:sp>
      <p:sp>
        <p:nvSpPr>
          <p:cNvPr id="30" name="Прямоугольник 29"/>
          <p:cNvSpPr/>
          <p:nvPr/>
        </p:nvSpPr>
        <p:spPr>
          <a:xfrm>
            <a:off x="332656" y="4716016"/>
            <a:ext cx="6192688" cy="252000"/>
          </a:xfrm>
          <a:prstGeom prst="rect">
            <a:avLst/>
          </a:prstGeom>
        </p:spPr>
        <p:txBody>
          <a:bodyPr wrap="square">
            <a:spAutoFit/>
          </a:bodyPr>
          <a:lstStyle/>
          <a:p>
            <a:pPr algn="ctr"/>
            <a:r>
              <a:rPr lang="ru-RU" sz="8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sz="900" b="1" dirty="0" smtClean="0">
              <a:solidFill>
                <a:schemeClr val="accent1">
                  <a:lumMod val="25000"/>
                </a:schemeClr>
              </a:solidFill>
              <a:latin typeface="Century Gothic" pitchFamily="34" charset="0"/>
            </a:endParaRPr>
          </a:p>
          <a:p>
            <a:pPr algn="ctr"/>
            <a:endParaRPr lang="ru-RU" dirty="0"/>
          </a:p>
        </p:txBody>
      </p:sp>
      <p:sp>
        <p:nvSpPr>
          <p:cNvPr id="31" name="Прямоугольник 30"/>
          <p:cNvSpPr/>
          <p:nvPr/>
        </p:nvSpPr>
        <p:spPr>
          <a:xfrm>
            <a:off x="0" y="3203848"/>
            <a:ext cx="4221088" cy="461665"/>
          </a:xfrm>
          <a:prstGeom prst="rect">
            <a:avLst/>
          </a:prstGeom>
        </p:spPr>
        <p:txBody>
          <a:bodyPr wrap="square">
            <a:spAutoFit/>
          </a:bodyPr>
          <a:lstStyle/>
          <a:p>
            <a:pPr algn="ctr"/>
            <a:r>
              <a:rPr lang="ru-RU" sz="800" b="1" dirty="0" smtClean="0">
                <a:solidFill>
                  <a:schemeClr val="accent5">
                    <a:lumMod val="50000"/>
                  </a:schemeClr>
                </a:solidFill>
                <a:latin typeface="Century Gothic" pitchFamily="34" charset="0"/>
              </a:rPr>
              <a:t>Для достижения целей муниципальной программы  осуществлены следующие мероприятия и привлечены финансовые средства  в следующих объемах:</a:t>
            </a:r>
            <a:endParaRPr lang="ru-RU" sz="800" b="1" dirty="0">
              <a:solidFill>
                <a:schemeClr val="accent5">
                  <a:lumMod val="50000"/>
                </a:schemeClr>
              </a:solidFill>
              <a:latin typeface="Century Gothic" pitchFamily="34" charset="0"/>
            </a:endParaRPr>
          </a:p>
        </p:txBody>
      </p:sp>
      <p:graphicFrame>
        <p:nvGraphicFramePr>
          <p:cNvPr id="32" name="Таблица 31"/>
          <p:cNvGraphicFramePr>
            <a:graphicFrameLocks noGrp="1"/>
          </p:cNvGraphicFramePr>
          <p:nvPr/>
        </p:nvGraphicFramePr>
        <p:xfrm>
          <a:off x="188640" y="5076056"/>
          <a:ext cx="6480721" cy="3541187"/>
        </p:xfrm>
        <a:graphic>
          <a:graphicData uri="http://schemas.openxmlformats.org/drawingml/2006/table">
            <a:tbl>
              <a:tblPr firstRow="1" bandRow="1">
                <a:tableStyleId>{5C22544A-7EE6-4342-B048-85BDC9FD1C3A}</a:tableStyleId>
              </a:tblPr>
              <a:tblGrid>
                <a:gridCol w="2592288"/>
                <a:gridCol w="360040"/>
                <a:gridCol w="504056"/>
                <a:gridCol w="576064"/>
                <a:gridCol w="504056"/>
                <a:gridCol w="504056"/>
                <a:gridCol w="665292"/>
                <a:gridCol w="774869"/>
              </a:tblGrid>
              <a:tr h="474264">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Показатель</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изм.</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на</a:t>
                      </a:r>
                      <a:r>
                        <a:rPr lang="ru-RU" sz="75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Отклонение 2022-2021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Темп роста 2022/2021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Исполнение </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за 2022 год</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11551">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1</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2</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5</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6=5-3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7</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8=5/4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484601">
                <a:tc>
                  <a:txBody>
                    <a:bodyPr/>
                    <a:lstStyle/>
                    <a:p>
                      <a:pPr>
                        <a:spcAft>
                          <a:spcPts val="0"/>
                        </a:spcAft>
                        <a:tabLst>
                          <a:tab pos="390525" algn="l"/>
                        </a:tabLst>
                      </a:pPr>
                      <a:r>
                        <a:rPr lang="ru-RU" sz="750" kern="50" dirty="0">
                          <a:solidFill>
                            <a:srgbClr val="333333"/>
                          </a:solidFill>
                          <a:latin typeface="Century Gothic" pitchFamily="34" charset="0"/>
                          <a:ea typeface="SimSun"/>
                          <a:cs typeface="Times New Roman"/>
                        </a:rPr>
                        <a:t>Количество проведенных мероприятий направленных на развитие системы оповещения населения в целях предупреждения чрезвычайных ситуаций на территории Балаганского района</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solidFill>
                            <a:srgbClr val="000000"/>
                          </a:solidFill>
                          <a:latin typeface="Century Gothic" pitchFamily="34" charset="0"/>
                          <a:ea typeface="Times New Roman"/>
                          <a:cs typeface="Times New Roman"/>
                        </a:rPr>
                        <a:t>ед.</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140,0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116,7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790962">
                <a:tc>
                  <a:txBody>
                    <a:bodyPr/>
                    <a:lstStyle/>
                    <a:p>
                      <a:pPr>
                        <a:spcAft>
                          <a:spcPts val="0"/>
                        </a:spcAft>
                        <a:tabLst>
                          <a:tab pos="390525" algn="l"/>
                        </a:tabLst>
                      </a:pPr>
                      <a:r>
                        <a:rPr lang="ru-RU" sz="750" dirty="0">
                          <a:solidFill>
                            <a:srgbClr val="333333"/>
                          </a:solidFill>
                          <a:latin typeface="Century Gothic" pitchFamily="34" charset="0"/>
                          <a:ea typeface="Times New Roman"/>
                          <a:cs typeface="Times New Roman"/>
                        </a:rPr>
                        <a:t>Количество проведенных мероприятий направленных на повышение уровня подготовки органов управления, сил гражданской обороны и Балаганского муниципального звена территориальной подсистемы единой государственной системы предупреждения и ликвидации чрезвычайных ситуаций</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750" dirty="0" smtClean="0">
                          <a:solidFill>
                            <a:srgbClr val="000000"/>
                          </a:solidFill>
                          <a:latin typeface="Century Gothic" pitchFamily="34" charset="0"/>
                          <a:ea typeface="Times New Roman"/>
                          <a:cs typeface="Times New Roman"/>
                        </a:rPr>
                        <a:t>ед.</a:t>
                      </a:r>
                      <a:endParaRPr lang="ru-RU" sz="750" dirty="0" smtClean="0">
                        <a:latin typeface="Century Gothic" pitchFamily="34" charset="0"/>
                        <a:ea typeface="Times New Roman"/>
                        <a:cs typeface="Times New Roman"/>
                      </a:endParaRPr>
                    </a:p>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10</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12</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14</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140,0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116,7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38984">
                <a:tc>
                  <a:txBody>
                    <a:bodyPr/>
                    <a:lstStyle/>
                    <a:p>
                      <a:pPr>
                        <a:spcBef>
                          <a:spcPts val="200"/>
                        </a:spcBef>
                        <a:spcAft>
                          <a:spcPts val="200"/>
                        </a:spcAft>
                      </a:pPr>
                      <a:r>
                        <a:rPr lang="ru-RU" sz="750">
                          <a:solidFill>
                            <a:srgbClr val="333333"/>
                          </a:solidFill>
                          <a:latin typeface="Century Gothic" pitchFamily="34" charset="0"/>
                          <a:ea typeface="Times New Roman"/>
                          <a:cs typeface="Times New Roman"/>
                        </a:rPr>
                        <a:t>Количество публикаций антитеррористической направленности в средствах массовой информации</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750" dirty="0" smtClean="0">
                          <a:solidFill>
                            <a:srgbClr val="000000"/>
                          </a:solidFill>
                          <a:latin typeface="Century Gothic" pitchFamily="34" charset="0"/>
                          <a:ea typeface="Times New Roman"/>
                          <a:cs typeface="Times New Roman"/>
                        </a:rPr>
                        <a:t>ед.</a:t>
                      </a:r>
                      <a:endParaRPr lang="ru-RU" sz="750" dirty="0" smtClean="0">
                        <a:latin typeface="Century Gothic" pitchFamily="34" charset="0"/>
                        <a:ea typeface="Times New Roman"/>
                        <a:cs typeface="Times New Roman"/>
                      </a:endParaRPr>
                    </a:p>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12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14</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140,0</a:t>
                      </a:r>
                      <a:endParaRPr lang="ru-RU" sz="75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116,7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38984">
                <a:tc>
                  <a:txBody>
                    <a:bodyPr/>
                    <a:lstStyle/>
                    <a:p>
                      <a:pPr>
                        <a:spcBef>
                          <a:spcPts val="200"/>
                        </a:spcBef>
                        <a:spcAft>
                          <a:spcPts val="200"/>
                        </a:spcAft>
                      </a:pPr>
                      <a:r>
                        <a:rPr lang="ru-RU" sz="750">
                          <a:solidFill>
                            <a:srgbClr val="333333"/>
                          </a:solidFill>
                          <a:latin typeface="Century Gothic" pitchFamily="34" charset="0"/>
                          <a:ea typeface="Times New Roman"/>
                          <a:cs typeface="Times New Roman"/>
                        </a:rPr>
                        <a:t>Количество проведенных мероприятий по усилению антитеррористической защищенности объектов социальной сферы</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750" dirty="0" smtClean="0">
                          <a:solidFill>
                            <a:srgbClr val="000000"/>
                          </a:solidFill>
                          <a:latin typeface="Century Gothic" pitchFamily="34" charset="0"/>
                          <a:ea typeface="Times New Roman"/>
                          <a:cs typeface="Times New Roman"/>
                        </a:rPr>
                        <a:t>ед.</a:t>
                      </a:r>
                      <a:endParaRPr lang="ru-RU" sz="750" dirty="0" smtClean="0">
                        <a:latin typeface="Century Gothic" pitchFamily="34" charset="0"/>
                        <a:ea typeface="Times New Roman"/>
                        <a:cs typeface="Times New Roman"/>
                      </a:endParaRPr>
                    </a:p>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9</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9</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9</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87681">
                <a:tc>
                  <a:txBody>
                    <a:bodyPr/>
                    <a:lstStyle/>
                    <a:p>
                      <a:pPr>
                        <a:spcBef>
                          <a:spcPts val="200"/>
                        </a:spcBef>
                        <a:spcAft>
                          <a:spcPts val="200"/>
                        </a:spcAft>
                      </a:pPr>
                      <a:r>
                        <a:rPr lang="ru-RU" sz="750">
                          <a:solidFill>
                            <a:srgbClr val="333333"/>
                          </a:solidFill>
                          <a:latin typeface="Century Gothic" pitchFamily="34" charset="0"/>
                          <a:ea typeface="Times New Roman"/>
                          <a:cs typeface="Times New Roman"/>
                        </a:rPr>
                        <a:t>Количество проведенных профилактических мер антитеррористической и антиэкстремистской направленности среди молодежи</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750" dirty="0" smtClean="0">
                          <a:solidFill>
                            <a:srgbClr val="000000"/>
                          </a:solidFill>
                          <a:latin typeface="Century Gothic" pitchFamily="34" charset="0"/>
                          <a:ea typeface="Times New Roman"/>
                          <a:cs typeface="Times New Roman"/>
                        </a:rPr>
                        <a:t>ед.</a:t>
                      </a:r>
                      <a:endParaRPr lang="ru-RU" sz="750" dirty="0" smtClean="0">
                        <a:latin typeface="Century Gothic" pitchFamily="34" charset="0"/>
                        <a:ea typeface="Times New Roman"/>
                        <a:cs typeface="Times New Roman"/>
                      </a:endParaRPr>
                    </a:p>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22</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24</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26</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118,2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108,3</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225989">
                <a:tc>
                  <a:txBody>
                    <a:bodyPr/>
                    <a:lstStyle/>
                    <a:p>
                      <a:pPr>
                        <a:spcBef>
                          <a:spcPts val="200"/>
                        </a:spcBef>
                        <a:spcAft>
                          <a:spcPts val="200"/>
                        </a:spcAft>
                      </a:pPr>
                      <a:r>
                        <a:rPr lang="ru-RU" sz="750">
                          <a:solidFill>
                            <a:srgbClr val="333333"/>
                          </a:solidFill>
                          <a:latin typeface="Century Gothic" pitchFamily="34" charset="0"/>
                          <a:ea typeface="Times New Roman"/>
                          <a:cs typeface="Times New Roman"/>
                        </a:rPr>
                        <a:t>Количество выявленных возгораний, палов травы, лесных пожаров.</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750" dirty="0" smtClean="0">
                          <a:solidFill>
                            <a:srgbClr val="000000"/>
                          </a:solidFill>
                          <a:latin typeface="Century Gothic" pitchFamily="34" charset="0"/>
                          <a:ea typeface="Times New Roman"/>
                          <a:cs typeface="Times New Roman"/>
                        </a:rPr>
                        <a:t>ед.</a:t>
                      </a:r>
                      <a:endParaRPr lang="ru-RU" sz="750" dirty="0" smtClean="0">
                        <a:latin typeface="Century Gothic" pitchFamily="34" charset="0"/>
                        <a:ea typeface="Times New Roman"/>
                        <a:cs typeface="Times New Roman"/>
                      </a:endParaRPr>
                    </a:p>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10</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12</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14</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+4</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140,0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116,7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38984">
                <a:tc>
                  <a:txBody>
                    <a:bodyPr/>
                    <a:lstStyle/>
                    <a:p>
                      <a:pPr>
                        <a:spcBef>
                          <a:spcPts val="200"/>
                        </a:spcBef>
                        <a:spcAft>
                          <a:spcPts val="200"/>
                        </a:spcAft>
                      </a:pPr>
                      <a:r>
                        <a:rPr lang="ru-RU" sz="750">
                          <a:solidFill>
                            <a:srgbClr val="333333"/>
                          </a:solidFill>
                          <a:latin typeface="Century Gothic" pitchFamily="34" charset="0"/>
                          <a:ea typeface="Times New Roman"/>
                          <a:cs typeface="Times New Roman"/>
                        </a:rPr>
                        <a:t>Количество персонала МКУ ЕДДС прошедших профессиональную подготовку, переподготовку и повышение квалификации </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750" dirty="0" smtClean="0">
                          <a:solidFill>
                            <a:srgbClr val="000000"/>
                          </a:solidFill>
                          <a:latin typeface="Century Gothic" pitchFamily="34" charset="0"/>
                          <a:ea typeface="Times New Roman"/>
                          <a:cs typeface="Times New Roman"/>
                        </a:rPr>
                        <a:t>ед.</a:t>
                      </a:r>
                      <a:endParaRPr lang="ru-RU" sz="750" dirty="0" smtClean="0">
                        <a:latin typeface="Century Gothic" pitchFamily="34" charset="0"/>
                        <a:ea typeface="Times New Roman"/>
                        <a:cs typeface="Times New Roman"/>
                      </a:endParaRPr>
                    </a:p>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6</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a:solidFill>
                            <a:srgbClr val="000000"/>
                          </a:solidFill>
                          <a:latin typeface="Century Gothic" pitchFamily="34" charset="0"/>
                          <a:ea typeface="Times New Roman"/>
                          <a:cs typeface="Times New Roman"/>
                        </a:rPr>
                        <a:t>7</a:t>
                      </a:r>
                      <a:endParaRPr lang="ru-RU" sz="75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a:solidFill>
                            <a:srgbClr val="000000"/>
                          </a:solidFill>
                          <a:latin typeface="Century Gothic" pitchFamily="34" charset="0"/>
                          <a:ea typeface="Times New Roman"/>
                          <a:cs typeface="Times New Roman"/>
                        </a:rPr>
                        <a:t>8</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+2</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133,3</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750" dirty="0" smtClean="0">
                          <a:latin typeface="Century Gothic" pitchFamily="34" charset="0"/>
                          <a:ea typeface="Times New Roman"/>
                          <a:cs typeface="Times New Roman"/>
                        </a:rPr>
                        <a:t>114,3</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sp>
        <p:nvSpPr>
          <p:cNvPr id="20" name="TextBox 19"/>
          <p:cNvSpPr txBox="1"/>
          <p:nvPr/>
        </p:nvSpPr>
        <p:spPr>
          <a:xfrm>
            <a:off x="188640" y="8676456"/>
            <a:ext cx="6336704" cy="338554"/>
          </a:xfrm>
          <a:prstGeom prst="rect">
            <a:avLst/>
          </a:prstGeom>
          <a:noFill/>
        </p:spPr>
        <p:txBody>
          <a:bodyPr wrap="square" rtlCol="0">
            <a:spAutoFit/>
          </a:bodyPr>
          <a:lstStyle/>
          <a:p>
            <a:r>
              <a:rPr lang="ru-RU" sz="800" dirty="0" smtClean="0">
                <a:latin typeface="Century Gothic" pitchFamily="34" charset="0"/>
              </a:rPr>
              <a:t>Мероприятия по муниципальной программе  реализованы не в полном объеме в виду сложившейся экономии средств по состоянию на 01.01.2023г.  в сумме 68,1 тыс.руб</a:t>
            </a:r>
            <a:r>
              <a:rPr lang="ru-RU" sz="800" dirty="0" smtClean="0"/>
              <a:t>.</a:t>
            </a:r>
          </a:p>
        </p:txBody>
      </p:sp>
      <p:sp>
        <p:nvSpPr>
          <p:cNvPr id="16" name="TextBox 15"/>
          <p:cNvSpPr txBox="1"/>
          <p:nvPr/>
        </p:nvSpPr>
        <p:spPr>
          <a:xfrm>
            <a:off x="188640" y="4211960"/>
            <a:ext cx="3528392" cy="461665"/>
          </a:xfrm>
          <a:prstGeom prst="rect">
            <a:avLst/>
          </a:prstGeom>
          <a:solidFill>
            <a:schemeClr val="accent6">
              <a:lumMod val="40000"/>
              <a:lumOff val="60000"/>
            </a:schemeClr>
          </a:solidFill>
        </p:spPr>
        <p:txBody>
          <a:bodyPr wrap="square" rtlCol="0">
            <a:spAutoFit/>
          </a:bodyPr>
          <a:lstStyle/>
          <a:p>
            <a:pPr algn="just"/>
            <a:r>
              <a:rPr lang="ru-RU" sz="800" dirty="0" smtClean="0">
                <a:latin typeface="Century Gothic" pitchFamily="34" charset="0"/>
              </a:rPr>
              <a:t>2.На техническое обслуживание системы обеспечения вызова экстренных оперативных служб по единому номеру «112» за счет средств районного бюджета направлено </a:t>
            </a:r>
            <a:r>
              <a:rPr lang="ru-RU" sz="800" b="1" dirty="0" smtClean="0">
                <a:latin typeface="Century Gothic" pitchFamily="34" charset="0"/>
              </a:rPr>
              <a:t>141,0 тыс. руб.</a:t>
            </a:r>
          </a:p>
        </p:txBody>
      </p:sp>
      <p:pic>
        <p:nvPicPr>
          <p:cNvPr id="68611" name="Picture 3"/>
          <p:cNvPicPr>
            <a:picLocks noChangeAspect="1" noChangeArrowheads="1"/>
          </p:cNvPicPr>
          <p:nvPr/>
        </p:nvPicPr>
        <p:blipFill>
          <a:blip r:embed="rId3" cstate="print"/>
          <a:srcRect/>
          <a:stretch>
            <a:fillRect/>
          </a:stretch>
        </p:blipFill>
        <p:spPr bwMode="auto">
          <a:xfrm>
            <a:off x="5846004" y="2195736"/>
            <a:ext cx="1011996" cy="1008000"/>
          </a:xfrm>
          <a:prstGeom prst="hexagon">
            <a:avLst/>
          </a:prstGeom>
          <a:noFill/>
          <a:ln w="9525">
            <a:solidFill>
              <a:schemeClr val="bg1">
                <a:lumMod val="65000"/>
              </a:schemeClr>
            </a:solidFill>
            <a:miter lim="800000"/>
            <a:headEnd/>
            <a:tailEnd/>
          </a:ln>
          <a:scene3d>
            <a:camera prst="orthographicFront"/>
            <a:lightRig rig="threePt" dir="t"/>
          </a:scene3d>
          <a:sp3d>
            <a:bevelT/>
          </a:sp3d>
        </p:spPr>
      </p:pic>
      <p:pic>
        <p:nvPicPr>
          <p:cNvPr id="68613" name="Picture 5"/>
          <p:cNvPicPr>
            <a:picLocks noChangeAspect="1" noChangeArrowheads="1"/>
          </p:cNvPicPr>
          <p:nvPr/>
        </p:nvPicPr>
        <p:blipFill>
          <a:blip r:embed="rId4" cstate="print"/>
          <a:srcRect/>
          <a:stretch>
            <a:fillRect/>
          </a:stretch>
        </p:blipFill>
        <p:spPr bwMode="auto">
          <a:xfrm>
            <a:off x="4653136" y="2411760"/>
            <a:ext cx="1012018" cy="1008000"/>
          </a:xfrm>
          <a:prstGeom prst="hexagon">
            <a:avLst/>
          </a:prstGeom>
          <a:noFill/>
          <a:ln w="9525">
            <a:solidFill>
              <a:schemeClr val="bg1">
                <a:lumMod val="65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301208" y="2555776"/>
            <a:ext cx="1440160" cy="830997"/>
          </a:xfrm>
          <a:prstGeom prst="rect">
            <a:avLst/>
          </a:prstGeom>
          <a:solidFill>
            <a:schemeClr val="accent3">
              <a:lumMod val="40000"/>
              <a:lumOff val="60000"/>
            </a:schemeClr>
          </a:solidFill>
        </p:spPr>
        <p:txBody>
          <a:bodyPr wrap="square" rtlCol="0">
            <a:spAutoFit/>
          </a:bodyPr>
          <a:lstStyle/>
          <a:p>
            <a:pPr algn="just"/>
            <a:r>
              <a:rPr lang="ru-RU" sz="800" dirty="0" smtClean="0">
                <a:solidFill>
                  <a:srgbClr val="C00000"/>
                </a:solidFill>
                <a:latin typeface="Century Gothic" pitchFamily="34" charset="0"/>
              </a:rPr>
              <a:t>Целевые группы пользователей:</a:t>
            </a:r>
          </a:p>
          <a:p>
            <a:pPr algn="just"/>
            <a:r>
              <a:rPr lang="ru-RU" sz="800" dirty="0" smtClean="0">
                <a:solidFill>
                  <a:srgbClr val="C00000"/>
                </a:solidFill>
                <a:latin typeface="Century Gothic" pitchFamily="34" charset="0"/>
              </a:rPr>
              <a:t>-работники органов МСУ муниципального образования Балаганский район</a:t>
            </a:r>
            <a:endParaRPr lang="ru-RU" sz="800" dirty="0">
              <a:solidFill>
                <a:srgbClr val="C00000"/>
              </a:solidFill>
              <a:latin typeface="Century Gothic" pitchFamily="34" charset="0"/>
            </a:endParaRPr>
          </a:p>
        </p:txBody>
      </p:sp>
      <p:sp>
        <p:nvSpPr>
          <p:cNvPr id="2" name="Номер слайда 1"/>
          <p:cNvSpPr>
            <a:spLocks noGrp="1"/>
          </p:cNvSpPr>
          <p:nvPr>
            <p:ph type="sldNum" sz="quarter" idx="12"/>
          </p:nvPr>
        </p:nvSpPr>
        <p:spPr>
          <a:xfrm>
            <a:off x="6508204" y="8786479"/>
            <a:ext cx="349796" cy="357521"/>
          </a:xfrm>
        </p:spPr>
        <p:txBody>
          <a:bodyPr/>
          <a:lstStyle/>
          <a:p>
            <a:fld id="{AE615853-E613-407B-A395-6D972D143756}" type="slidenum">
              <a:rPr lang="ru-RU" sz="1000" smtClean="0">
                <a:solidFill>
                  <a:schemeClr val="accent4">
                    <a:lumMod val="50000"/>
                  </a:schemeClr>
                </a:solidFill>
                <a:latin typeface="Century Gothic" pitchFamily="34" charset="0"/>
              </a:rPr>
              <a:pPr/>
              <a:t>43</a:t>
            </a:fld>
            <a:endParaRPr lang="ru-RU" sz="1000" dirty="0">
              <a:solidFill>
                <a:schemeClr val="accent4">
                  <a:lumMod val="50000"/>
                </a:schemeClr>
              </a:solidFill>
              <a:latin typeface="Century Gothic" pitchFamily="34" charset="0"/>
            </a:endParaRPr>
          </a:p>
        </p:txBody>
      </p:sp>
      <p:sp>
        <p:nvSpPr>
          <p:cNvPr id="4098" name="Rectangle 2"/>
          <p:cNvSpPr>
            <a:spLocks noChangeArrowheads="1"/>
          </p:cNvSpPr>
          <p:nvPr/>
        </p:nvSpPr>
        <p:spPr bwMode="auto">
          <a:xfrm>
            <a:off x="836712" y="755576"/>
            <a:ext cx="5831960"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900" b="1" dirty="0" smtClean="0">
                <a:solidFill>
                  <a:srgbClr val="FF0000"/>
                </a:solidFill>
                <a:latin typeface="Century Gothic" pitchFamily="34" charset="0"/>
              </a:rPr>
              <a:t>Муниципальная программа </a:t>
            </a:r>
            <a:endParaRPr lang="ru-RU" sz="900" dirty="0" smtClean="0">
              <a:solidFill>
                <a:srgbClr val="FF0000"/>
              </a:solidFill>
              <a:latin typeface="Century Gothic" pitchFamily="34" charset="0"/>
            </a:endParaRPr>
          </a:p>
          <a:p>
            <a:pPr algn="just"/>
            <a:r>
              <a:rPr lang="ru-RU" sz="900" b="1" dirty="0" smtClean="0">
                <a:solidFill>
                  <a:srgbClr val="FF0000"/>
                </a:solidFill>
                <a:latin typeface="Century Gothic" pitchFamily="34" charset="0"/>
              </a:rPr>
              <a:t>«Противодействие коррупции в муниципальном образовании Балаганский район </a:t>
            </a:r>
          </a:p>
          <a:p>
            <a:pPr algn="ctr"/>
            <a:r>
              <a:rPr lang="ru-RU" sz="900" b="1" dirty="0" smtClean="0">
                <a:solidFill>
                  <a:srgbClr val="FF0000"/>
                </a:solidFill>
                <a:latin typeface="Century Gothic" pitchFamily="34" charset="0"/>
              </a:rPr>
              <a:t>на 2020-2024 годы»</a:t>
            </a:r>
            <a:endParaRPr lang="ru-RU" sz="900" dirty="0" smtClean="0">
              <a:solidFill>
                <a:srgbClr val="FF0000"/>
              </a:solidFill>
              <a:latin typeface="Century Gothic" pitchFamily="34" charset="0"/>
            </a:endParaRPr>
          </a:p>
        </p:txBody>
      </p:sp>
      <p:sp>
        <p:nvSpPr>
          <p:cNvPr id="10" name="Скругленный прямоугольник 9"/>
          <p:cNvSpPr/>
          <p:nvPr/>
        </p:nvSpPr>
        <p:spPr>
          <a:xfrm>
            <a:off x="1052736"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1"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14" name="Прямоугольник 13"/>
          <p:cNvSpPr/>
          <p:nvPr/>
        </p:nvSpPr>
        <p:spPr>
          <a:xfrm>
            <a:off x="260648" y="1187624"/>
            <a:ext cx="5112568" cy="2246769"/>
          </a:xfrm>
          <a:prstGeom prst="rect">
            <a:avLst/>
          </a:prstGeom>
        </p:spPr>
        <p:txBody>
          <a:bodyPr wrap="square">
            <a:spAutoFit/>
          </a:bodyPr>
          <a:lstStyle/>
          <a:p>
            <a:pPr algn="ctr"/>
            <a:r>
              <a:rPr lang="ru-RU" sz="1000" i="1" u="sng" dirty="0" smtClean="0">
                <a:latin typeface="Century Gothic" pitchFamily="34" charset="0"/>
                <a:cs typeface="Arial" pitchFamily="34" charset="0"/>
              </a:rPr>
              <a:t>Цели  муниципальной программы:</a:t>
            </a:r>
          </a:p>
          <a:p>
            <a:pPr algn="just"/>
            <a:r>
              <a:rPr lang="ru-RU" sz="1000" dirty="0" smtClean="0"/>
              <a:t>    -</a:t>
            </a:r>
            <a:r>
              <a:rPr lang="ru-RU" sz="1000" dirty="0" smtClean="0">
                <a:latin typeface="Century Gothic" pitchFamily="34" charset="0"/>
              </a:rPr>
              <a:t>разработка и совершенствование правовой базы в целях создания условий для повышения уровня правосознания граждан и популяризации </a:t>
            </a:r>
            <a:r>
              <a:rPr lang="ru-RU" sz="1000" dirty="0" err="1" smtClean="0">
                <a:latin typeface="Century Gothic" pitchFamily="34" charset="0"/>
              </a:rPr>
              <a:t>антикоррупционных</a:t>
            </a:r>
            <a:r>
              <a:rPr lang="ru-RU" sz="1000" dirty="0" smtClean="0">
                <a:latin typeface="Century Gothic" pitchFamily="34" charset="0"/>
              </a:rPr>
              <a:t> стандартов поведения, основанных на знаниях общих прав и обязанностей, совершенствование организационных основ противодействия коррупции;</a:t>
            </a:r>
          </a:p>
          <a:p>
            <a:pPr algn="just"/>
            <a:r>
              <a:rPr lang="ru-RU" sz="1000" dirty="0" smtClean="0">
                <a:latin typeface="Century Gothic" pitchFamily="34" charset="0"/>
              </a:rPr>
              <a:t>   -активизация </a:t>
            </a:r>
            <a:r>
              <a:rPr lang="ru-RU" sz="1000" dirty="0" err="1" smtClean="0">
                <a:latin typeface="Century Gothic" pitchFamily="34" charset="0"/>
              </a:rPr>
              <a:t>антикоррупционного</a:t>
            </a:r>
            <a:r>
              <a:rPr lang="ru-RU" sz="1000" dirty="0" smtClean="0">
                <a:latin typeface="Century Gothic" pitchFamily="34" charset="0"/>
              </a:rPr>
              <a:t> просвещения граждан;</a:t>
            </a:r>
          </a:p>
          <a:p>
            <a:pPr algn="just"/>
            <a:r>
              <a:rPr lang="ru-RU" sz="1000" dirty="0" smtClean="0">
                <a:latin typeface="Century Gothic" pitchFamily="34" charset="0"/>
              </a:rPr>
              <a:t>   -снижение уровня коррупции, ее влияния на активность и эффективность деятельности органов местного самоуправления муниципального образования Балаганский район и повседневную жизнь граждан;</a:t>
            </a:r>
          </a:p>
          <a:p>
            <a:pPr algn="just"/>
            <a:r>
              <a:rPr lang="ru-RU" sz="1000" dirty="0" smtClean="0">
                <a:latin typeface="Century Gothic" pitchFamily="34" charset="0"/>
              </a:rPr>
              <a:t>   -обеспечение защиты прав и законных интересов граждан;</a:t>
            </a:r>
          </a:p>
          <a:p>
            <a:pPr algn="just"/>
            <a:r>
              <a:rPr lang="ru-RU" sz="1000" dirty="0" smtClean="0">
                <a:latin typeface="Century Gothic" pitchFamily="34" charset="0"/>
              </a:rPr>
              <a:t>   -формирование у населения нетерпимости к коррупционному поведению;</a:t>
            </a:r>
          </a:p>
          <a:p>
            <a:pPr algn="just"/>
            <a:r>
              <a:rPr lang="ru-RU" sz="1000" dirty="0" smtClean="0">
                <a:latin typeface="Century Gothic" pitchFamily="34" charset="0"/>
              </a:rPr>
              <a:t>   -создание системы мер по предупреждению коррупционных проявлений</a:t>
            </a:r>
            <a:endParaRPr lang="ru-RU" sz="1000" i="1" u="sng" dirty="0" smtClean="0">
              <a:latin typeface="Century Gothic" pitchFamily="34" charset="0"/>
              <a:cs typeface="Arial" pitchFamily="34" charset="0"/>
            </a:endParaRPr>
          </a:p>
        </p:txBody>
      </p:sp>
      <p:sp>
        <p:nvSpPr>
          <p:cNvPr id="15" name="TextBox 14"/>
          <p:cNvSpPr txBox="1"/>
          <p:nvPr/>
        </p:nvSpPr>
        <p:spPr>
          <a:xfrm>
            <a:off x="5373216" y="1259632"/>
            <a:ext cx="1296144" cy="1188000"/>
          </a:xfrm>
          <a:prstGeom prst="rect">
            <a:avLst/>
          </a:prstGeom>
          <a:solidFill>
            <a:schemeClr val="accent1"/>
          </a:solidFill>
          <a:ln>
            <a:solidFill>
              <a:schemeClr val="tx1"/>
            </a:solidFill>
            <a:prstDash val="sysDot"/>
          </a:ln>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3,6 тыс. руб.</a:t>
            </a:r>
            <a:r>
              <a:rPr lang="ru-RU" sz="800" dirty="0" smtClean="0">
                <a:latin typeface="Century Gothic" pitchFamily="34" charset="0"/>
              </a:rPr>
              <a:t>, факт исполнения </a:t>
            </a:r>
            <a:r>
              <a:rPr lang="ru-RU" sz="800" b="1" dirty="0" smtClean="0">
                <a:latin typeface="Century Gothic" pitchFamily="34" charset="0"/>
              </a:rPr>
              <a:t>3,6 тыс.руб.  </a:t>
            </a:r>
            <a:r>
              <a:rPr lang="ru-RU" sz="800" dirty="0" smtClean="0">
                <a:latin typeface="Century Gothic" pitchFamily="34" charset="0"/>
              </a:rPr>
              <a:t>или 100,0%.</a:t>
            </a:r>
          </a:p>
          <a:p>
            <a:pPr algn="just"/>
            <a:r>
              <a:rPr lang="ru-RU" sz="800" dirty="0" smtClean="0">
                <a:latin typeface="Century Gothic" pitchFamily="34" charset="0"/>
              </a:rPr>
              <a:t>      Доля  расходов  МП в  сумме расходов районного бюджета в 2022 году  составляет 0,001%.</a:t>
            </a:r>
          </a:p>
          <a:p>
            <a:endParaRPr lang="ru-RU" sz="900" dirty="0" smtClean="0">
              <a:latin typeface="Century Gothic" pitchFamily="34" charset="0"/>
            </a:endParaRPr>
          </a:p>
          <a:p>
            <a:endParaRPr lang="ru-RU" sz="900" dirty="0" smtClean="0">
              <a:latin typeface="Century Gothic" pitchFamily="34" charset="0"/>
            </a:endParaRPr>
          </a:p>
          <a:p>
            <a:endParaRPr lang="ru-RU" sz="900" dirty="0">
              <a:latin typeface="Century Gothic" pitchFamily="34" charset="0"/>
            </a:endParaRPr>
          </a:p>
        </p:txBody>
      </p:sp>
      <p:sp>
        <p:nvSpPr>
          <p:cNvPr id="1027" name="Rectangle 3"/>
          <p:cNvSpPr>
            <a:spLocks noChangeArrowheads="1"/>
          </p:cNvSpPr>
          <p:nvPr/>
        </p:nvSpPr>
        <p:spPr bwMode="auto">
          <a:xfrm>
            <a:off x="3087392" y="90100"/>
            <a:ext cx="68320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Прямоугольник 29"/>
          <p:cNvSpPr/>
          <p:nvPr/>
        </p:nvSpPr>
        <p:spPr>
          <a:xfrm>
            <a:off x="332656" y="4572000"/>
            <a:ext cx="6192688" cy="784830"/>
          </a:xfrm>
          <a:prstGeom prst="rect">
            <a:avLst/>
          </a:prstGeom>
        </p:spPr>
        <p:txBody>
          <a:bodyPr wrap="square">
            <a:spAutoFit/>
          </a:bodyPr>
          <a:lstStyle/>
          <a:p>
            <a:pPr algn="ctr"/>
            <a:r>
              <a:rPr lang="ru-RU" sz="900" b="1" dirty="0" smtClean="0">
                <a:solidFill>
                  <a:schemeClr val="accent1">
                    <a:lumMod val="25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sz="900" b="1" dirty="0" smtClean="0">
              <a:solidFill>
                <a:schemeClr val="accent1">
                  <a:lumMod val="25000"/>
                </a:schemeClr>
              </a:solidFill>
              <a:latin typeface="Century Gothic" pitchFamily="34" charset="0"/>
            </a:endParaRPr>
          </a:p>
          <a:p>
            <a:pPr algn="ctr"/>
            <a:endParaRPr lang="ru-RU" dirty="0"/>
          </a:p>
        </p:txBody>
      </p:sp>
      <p:sp>
        <p:nvSpPr>
          <p:cNvPr id="31" name="Прямоугольник 30"/>
          <p:cNvSpPr/>
          <p:nvPr/>
        </p:nvSpPr>
        <p:spPr>
          <a:xfrm>
            <a:off x="0" y="3563888"/>
            <a:ext cx="5373216" cy="369332"/>
          </a:xfrm>
          <a:prstGeom prst="rect">
            <a:avLst/>
          </a:prstGeom>
        </p:spPr>
        <p:txBody>
          <a:bodyPr wrap="square">
            <a:spAutoFit/>
          </a:bodyPr>
          <a:lstStyle/>
          <a:p>
            <a:pPr algn="ctr"/>
            <a:r>
              <a:rPr lang="ru-RU" sz="900" b="1" dirty="0" smtClean="0">
                <a:solidFill>
                  <a:schemeClr val="accent5">
                    <a:lumMod val="50000"/>
                  </a:schemeClr>
                </a:solidFill>
                <a:latin typeface="Century Gothic" pitchFamily="34" charset="0"/>
              </a:rPr>
              <a:t>Для достижения целей муниципальной программы  осуществлены следующие мероприятия и привлечены финансовые средства  в следующих объемах</a:t>
            </a:r>
            <a:r>
              <a:rPr lang="ru-RU" sz="800" b="1" dirty="0" smtClean="0">
                <a:solidFill>
                  <a:schemeClr val="accent5">
                    <a:lumMod val="50000"/>
                  </a:schemeClr>
                </a:solidFill>
                <a:latin typeface="Century Gothic" pitchFamily="34" charset="0"/>
              </a:rPr>
              <a:t>:</a:t>
            </a:r>
            <a:endParaRPr lang="ru-RU" sz="800" b="1" dirty="0">
              <a:solidFill>
                <a:schemeClr val="accent5">
                  <a:lumMod val="50000"/>
                </a:schemeClr>
              </a:solidFill>
              <a:latin typeface="Century Gothic" pitchFamily="34" charset="0"/>
            </a:endParaRPr>
          </a:p>
        </p:txBody>
      </p:sp>
      <p:graphicFrame>
        <p:nvGraphicFramePr>
          <p:cNvPr id="32" name="Таблица 31"/>
          <p:cNvGraphicFramePr>
            <a:graphicFrameLocks noGrp="1"/>
          </p:cNvGraphicFramePr>
          <p:nvPr/>
        </p:nvGraphicFramePr>
        <p:xfrm>
          <a:off x="116632" y="4932040"/>
          <a:ext cx="6480721" cy="3995862"/>
        </p:xfrm>
        <a:graphic>
          <a:graphicData uri="http://schemas.openxmlformats.org/drawingml/2006/table">
            <a:tbl>
              <a:tblPr firstRow="1" bandRow="1">
                <a:tableStyleId>{5C22544A-7EE6-4342-B048-85BDC9FD1C3A}</a:tableStyleId>
              </a:tblPr>
              <a:tblGrid>
                <a:gridCol w="2592288"/>
                <a:gridCol w="360040"/>
                <a:gridCol w="504056"/>
                <a:gridCol w="576064"/>
                <a:gridCol w="504056"/>
                <a:gridCol w="504056"/>
                <a:gridCol w="665292"/>
                <a:gridCol w="774869"/>
              </a:tblGrid>
              <a:tr h="477511">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Показатель</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изм.</a:t>
                      </a:r>
                      <a:endParaRPr lang="ru-RU" sz="75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на</a:t>
                      </a:r>
                      <a:r>
                        <a:rPr lang="ru-RU" sz="75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 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Факт</a:t>
                      </a:r>
                      <a:r>
                        <a:rPr lang="ru-RU" sz="75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50" b="0" dirty="0" smtClean="0">
                          <a:solidFill>
                            <a:schemeClr val="tx1"/>
                          </a:solidFill>
                          <a:latin typeface="Century Gothic" pitchFamily="34" charset="0"/>
                          <a:ea typeface="Times New Roman"/>
                          <a:cs typeface="Times New Roman"/>
                        </a:rPr>
                        <a:t>год</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Отклонение 2022-2021</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solidFill>
                            <a:schemeClr val="tx1"/>
                          </a:solidFill>
                          <a:latin typeface="Century Gothic" pitchFamily="34" charset="0"/>
                          <a:ea typeface="Calibri"/>
                          <a:cs typeface="Times New Roman"/>
                        </a:rPr>
                        <a:t>Темп роста 2022/2021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Исполнение </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за 2022 год</a:t>
                      </a:r>
                    </a:p>
                    <a:p>
                      <a:pPr algn="ctr">
                        <a:lnSpc>
                          <a:spcPct val="100000"/>
                        </a:lnSpc>
                        <a:spcBef>
                          <a:spcPts val="200"/>
                        </a:spcBef>
                        <a:spcAft>
                          <a:spcPts val="200"/>
                        </a:spcAft>
                      </a:pPr>
                      <a:r>
                        <a:rPr lang="ru-RU" sz="750" b="0" dirty="0" smtClean="0">
                          <a:solidFill>
                            <a:schemeClr val="tx1"/>
                          </a:solidFill>
                          <a:latin typeface="Century Gothic" pitchFamily="34" charset="0"/>
                          <a:ea typeface="Calibri"/>
                          <a:cs typeface="Times New Roman"/>
                        </a:rPr>
                        <a:t>( %)</a:t>
                      </a:r>
                      <a:endParaRPr lang="ru-RU" sz="75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112315">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1</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2</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Aft>
                          <a:spcPts val="0"/>
                        </a:spcAft>
                      </a:pPr>
                      <a:r>
                        <a:rPr lang="ru-RU" sz="750" b="0" dirty="0" smtClean="0">
                          <a:latin typeface="Century Gothic" pitchFamily="34" charset="0"/>
                          <a:ea typeface="Calibri"/>
                          <a:cs typeface="Times New Roman"/>
                        </a:rPr>
                        <a:t>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5</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6=5-3</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7</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lnSpc>
                          <a:spcPct val="107000"/>
                        </a:lnSpc>
                        <a:spcBef>
                          <a:spcPts val="200"/>
                        </a:spcBef>
                        <a:spcAft>
                          <a:spcPts val="200"/>
                        </a:spcAft>
                      </a:pPr>
                      <a:r>
                        <a:rPr lang="ru-RU" sz="750" b="0" dirty="0" smtClean="0">
                          <a:latin typeface="Century Gothic" pitchFamily="34" charset="0"/>
                          <a:ea typeface="Calibri"/>
                          <a:cs typeface="Times New Roman"/>
                        </a:rPr>
                        <a:t>8=5/4</a:t>
                      </a:r>
                      <a:endParaRPr lang="ru-RU" sz="75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64058">
                <a:tc>
                  <a:txBody>
                    <a:bodyPr/>
                    <a:lstStyle/>
                    <a:p>
                      <a:pPr algn="just">
                        <a:spcAft>
                          <a:spcPts val="0"/>
                        </a:spcAft>
                      </a:pPr>
                      <a:r>
                        <a:rPr lang="ru-RU" sz="800" dirty="0">
                          <a:latin typeface="Century Gothic" pitchFamily="34" charset="0"/>
                          <a:ea typeface="Times New Roman"/>
                          <a:cs typeface="Times New Roman"/>
                        </a:rPr>
                        <a:t>Количество обученных на курсах повышения квалификации по вопросам противодействия коррупции</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spcBef>
                          <a:spcPts val="200"/>
                        </a:spcBef>
                        <a:spcAft>
                          <a:spcPts val="200"/>
                        </a:spcAft>
                      </a:pPr>
                      <a:r>
                        <a:rPr lang="ru-RU" sz="800" dirty="0">
                          <a:solidFill>
                            <a:srgbClr val="000000"/>
                          </a:solidFill>
                          <a:latin typeface="Century Gothic" pitchFamily="34" charset="0"/>
                          <a:ea typeface="Times New Roman"/>
                          <a:cs typeface="Times New Roman"/>
                        </a:rPr>
                        <a:t> </a:t>
                      </a:r>
                      <a:r>
                        <a:rPr lang="ru-RU" sz="800" dirty="0" smtClean="0">
                          <a:solidFill>
                            <a:srgbClr val="000000"/>
                          </a:solidFill>
                          <a:latin typeface="Century Gothic" pitchFamily="34" charset="0"/>
                          <a:ea typeface="Times New Roman"/>
                          <a:cs typeface="Times New Roman"/>
                        </a:rPr>
                        <a:t>ед</a:t>
                      </a:r>
                      <a:r>
                        <a:rPr lang="ru-RU" sz="800" dirty="0">
                          <a:solidFill>
                            <a:srgbClr val="000000"/>
                          </a:solidFill>
                          <a:latin typeface="Century Gothic" pitchFamily="34" charset="0"/>
                          <a:ea typeface="Times New Roman"/>
                          <a:cs typeface="Times New Roman"/>
                        </a:rPr>
                        <a:t>.</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-6</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33,3</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849469">
                <a:tc>
                  <a:txBody>
                    <a:bodyPr/>
                    <a:lstStyle/>
                    <a:p>
                      <a:pPr algn="just">
                        <a:spcBef>
                          <a:spcPts val="200"/>
                        </a:spcBef>
                        <a:spcAft>
                          <a:spcPts val="200"/>
                        </a:spcAft>
                      </a:pPr>
                      <a:r>
                        <a:rPr lang="ru-RU" sz="800" dirty="0">
                          <a:latin typeface="Century Gothic" pitchFamily="34" charset="0"/>
                          <a:ea typeface="Times New Roman"/>
                          <a:cs typeface="Times New Roman"/>
                        </a:rPr>
                        <a:t>Количество семинаров для муниципальных служащих по вопросам </a:t>
                      </a:r>
                      <a:r>
                        <a:rPr lang="ru-RU" sz="800" baseline="0" dirty="0" smtClean="0">
                          <a:latin typeface="Century Gothic" pitchFamily="34" charset="0"/>
                          <a:ea typeface="Times New Roman"/>
                          <a:cs typeface="Times New Roman"/>
                        </a:rPr>
                        <a:t> </a:t>
                      </a:r>
                      <a:r>
                        <a:rPr lang="ru-RU" sz="800" dirty="0" smtClean="0">
                          <a:latin typeface="Century Gothic" pitchFamily="34" charset="0"/>
                          <a:ea typeface="Times New Roman"/>
                          <a:cs typeface="Times New Roman"/>
                        </a:rPr>
                        <a:t>противодействия коррупции</a:t>
                      </a:r>
                      <a:r>
                        <a:rPr lang="ru-RU" sz="800" dirty="0">
                          <a:latin typeface="Century Gothic" pitchFamily="34" charset="0"/>
                          <a:ea typeface="Times New Roman"/>
                          <a:cs typeface="Times New Roman"/>
                        </a:rPr>
                        <a:t>, </a:t>
                      </a:r>
                      <a:r>
                        <a:rPr lang="ru-RU" sz="800" dirty="0" smtClean="0">
                          <a:latin typeface="Century Gothic" pitchFamily="34" charset="0"/>
                          <a:ea typeface="Times New Roman"/>
                          <a:cs typeface="Times New Roman"/>
                        </a:rPr>
                        <a:t>морально-этическим аспектам </a:t>
                      </a:r>
                      <a:r>
                        <a:rPr lang="ru-RU" sz="800" dirty="0">
                          <a:latin typeface="Century Gothic" pitchFamily="34" charset="0"/>
                          <a:ea typeface="Times New Roman"/>
                          <a:cs typeface="Times New Roman"/>
                        </a:rPr>
                        <a:t>деятельности в органах местного самоуправления и формированию нетерпимого отношения к проявлению коррупции у муниципальных служащих</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spcBef>
                          <a:spcPts val="200"/>
                        </a:spcBef>
                        <a:spcAft>
                          <a:spcPts val="200"/>
                        </a:spcAft>
                      </a:pPr>
                      <a:r>
                        <a:rPr lang="ru-RU" sz="800" smtClean="0">
                          <a:solidFill>
                            <a:srgbClr val="000000"/>
                          </a:solidFill>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15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15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15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970822">
                <a:tc>
                  <a:txBody>
                    <a:bodyPr/>
                    <a:lstStyle/>
                    <a:p>
                      <a:pPr algn="just">
                        <a:spcAft>
                          <a:spcPts val="0"/>
                        </a:spcAft>
                      </a:pPr>
                      <a:r>
                        <a:rPr lang="ru-RU" sz="800" dirty="0">
                          <a:latin typeface="Century Gothic" pitchFamily="34" charset="0"/>
                          <a:ea typeface="Times New Roman"/>
                          <a:cs typeface="Times New Roman"/>
                        </a:rPr>
                        <a:t>Количество проверок достоверности сведений о доходах и расходах, об имуществе и обязательствах имущественного характера, представленных гражданами, претендующими на замещение должности муниципальной службы, и муниципальными служащими, руководителями муниципальных учреждений</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spcBef>
                          <a:spcPts val="200"/>
                        </a:spcBef>
                        <a:spcAft>
                          <a:spcPts val="200"/>
                        </a:spcAft>
                      </a:pPr>
                      <a:r>
                        <a:rPr lang="ru-RU" sz="800" smtClean="0">
                          <a:solidFill>
                            <a:srgbClr val="000000"/>
                          </a:solidFill>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34115" marR="34115"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64058">
                <a:tc>
                  <a:txBody>
                    <a:bodyPr/>
                    <a:lstStyle/>
                    <a:p>
                      <a:pPr algn="just">
                        <a:spcAft>
                          <a:spcPts val="0"/>
                        </a:spcAft>
                      </a:pPr>
                      <a:r>
                        <a:rPr lang="ru-RU" sz="800" dirty="0">
                          <a:latin typeface="Century Gothic" pitchFamily="34" charset="0"/>
                          <a:ea typeface="Times New Roman"/>
                          <a:cs typeface="Times New Roman"/>
                        </a:rPr>
                        <a:t>Количество заключений антикоррупционной экспертизы ранее принятых муниципальных нормативных правовых актов</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spcBef>
                          <a:spcPts val="200"/>
                        </a:spcBef>
                        <a:spcAft>
                          <a:spcPts val="200"/>
                        </a:spcAft>
                      </a:pPr>
                      <a:r>
                        <a:rPr lang="ru-RU" sz="800" smtClean="0">
                          <a:solidFill>
                            <a:srgbClr val="000000"/>
                          </a:solidFill>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70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70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70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485411">
                <a:tc>
                  <a:txBody>
                    <a:bodyPr/>
                    <a:lstStyle/>
                    <a:p>
                      <a:pPr algn="just">
                        <a:spcBef>
                          <a:spcPts val="200"/>
                        </a:spcBef>
                        <a:spcAft>
                          <a:spcPts val="200"/>
                        </a:spcAft>
                      </a:pPr>
                      <a:r>
                        <a:rPr lang="ru-RU" sz="800" dirty="0">
                          <a:latin typeface="Century Gothic" pitchFamily="34" charset="0"/>
                          <a:ea typeface="Times New Roman"/>
                          <a:cs typeface="Times New Roman"/>
                        </a:rPr>
                        <a:t>Количество заключений антикоррупционной экспертизы проектов муниципальных нормативных правовых актов Думы, администрации Балаганского района</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spcBef>
                          <a:spcPts val="200"/>
                        </a:spcBef>
                        <a:spcAft>
                          <a:spcPts val="200"/>
                        </a:spcAft>
                      </a:pPr>
                      <a:r>
                        <a:rPr lang="ru-RU" sz="800" smtClean="0">
                          <a:solidFill>
                            <a:srgbClr val="000000"/>
                          </a:solidFill>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25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25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solidFill>
                            <a:srgbClr val="000000"/>
                          </a:solidFill>
                          <a:latin typeface="Century Gothic" pitchFamily="34" charset="0"/>
                          <a:ea typeface="Times New Roman"/>
                          <a:cs typeface="Times New Roman"/>
                        </a:rPr>
                        <a:t>99</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396,0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r h="336357">
                <a:tc>
                  <a:txBody>
                    <a:bodyPr/>
                    <a:lstStyle/>
                    <a:p>
                      <a:pPr algn="just">
                        <a:spcBef>
                          <a:spcPts val="200"/>
                        </a:spcBef>
                        <a:spcAft>
                          <a:spcPts val="200"/>
                        </a:spcAft>
                      </a:pPr>
                      <a:r>
                        <a:rPr lang="ru-RU" sz="800" dirty="0">
                          <a:latin typeface="Century Gothic" pitchFamily="34" charset="0"/>
                          <a:ea typeface="Times New Roman"/>
                          <a:cs typeface="Times New Roman"/>
                        </a:rPr>
                        <a:t>Количество публичных отчетов о результатах работы органов местного самоуправления</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marL="0" indent="0" algn="ctr">
                        <a:spcBef>
                          <a:spcPts val="200"/>
                        </a:spcBef>
                        <a:spcAft>
                          <a:spcPts val="200"/>
                        </a:spcAft>
                      </a:pPr>
                      <a:r>
                        <a:rPr lang="ru-RU" sz="800" dirty="0" smtClean="0">
                          <a:solidFill>
                            <a:srgbClr val="000000"/>
                          </a:solidFill>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4</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4</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a:latin typeface="Century Gothic" pitchFamily="34" charset="0"/>
                          <a:ea typeface="Times New Roman"/>
                          <a:cs typeface="Times New Roman"/>
                        </a:rPr>
                        <a:t>4</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r>
            </a:tbl>
          </a:graphicData>
        </a:graphic>
      </p:graphicFrame>
      <p:sp>
        <p:nvSpPr>
          <p:cNvPr id="16" name="TextBox 15"/>
          <p:cNvSpPr txBox="1"/>
          <p:nvPr/>
        </p:nvSpPr>
        <p:spPr>
          <a:xfrm>
            <a:off x="476672" y="4067944"/>
            <a:ext cx="4824536" cy="400110"/>
          </a:xfrm>
          <a:prstGeom prst="rect">
            <a:avLst/>
          </a:prstGeom>
          <a:solidFill>
            <a:schemeClr val="accent4">
              <a:lumMod val="20000"/>
              <a:lumOff val="80000"/>
            </a:schemeClr>
          </a:solidFill>
        </p:spPr>
        <p:txBody>
          <a:bodyPr wrap="square" rtlCol="0">
            <a:spAutoFit/>
          </a:bodyPr>
          <a:lstStyle/>
          <a:p>
            <a:pPr algn="just"/>
            <a:r>
              <a:rPr lang="ru-RU" sz="1000" dirty="0" smtClean="0">
                <a:latin typeface="Century Gothic" pitchFamily="34" charset="0"/>
              </a:rPr>
              <a:t>Курсы по повышению квалификации по вопросам противодействия коррупции  </a:t>
            </a:r>
            <a:r>
              <a:rPr lang="ru-RU" sz="1000" b="1" dirty="0" smtClean="0">
                <a:latin typeface="Century Gothic" pitchFamily="34" charset="0"/>
              </a:rPr>
              <a:t>3,6 тыс. руб.</a:t>
            </a:r>
          </a:p>
        </p:txBody>
      </p:sp>
      <p:pic>
        <p:nvPicPr>
          <p:cNvPr id="69634" name="Picture 2"/>
          <p:cNvPicPr>
            <a:picLocks noChangeAspect="1" noChangeArrowheads="1"/>
          </p:cNvPicPr>
          <p:nvPr/>
        </p:nvPicPr>
        <p:blipFill>
          <a:blip r:embed="rId3" cstate="print"/>
          <a:srcRect/>
          <a:stretch>
            <a:fillRect/>
          </a:stretch>
        </p:blipFill>
        <p:spPr bwMode="auto">
          <a:xfrm>
            <a:off x="5517232" y="3491880"/>
            <a:ext cx="1056232" cy="1044000"/>
          </a:xfrm>
          <a:prstGeom prst="hexagon">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786479"/>
            <a:ext cx="404664" cy="357521"/>
          </a:xfrm>
        </p:spPr>
        <p:txBody>
          <a:bodyPr/>
          <a:lstStyle/>
          <a:p>
            <a:fld id="{AE615853-E613-407B-A395-6D972D143756}" type="slidenum">
              <a:rPr lang="ru-RU" sz="1000" smtClean="0">
                <a:solidFill>
                  <a:schemeClr val="tx1"/>
                </a:solidFill>
                <a:latin typeface="Century Gothic" pitchFamily="34" charset="0"/>
              </a:rPr>
              <a:pPr/>
              <a:t>44</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980728" y="251520"/>
            <a:ext cx="5688632"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5" name="Picture 2" descr="http://irkipedia.ru/sites/default/files/779.png"/>
          <p:cNvPicPr>
            <a:picLocks noChangeAspect="1" noChangeArrowheads="1"/>
          </p:cNvPicPr>
          <p:nvPr/>
        </p:nvPicPr>
        <p:blipFill>
          <a:blip r:embed="rId3"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593304" y="755576"/>
            <a:ext cx="6264696" cy="507831"/>
          </a:xfrm>
          <a:prstGeom prst="rect">
            <a:avLst/>
          </a:prstGeom>
        </p:spPr>
        <p:txBody>
          <a:bodyPr wrap="square">
            <a:spAutoFit/>
          </a:bodyPr>
          <a:lstStyle/>
          <a:p>
            <a:pPr algn="ctr"/>
            <a:r>
              <a:rPr lang="ru-RU" sz="900" b="1" dirty="0" smtClean="0">
                <a:solidFill>
                  <a:srgbClr val="FF0000"/>
                </a:solidFill>
                <a:latin typeface="Century Gothic" pitchFamily="34" charset="0"/>
              </a:rPr>
              <a:t>Муниципальная программа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«Профилактика правонарушений на территории муниципального образования Балаганский район </a:t>
            </a:r>
          </a:p>
          <a:p>
            <a:pPr algn="ctr"/>
            <a:r>
              <a:rPr lang="ru-RU" sz="900" b="1" dirty="0" smtClean="0">
                <a:solidFill>
                  <a:srgbClr val="FF0000"/>
                </a:solidFill>
                <a:latin typeface="Century Gothic" pitchFamily="34" charset="0"/>
              </a:rPr>
              <a:t>на 2019 - 2024 годы»</a:t>
            </a:r>
          </a:p>
        </p:txBody>
      </p:sp>
      <p:sp>
        <p:nvSpPr>
          <p:cNvPr id="7" name="TextBox 6"/>
          <p:cNvSpPr txBox="1"/>
          <p:nvPr/>
        </p:nvSpPr>
        <p:spPr>
          <a:xfrm>
            <a:off x="188640" y="1043608"/>
            <a:ext cx="6669360" cy="432000"/>
          </a:xfrm>
          <a:prstGeom prst="rect">
            <a:avLst/>
          </a:prstGeom>
          <a:noFill/>
        </p:spPr>
        <p:txBody>
          <a:bodyPr wrap="square" rtlCol="0">
            <a:spAutoFit/>
          </a:bodyPr>
          <a:lstStyle/>
          <a:p>
            <a:pPr algn="just"/>
            <a:r>
              <a:rPr lang="ru-RU" sz="900" u="sng" dirty="0" smtClean="0">
                <a:solidFill>
                  <a:schemeClr val="tx1">
                    <a:lumMod val="85000"/>
                    <a:lumOff val="15000"/>
                  </a:schemeClr>
                </a:solidFill>
                <a:latin typeface="Century Gothic" pitchFamily="34" charset="0"/>
                <a:cs typeface="Times New Roman" pitchFamily="18" charset="0"/>
              </a:rPr>
              <a:t>Цель муниципальной программы:</a:t>
            </a:r>
          </a:p>
          <a:p>
            <a:pPr algn="just"/>
            <a:r>
              <a:rPr lang="ru-RU" sz="900" dirty="0" smtClean="0">
                <a:latin typeface="Century Gothic" pitchFamily="34" charset="0"/>
              </a:rPr>
              <a:t>совершенствование системы профилактики правонарушений и охраны общественного порядка на территории района</a:t>
            </a:r>
            <a:endParaRPr lang="ru-RU" sz="900" u="sng"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sz="900" dirty="0" smtClean="0">
              <a:solidFill>
                <a:schemeClr val="tx1">
                  <a:lumMod val="85000"/>
                  <a:lumOff val="15000"/>
                </a:schemeClr>
              </a:solidFill>
              <a:latin typeface="Century Gothic" pitchFamily="34" charset="0"/>
              <a:cs typeface="Times New Roman" pitchFamily="18" charset="0"/>
            </a:endParaRPr>
          </a:p>
          <a:p>
            <a:pPr algn="just"/>
            <a:endParaRPr lang="ru-RU" dirty="0"/>
          </a:p>
        </p:txBody>
      </p:sp>
      <p:sp>
        <p:nvSpPr>
          <p:cNvPr id="9" name="TextBox 8"/>
          <p:cNvSpPr txBox="1"/>
          <p:nvPr/>
        </p:nvSpPr>
        <p:spPr>
          <a:xfrm>
            <a:off x="188640" y="1547664"/>
            <a:ext cx="4464496" cy="432000"/>
          </a:xfrm>
          <a:prstGeom prst="rect">
            <a:avLst/>
          </a:prstGeom>
          <a:solidFill>
            <a:schemeClr val="bg1">
              <a:lumMod val="85000"/>
            </a:schemeClr>
          </a:solidFill>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9,0 тыс. руб.</a:t>
            </a:r>
            <a:r>
              <a:rPr lang="ru-RU" sz="800" dirty="0" smtClean="0">
                <a:latin typeface="Century Gothic" pitchFamily="34" charset="0"/>
              </a:rPr>
              <a:t>, факт исполнения </a:t>
            </a:r>
            <a:r>
              <a:rPr lang="ru-RU" sz="800" b="1" dirty="0" smtClean="0">
                <a:latin typeface="Century Gothic" pitchFamily="34" charset="0"/>
              </a:rPr>
              <a:t> 9,0 тыс. руб. </a:t>
            </a:r>
            <a:r>
              <a:rPr lang="ru-RU" sz="800" dirty="0" smtClean="0">
                <a:latin typeface="Century Gothic" pitchFamily="34" charset="0"/>
              </a:rPr>
              <a:t>или 100,0 %.</a:t>
            </a:r>
          </a:p>
          <a:p>
            <a:pPr algn="just"/>
            <a:r>
              <a:rPr lang="ru-RU" sz="800" dirty="0" smtClean="0">
                <a:latin typeface="Century Gothic" pitchFamily="34" charset="0"/>
              </a:rPr>
              <a:t>             Доля  расходов МП в сумме расходов районного бюджета в 2022  году составляет 0,001%</a:t>
            </a:r>
          </a:p>
          <a:p>
            <a:endParaRPr lang="ru-RU" dirty="0"/>
          </a:p>
        </p:txBody>
      </p:sp>
      <p:sp>
        <p:nvSpPr>
          <p:cNvPr id="10" name="Прямоугольник 9"/>
          <p:cNvSpPr/>
          <p:nvPr/>
        </p:nvSpPr>
        <p:spPr>
          <a:xfrm>
            <a:off x="4797152" y="1547664"/>
            <a:ext cx="1944216" cy="461665"/>
          </a:xfrm>
          <a:prstGeom prst="rect">
            <a:avLst/>
          </a:prstGeom>
          <a:solidFill>
            <a:schemeClr val="accent6">
              <a:lumMod val="20000"/>
              <a:lumOff val="80000"/>
            </a:schemeClr>
          </a:solidFill>
        </p:spPr>
        <p:txBody>
          <a:bodyPr wrap="square">
            <a:spAutoFit/>
          </a:bodyPr>
          <a:lstStyle/>
          <a:p>
            <a:pPr algn="just"/>
            <a:r>
              <a:rPr lang="ru-RU" sz="800" dirty="0" smtClean="0">
                <a:latin typeface="Century Gothic" pitchFamily="34" charset="0"/>
              </a:rPr>
              <a:t>Целевые группы пользователей:</a:t>
            </a:r>
          </a:p>
          <a:p>
            <a:pPr algn="just">
              <a:buFont typeface="Wingdings" pitchFamily="2" charset="2"/>
              <a:buChar char="ü"/>
            </a:pPr>
            <a:r>
              <a:rPr lang="ru-RU" sz="800" dirty="0" smtClean="0">
                <a:latin typeface="Century Gothic" pitchFamily="34" charset="0"/>
              </a:rPr>
              <a:t>Сотрудники пункта полиции №2 МО МВД России «Заларинский»</a:t>
            </a:r>
          </a:p>
        </p:txBody>
      </p:sp>
      <p:graphicFrame>
        <p:nvGraphicFramePr>
          <p:cNvPr id="33" name="Таблица 32"/>
          <p:cNvGraphicFramePr>
            <a:graphicFrameLocks noGrp="1"/>
          </p:cNvGraphicFramePr>
          <p:nvPr/>
        </p:nvGraphicFramePr>
        <p:xfrm>
          <a:off x="188640" y="2771800"/>
          <a:ext cx="6336703" cy="1617422"/>
        </p:xfrm>
        <a:graphic>
          <a:graphicData uri="http://schemas.openxmlformats.org/drawingml/2006/table">
            <a:tbl>
              <a:tblPr firstRow="1" bandRow="1">
                <a:tableStyleId>{5C22544A-7EE6-4342-B048-85BDC9FD1C3A}</a:tableStyleId>
              </a:tblPr>
              <a:tblGrid>
                <a:gridCol w="2376263"/>
                <a:gridCol w="432048"/>
                <a:gridCol w="504056"/>
                <a:gridCol w="504056"/>
                <a:gridCol w="504056"/>
                <a:gridCol w="720080"/>
                <a:gridCol w="584154"/>
                <a:gridCol w="711990"/>
              </a:tblGrid>
              <a:tr h="429006">
                <a:tc>
                  <a:txBody>
                    <a:bodyPr/>
                    <a:lstStyle/>
                    <a:p>
                      <a:pPr algn="ctr">
                        <a:lnSpc>
                          <a:spcPct val="107000"/>
                        </a:lnSpc>
                        <a:spcBef>
                          <a:spcPts val="200"/>
                        </a:spcBef>
                        <a:spcAft>
                          <a:spcPts val="200"/>
                        </a:spcAft>
                      </a:pPr>
                      <a:r>
                        <a:rPr lang="ru-RU" sz="900" b="0" dirty="0" smtClean="0">
                          <a:solidFill>
                            <a:schemeClr val="tx1"/>
                          </a:solidFill>
                          <a:latin typeface="Century Gothic" pitchFamily="34" charset="0"/>
                          <a:ea typeface="Calibri"/>
                          <a:cs typeface="Times New Roman"/>
                        </a:rPr>
                        <a:t>Показатель</a:t>
                      </a:r>
                      <a:endParaRPr lang="ru-RU" sz="9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03825">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76810">
                <a:tc>
                  <a:txBody>
                    <a:bodyPr/>
                    <a:lstStyle/>
                    <a:p>
                      <a:pPr>
                        <a:spcBef>
                          <a:spcPts val="200"/>
                        </a:spcBef>
                        <a:spcAft>
                          <a:spcPts val="200"/>
                        </a:spcAft>
                      </a:pPr>
                      <a:r>
                        <a:rPr lang="ru-RU" sz="800" dirty="0">
                          <a:solidFill>
                            <a:srgbClr val="333333"/>
                          </a:solidFill>
                          <a:latin typeface="Century Gothic" pitchFamily="34" charset="0"/>
                          <a:ea typeface="Times New Roman"/>
                          <a:cs typeface="Times New Roman"/>
                        </a:rPr>
                        <a:t>Количество зарегистрированных преступлений</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Ед.</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192088" algn="ctr">
                        <a:spcBef>
                          <a:spcPts val="200"/>
                        </a:spcBef>
                        <a:spcAft>
                          <a:spcPts val="200"/>
                        </a:spcAft>
                      </a:pPr>
                      <a:r>
                        <a:rPr lang="ru-RU" sz="800" smtClean="0">
                          <a:latin typeface="Century Gothic" pitchFamily="34" charset="0"/>
                          <a:ea typeface="Times New Roman"/>
                          <a:cs typeface="Times New Roman"/>
                        </a:rPr>
                        <a:t>91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120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192088" algn="ctr">
                        <a:spcBef>
                          <a:spcPts val="200"/>
                        </a:spcBef>
                        <a:spcAft>
                          <a:spcPts val="200"/>
                        </a:spcAft>
                      </a:pPr>
                      <a:r>
                        <a:rPr lang="ru-RU" sz="800" dirty="0" smtClean="0">
                          <a:latin typeface="Century Gothic" pitchFamily="34" charset="0"/>
                          <a:ea typeface="Times New Roman"/>
                          <a:cs typeface="Times New Roman"/>
                        </a:rPr>
                        <a:t>93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102,2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77,5</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70358">
                <a:tc>
                  <a:txBody>
                    <a:bodyPr/>
                    <a:lstStyle/>
                    <a:p>
                      <a:pPr>
                        <a:spcBef>
                          <a:spcPts val="200"/>
                        </a:spcBef>
                        <a:spcAft>
                          <a:spcPts val="200"/>
                        </a:spcAft>
                      </a:pPr>
                      <a:r>
                        <a:rPr lang="ru-RU" sz="800" dirty="0">
                          <a:solidFill>
                            <a:srgbClr val="333333"/>
                          </a:solidFill>
                          <a:latin typeface="Century Gothic" pitchFamily="34" charset="0"/>
                          <a:ea typeface="Times New Roman"/>
                          <a:cs typeface="Times New Roman"/>
                        </a:rPr>
                        <a:t>Количество </a:t>
                      </a:r>
                      <a:r>
                        <a:rPr lang="ru-RU" sz="800" dirty="0" smtClean="0">
                          <a:solidFill>
                            <a:srgbClr val="333333"/>
                          </a:solidFill>
                          <a:latin typeface="Century Gothic" pitchFamily="34" charset="0"/>
                          <a:ea typeface="Times New Roman"/>
                          <a:cs typeface="Times New Roman"/>
                        </a:rPr>
                        <a:t>преступлений,</a:t>
                      </a:r>
                      <a:r>
                        <a:rPr lang="ru-RU" sz="800" baseline="0" dirty="0" smtClean="0">
                          <a:solidFill>
                            <a:srgbClr val="333333"/>
                          </a:solidFill>
                          <a:latin typeface="Century Gothic" pitchFamily="34" charset="0"/>
                          <a:ea typeface="Times New Roman"/>
                          <a:cs typeface="Times New Roman"/>
                        </a:rPr>
                        <a:t> </a:t>
                      </a:r>
                      <a:r>
                        <a:rPr lang="ru-RU" sz="800" dirty="0" smtClean="0">
                          <a:solidFill>
                            <a:srgbClr val="333333"/>
                          </a:solidFill>
                          <a:latin typeface="Century Gothic" pitchFamily="34" charset="0"/>
                          <a:ea typeface="Times New Roman"/>
                          <a:cs typeface="Times New Roman"/>
                        </a:rPr>
                        <a:t>совершенных </a:t>
                      </a:r>
                      <a:r>
                        <a:rPr lang="ru-RU" sz="800" dirty="0">
                          <a:solidFill>
                            <a:srgbClr val="333333"/>
                          </a:solidFill>
                          <a:latin typeface="Century Gothic" pitchFamily="34" charset="0"/>
                          <a:ea typeface="Times New Roman"/>
                          <a:cs typeface="Times New Roman"/>
                        </a:rPr>
                        <a:t>в общественных местах </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ru-RU" sz="800" dirty="0" smtClean="0">
                          <a:latin typeface="Century Gothic" pitchFamily="34" charset="0"/>
                          <a:ea typeface="Times New Roman"/>
                          <a:cs typeface="Times New Roman"/>
                        </a:rPr>
                        <a:t>Ед.</a:t>
                      </a:r>
                    </a:p>
                    <a:p>
                      <a:pPr algn="ctr">
                        <a:spcBef>
                          <a:spcPts val="200"/>
                        </a:spcBef>
                        <a:spcAft>
                          <a:spcPts val="200"/>
                        </a:spcAft>
                      </a:pPr>
                      <a:endParaRPr lang="ru-RU" sz="8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192088" algn="ctr">
                        <a:spcBef>
                          <a:spcPts val="200"/>
                        </a:spcBef>
                        <a:spcAft>
                          <a:spcPts val="200"/>
                        </a:spcAft>
                      </a:pPr>
                      <a:r>
                        <a:rPr lang="ru-RU" sz="800" dirty="0" smtClean="0">
                          <a:latin typeface="Century Gothic" pitchFamily="34" charset="0"/>
                          <a:ea typeface="Times New Roman"/>
                          <a:cs typeface="Times New Roman"/>
                        </a:rPr>
                        <a:t>11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192088" algn="ctr">
                        <a:spcBef>
                          <a:spcPts val="200"/>
                        </a:spcBef>
                        <a:spcAft>
                          <a:spcPts val="200"/>
                        </a:spcAft>
                      </a:pPr>
                      <a:r>
                        <a:rPr lang="ru-RU" sz="800" dirty="0" smtClean="0">
                          <a:latin typeface="Century Gothic" pitchFamily="34" charset="0"/>
                          <a:ea typeface="Times New Roman"/>
                          <a:cs typeface="Times New Roman"/>
                        </a:rPr>
                        <a:t>11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192088" algn="ctr">
                        <a:spcBef>
                          <a:spcPts val="200"/>
                        </a:spcBef>
                        <a:spcAft>
                          <a:spcPts val="200"/>
                        </a:spcAft>
                      </a:pPr>
                      <a:r>
                        <a:rPr lang="ru-RU" sz="800" smtClean="0">
                          <a:latin typeface="Century Gothic" pitchFamily="34" charset="0"/>
                          <a:ea typeface="Times New Roman"/>
                          <a:cs typeface="Times New Roman"/>
                        </a:rPr>
                        <a:t>9</a:t>
                      </a:r>
                      <a:endParaRPr lang="ru-RU" sz="80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81,8</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81,8</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70358">
                <a:tc>
                  <a:txBody>
                    <a:bodyPr/>
                    <a:lstStyle/>
                    <a:p>
                      <a:pPr>
                        <a:spcBef>
                          <a:spcPts val="200"/>
                        </a:spcBef>
                        <a:spcAft>
                          <a:spcPts val="200"/>
                        </a:spcAft>
                      </a:pPr>
                      <a:r>
                        <a:rPr lang="ru-RU" sz="800" dirty="0">
                          <a:solidFill>
                            <a:srgbClr val="333333"/>
                          </a:solidFill>
                          <a:latin typeface="Century Gothic" pitchFamily="34" charset="0"/>
                          <a:ea typeface="Times New Roman"/>
                          <a:cs typeface="Times New Roman"/>
                        </a:rPr>
                        <a:t>Количество повторных преступлений среди осужденных без изоляции от общества и лиц, вернувшихся из мест отбывания </a:t>
                      </a:r>
                      <a:r>
                        <a:rPr lang="ru-RU" sz="800" dirty="0" smtClean="0">
                          <a:solidFill>
                            <a:srgbClr val="333333"/>
                          </a:solidFill>
                          <a:latin typeface="Century Gothic" pitchFamily="34" charset="0"/>
                          <a:ea typeface="Times New Roman"/>
                          <a:cs typeface="Times New Roman"/>
                        </a:rPr>
                        <a:t>наказания</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ru-RU" sz="800" dirty="0" smtClean="0">
                          <a:latin typeface="Century Gothic" pitchFamily="34" charset="0"/>
                          <a:ea typeface="Times New Roman"/>
                          <a:cs typeface="Times New Roman"/>
                        </a:rPr>
                        <a:t>Ед.</a:t>
                      </a:r>
                    </a:p>
                    <a:p>
                      <a:pPr algn="ctr">
                        <a:spcBef>
                          <a:spcPts val="200"/>
                        </a:spcBef>
                        <a:spcAft>
                          <a:spcPts val="200"/>
                        </a:spcAft>
                      </a:pPr>
                      <a:endParaRPr lang="ru-RU" sz="8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192088" algn="ctr">
                        <a:spcBef>
                          <a:spcPts val="200"/>
                        </a:spcBef>
                        <a:spcAft>
                          <a:spcPts val="200"/>
                        </a:spcAft>
                      </a:pPr>
                      <a:r>
                        <a:rPr lang="ru-RU" sz="800" dirty="0" smtClean="0">
                          <a:latin typeface="Century Gothic" pitchFamily="34" charset="0"/>
                          <a:ea typeface="Times New Roman"/>
                          <a:cs typeface="Times New Roman"/>
                        </a:rPr>
                        <a:t>13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192088" algn="ctr">
                        <a:spcBef>
                          <a:spcPts val="200"/>
                        </a:spcBef>
                        <a:spcAft>
                          <a:spcPts val="200"/>
                        </a:spcAft>
                      </a:pPr>
                      <a:r>
                        <a:rPr lang="ru-RU" sz="800" dirty="0" smtClean="0">
                          <a:latin typeface="Century Gothic" pitchFamily="34" charset="0"/>
                          <a:ea typeface="Times New Roman"/>
                          <a:cs typeface="Times New Roman"/>
                        </a:rPr>
                        <a:t>20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192088" algn="ctr">
                        <a:spcBef>
                          <a:spcPts val="200"/>
                        </a:spcBef>
                        <a:spcAft>
                          <a:spcPts val="200"/>
                        </a:spcAft>
                      </a:pPr>
                      <a:r>
                        <a:rPr lang="ru-RU" sz="800" dirty="0" smtClean="0">
                          <a:latin typeface="Century Gothic" pitchFamily="34" charset="0"/>
                          <a:ea typeface="Times New Roman"/>
                          <a:cs typeface="Times New Roman"/>
                        </a:rPr>
                        <a:t>12</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92,3</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60,0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34" name="TextBox 33"/>
          <p:cNvSpPr txBox="1"/>
          <p:nvPr/>
        </p:nvSpPr>
        <p:spPr>
          <a:xfrm>
            <a:off x="332656" y="2411760"/>
            <a:ext cx="6120680" cy="646331"/>
          </a:xfrm>
          <a:prstGeom prst="rect">
            <a:avLst/>
          </a:prstGeom>
          <a:noFill/>
        </p:spPr>
        <p:txBody>
          <a:bodyPr wrap="square" rtlCol="0">
            <a:spAutoFit/>
          </a:bodyPr>
          <a:lstStyle/>
          <a:p>
            <a:pPr algn="ctr"/>
            <a:r>
              <a:rPr lang="ru-RU" sz="900" b="1" dirty="0" smtClean="0">
                <a:solidFill>
                  <a:schemeClr val="accent6">
                    <a:lumMod val="50000"/>
                  </a:schemeClr>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pPr algn="ctr"/>
            <a:endParaRPr lang="ru-RU" dirty="0"/>
          </a:p>
        </p:txBody>
      </p:sp>
      <p:sp>
        <p:nvSpPr>
          <p:cNvPr id="14" name="Прямоугольник 13"/>
          <p:cNvSpPr/>
          <p:nvPr/>
        </p:nvSpPr>
        <p:spPr>
          <a:xfrm>
            <a:off x="377280" y="4427984"/>
            <a:ext cx="6480720" cy="646331"/>
          </a:xfrm>
          <a:prstGeom prst="rect">
            <a:avLst/>
          </a:prstGeom>
        </p:spPr>
        <p:txBody>
          <a:bodyPr wrap="square">
            <a:spAutoFit/>
          </a:bodyPr>
          <a:lstStyle/>
          <a:p>
            <a:pPr algn="ctr"/>
            <a:r>
              <a:rPr lang="ru-RU" sz="900" b="1" dirty="0" smtClean="0">
                <a:solidFill>
                  <a:srgbClr val="FF0000"/>
                </a:solidFill>
                <a:latin typeface="Century Gothic" pitchFamily="34" charset="0"/>
              </a:rPr>
              <a:t>Муниципальная программа </a:t>
            </a:r>
            <a:endParaRPr lang="ru-RU" sz="900" dirty="0" smtClean="0">
              <a:solidFill>
                <a:srgbClr val="FF0000"/>
              </a:solidFill>
              <a:latin typeface="Century Gothic" pitchFamily="34" charset="0"/>
            </a:endParaRPr>
          </a:p>
          <a:p>
            <a:pPr algn="ctr"/>
            <a:r>
              <a:rPr lang="ru-RU" sz="900" b="1" dirty="0" smtClean="0">
                <a:solidFill>
                  <a:srgbClr val="FF0000"/>
                </a:solidFill>
                <a:latin typeface="Century Gothic" pitchFamily="34" charset="0"/>
              </a:rPr>
              <a:t>«Профилактика правонарушений среди несовершеннолетних на территории муниципального образования Балаганский район на 2019 - 2024 годы»</a:t>
            </a:r>
          </a:p>
          <a:p>
            <a:pPr algn="ctr"/>
            <a:endParaRPr lang="ru-RU" sz="900" b="1" dirty="0" smtClean="0">
              <a:solidFill>
                <a:srgbClr val="FF0000"/>
              </a:solidFill>
              <a:latin typeface="Century Gothic" pitchFamily="34" charset="0"/>
            </a:endParaRPr>
          </a:p>
        </p:txBody>
      </p:sp>
      <p:sp>
        <p:nvSpPr>
          <p:cNvPr id="15" name="Прямоугольник 14"/>
          <p:cNvSpPr/>
          <p:nvPr/>
        </p:nvSpPr>
        <p:spPr>
          <a:xfrm>
            <a:off x="188640" y="4860032"/>
            <a:ext cx="6669360" cy="507831"/>
          </a:xfrm>
          <a:prstGeom prst="rect">
            <a:avLst/>
          </a:prstGeom>
        </p:spPr>
        <p:txBody>
          <a:bodyPr wrap="square">
            <a:spAutoFit/>
          </a:bodyPr>
          <a:lstStyle/>
          <a:p>
            <a:pPr algn="just"/>
            <a:r>
              <a:rPr lang="ru-RU" sz="900" u="sng" dirty="0" smtClean="0">
                <a:solidFill>
                  <a:schemeClr val="tx1">
                    <a:lumMod val="85000"/>
                    <a:lumOff val="15000"/>
                  </a:schemeClr>
                </a:solidFill>
                <a:latin typeface="Century Gothic" pitchFamily="34" charset="0"/>
                <a:cs typeface="Times New Roman" pitchFamily="18" charset="0"/>
              </a:rPr>
              <a:t>Цель муниципальной программы:</a:t>
            </a:r>
            <a:r>
              <a:rPr lang="ru-RU" sz="900" dirty="0" smtClean="0">
                <a:latin typeface="Century Gothic" pitchFamily="34" charset="0"/>
              </a:rPr>
              <a:t>-</a:t>
            </a:r>
          </a:p>
          <a:p>
            <a:pPr algn="just"/>
            <a:r>
              <a:rPr lang="ru-RU" sz="900" dirty="0" smtClean="0">
                <a:latin typeface="Century Gothic" pitchFamily="34" charset="0"/>
              </a:rPr>
              <a:t>совершенствование системы профилактики безнадзорности и правонарушений несовершеннолетних на территории района</a:t>
            </a:r>
          </a:p>
        </p:txBody>
      </p:sp>
      <p:sp>
        <p:nvSpPr>
          <p:cNvPr id="16" name="TextBox 15"/>
          <p:cNvSpPr txBox="1"/>
          <p:nvPr/>
        </p:nvSpPr>
        <p:spPr>
          <a:xfrm>
            <a:off x="188640" y="5364088"/>
            <a:ext cx="1872208" cy="936000"/>
          </a:xfrm>
          <a:prstGeom prst="rect">
            <a:avLst/>
          </a:prstGeom>
          <a:solidFill>
            <a:schemeClr val="accent4">
              <a:lumMod val="20000"/>
              <a:lumOff val="80000"/>
            </a:schemeClr>
          </a:solidFill>
        </p:spPr>
        <p:txBody>
          <a:bodyPr wrap="square" rtlCol="0">
            <a:spAutoFit/>
          </a:bodyPr>
          <a:lstStyle/>
          <a:p>
            <a:pPr indent="180975" algn="just"/>
            <a:r>
              <a:rPr lang="ru-RU" sz="800" dirty="0" smtClean="0">
                <a:latin typeface="Century Gothic" pitchFamily="34" charset="0"/>
              </a:rPr>
              <a:t>План на 2022 год </a:t>
            </a:r>
            <a:r>
              <a:rPr lang="ru-RU" sz="800" b="1" dirty="0" smtClean="0">
                <a:latin typeface="Century Gothic" pitchFamily="34" charset="0"/>
              </a:rPr>
              <a:t> 8,4 тыс. руб.</a:t>
            </a:r>
            <a:r>
              <a:rPr lang="ru-RU" sz="800" dirty="0" smtClean="0">
                <a:latin typeface="Century Gothic" pitchFamily="34" charset="0"/>
              </a:rPr>
              <a:t>, факт исполнения </a:t>
            </a:r>
            <a:r>
              <a:rPr lang="ru-RU" sz="800" b="1" dirty="0" smtClean="0">
                <a:latin typeface="Century Gothic" pitchFamily="34" charset="0"/>
              </a:rPr>
              <a:t> 8,4 тыс.руб. </a:t>
            </a:r>
            <a:r>
              <a:rPr lang="ru-RU" sz="800" dirty="0" smtClean="0">
                <a:latin typeface="Century Gothic" pitchFamily="34" charset="0"/>
              </a:rPr>
              <a:t>или 100,0 %.</a:t>
            </a:r>
          </a:p>
          <a:p>
            <a:pPr algn="just"/>
            <a:r>
              <a:rPr lang="ru-RU" sz="800" dirty="0" smtClean="0">
                <a:latin typeface="Century Gothic" pitchFamily="34" charset="0"/>
              </a:rPr>
              <a:t>             Доля  расходов МП в сумме расходов районного бюджета в 2022  году составляет  0,001%</a:t>
            </a:r>
          </a:p>
          <a:p>
            <a:endParaRPr lang="ru-RU" dirty="0"/>
          </a:p>
        </p:txBody>
      </p:sp>
      <p:sp>
        <p:nvSpPr>
          <p:cNvPr id="18" name="Прямоугольник 17"/>
          <p:cNvSpPr/>
          <p:nvPr/>
        </p:nvSpPr>
        <p:spPr>
          <a:xfrm>
            <a:off x="2132856" y="5220072"/>
            <a:ext cx="2088232" cy="954107"/>
          </a:xfrm>
          <a:prstGeom prst="rect">
            <a:avLst/>
          </a:prstGeom>
          <a:solidFill>
            <a:schemeClr val="bg1">
              <a:lumMod val="95000"/>
            </a:schemeClr>
          </a:solidFill>
        </p:spPr>
        <p:txBody>
          <a:bodyPr wrap="square">
            <a:spAutoFit/>
          </a:bodyPr>
          <a:lstStyle/>
          <a:p>
            <a:pPr algn="just"/>
            <a:r>
              <a:rPr lang="ru-RU" sz="800" dirty="0" smtClean="0">
                <a:latin typeface="Century Gothic" pitchFamily="34" charset="0"/>
              </a:rPr>
              <a:t>Целевые группы пользователей:</a:t>
            </a:r>
          </a:p>
          <a:p>
            <a:pPr algn="just">
              <a:buFont typeface="Wingdings" pitchFamily="2" charset="2"/>
              <a:buChar char="ü"/>
            </a:pPr>
            <a:r>
              <a:rPr lang="ru-RU" sz="800" dirty="0" smtClean="0">
                <a:latin typeface="Century Gothic" pitchFamily="34" charset="0"/>
              </a:rPr>
              <a:t>Работники учреждений образования</a:t>
            </a:r>
          </a:p>
          <a:p>
            <a:pPr algn="just">
              <a:buFont typeface="Wingdings" pitchFamily="2" charset="2"/>
              <a:buChar char="ü"/>
            </a:pPr>
            <a:r>
              <a:rPr lang="ru-RU" sz="800" dirty="0" smtClean="0">
                <a:latin typeface="Century Gothic" pitchFamily="34" charset="0"/>
              </a:rPr>
              <a:t>Сотрудники пункта полиции №2 МО МВД России «Заларинский»</a:t>
            </a:r>
          </a:p>
          <a:p>
            <a:pPr algn="just">
              <a:buFont typeface="Wingdings" pitchFamily="2" charset="2"/>
              <a:buChar char="ü"/>
            </a:pPr>
            <a:r>
              <a:rPr lang="ru-RU" sz="800" dirty="0" smtClean="0">
                <a:latin typeface="Century Gothic" pitchFamily="34" charset="0"/>
              </a:rPr>
              <a:t>Дети и подростки Балаганского района</a:t>
            </a:r>
          </a:p>
        </p:txBody>
      </p:sp>
      <p:sp>
        <p:nvSpPr>
          <p:cNvPr id="19" name="Прямоугольник 18"/>
          <p:cNvSpPr/>
          <p:nvPr/>
        </p:nvSpPr>
        <p:spPr>
          <a:xfrm>
            <a:off x="188640" y="6444208"/>
            <a:ext cx="4536504" cy="784830"/>
          </a:xfrm>
          <a:prstGeom prst="rect">
            <a:avLst/>
          </a:prstGeom>
        </p:spPr>
        <p:txBody>
          <a:bodyPr wrap="square">
            <a:spAutoFit/>
          </a:bodyPr>
          <a:lstStyle/>
          <a:p>
            <a:pPr indent="266700" algn="just"/>
            <a:r>
              <a:rPr lang="ru-RU" sz="900" i="1" dirty="0" smtClean="0">
                <a:latin typeface="Century Gothic" pitchFamily="34" charset="0"/>
              </a:rPr>
              <a:t>Финансовые средства направлены на финансирование основного мероприятия муниципальной программы: изготовление и размещение баннеров, плакатов, буклетов, стендов для профилактики правонарушений и преступлений среди несовершеннолетних</a:t>
            </a:r>
          </a:p>
          <a:p>
            <a:pPr algn="ctr"/>
            <a:endParaRPr lang="ru-RU" sz="900" b="1" dirty="0" smtClean="0">
              <a:latin typeface="Century Gothic" pitchFamily="34" charset="0"/>
            </a:endParaRPr>
          </a:p>
        </p:txBody>
      </p:sp>
      <p:sp>
        <p:nvSpPr>
          <p:cNvPr id="9218" name="Rectangle 2"/>
          <p:cNvSpPr>
            <a:spLocks noChangeArrowheads="1"/>
          </p:cNvSpPr>
          <p:nvPr/>
        </p:nvSpPr>
        <p:spPr bwMode="auto">
          <a:xfrm>
            <a:off x="3084034" y="90100"/>
            <a:ext cx="689932"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TextBox 29"/>
          <p:cNvSpPr txBox="1"/>
          <p:nvPr/>
        </p:nvSpPr>
        <p:spPr>
          <a:xfrm>
            <a:off x="260648" y="7092280"/>
            <a:ext cx="6408712" cy="646331"/>
          </a:xfrm>
          <a:prstGeom prst="rect">
            <a:avLst/>
          </a:prstGeom>
          <a:noFill/>
        </p:spPr>
        <p:txBody>
          <a:bodyPr wrap="square" rtlCol="0">
            <a:spAutoFit/>
          </a:bodyPr>
          <a:lstStyle/>
          <a:p>
            <a:pPr algn="ctr"/>
            <a:r>
              <a:rPr lang="ru-RU" sz="900" b="1" dirty="0" smtClean="0">
                <a:solidFill>
                  <a:srgbClr val="004C22"/>
                </a:solidFill>
                <a:latin typeface="Century Gothic" pitchFamily="34" charset="0"/>
              </a:rPr>
              <a:t>Сравнительная характеристика исполнения целевых показателей (индикаторов) муниципальной программы в 2022 году с 2021 годом</a:t>
            </a:r>
          </a:p>
          <a:p>
            <a:endParaRPr lang="ru-RU" dirty="0"/>
          </a:p>
        </p:txBody>
      </p:sp>
      <p:sp>
        <p:nvSpPr>
          <p:cNvPr id="35" name="TextBox 34"/>
          <p:cNvSpPr txBox="1"/>
          <p:nvPr/>
        </p:nvSpPr>
        <p:spPr>
          <a:xfrm>
            <a:off x="332656" y="1979712"/>
            <a:ext cx="6336704" cy="507831"/>
          </a:xfrm>
          <a:prstGeom prst="rect">
            <a:avLst/>
          </a:prstGeom>
          <a:noFill/>
        </p:spPr>
        <p:txBody>
          <a:bodyPr wrap="square" rtlCol="0">
            <a:spAutoFit/>
          </a:bodyPr>
          <a:lstStyle/>
          <a:p>
            <a:pPr algn="just"/>
            <a:r>
              <a:rPr lang="ru-RU" sz="900" i="1" dirty="0" smtClean="0">
                <a:latin typeface="Century Gothic" pitchFamily="34" charset="0"/>
              </a:rPr>
              <a:t>Финансовые средства использованы на финансирование основного мероприятия муниципальной  программы:  размещение баннеров, плакатов, информационных буклетов, направленных на профилактику правонарушений, преступлений, групповых преступлений </a:t>
            </a:r>
            <a:endParaRPr lang="ru-RU" sz="900" i="1" dirty="0">
              <a:latin typeface="Century Gothic" pitchFamily="34" charset="0"/>
            </a:endParaRPr>
          </a:p>
        </p:txBody>
      </p:sp>
      <p:graphicFrame>
        <p:nvGraphicFramePr>
          <p:cNvPr id="36" name="Таблица 35"/>
          <p:cNvGraphicFramePr>
            <a:graphicFrameLocks noGrp="1"/>
          </p:cNvGraphicFramePr>
          <p:nvPr/>
        </p:nvGraphicFramePr>
        <p:xfrm>
          <a:off x="260648" y="7524328"/>
          <a:ext cx="6336703" cy="1267306"/>
        </p:xfrm>
        <a:graphic>
          <a:graphicData uri="http://schemas.openxmlformats.org/drawingml/2006/table">
            <a:tbl>
              <a:tblPr firstRow="1" bandRow="1">
                <a:tableStyleId>{5C22544A-7EE6-4342-B048-85BDC9FD1C3A}</a:tableStyleId>
              </a:tblPr>
              <a:tblGrid>
                <a:gridCol w="2376263"/>
                <a:gridCol w="432048"/>
                <a:gridCol w="504056"/>
                <a:gridCol w="504056"/>
                <a:gridCol w="504056"/>
                <a:gridCol w="720080"/>
                <a:gridCol w="584154"/>
                <a:gridCol w="711990"/>
              </a:tblGrid>
              <a:tr h="501059">
                <a:tc>
                  <a:txBody>
                    <a:bodyPr/>
                    <a:lstStyle/>
                    <a:p>
                      <a:pPr algn="ctr">
                        <a:lnSpc>
                          <a:spcPct val="107000"/>
                        </a:lnSpc>
                        <a:spcBef>
                          <a:spcPts val="200"/>
                        </a:spcBef>
                        <a:spcAft>
                          <a:spcPts val="200"/>
                        </a:spcAft>
                      </a:pPr>
                      <a:r>
                        <a:rPr lang="ru-RU" sz="900" b="0" dirty="0" smtClean="0">
                          <a:solidFill>
                            <a:schemeClr val="tx1"/>
                          </a:solidFill>
                          <a:latin typeface="Century Gothic" pitchFamily="34" charset="0"/>
                          <a:ea typeface="Calibri"/>
                          <a:cs typeface="Times New Roman"/>
                        </a:rPr>
                        <a:t>Показатель</a:t>
                      </a:r>
                      <a:endParaRPr lang="ru-RU" sz="9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Ед.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изм.</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2021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smtClean="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План</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на</a:t>
                      </a:r>
                      <a:r>
                        <a:rPr lang="ru-RU" sz="700" b="0" baseline="0" dirty="0" smtClean="0">
                          <a:solidFill>
                            <a:schemeClr val="tx1"/>
                          </a:solidFill>
                          <a:latin typeface="Century Gothic" pitchFamily="34" charset="0"/>
                          <a:ea typeface="Times New Roman"/>
                          <a:cs typeface="Times New Roman"/>
                        </a:rPr>
                        <a:t> 2022</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 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Факт</a:t>
                      </a:r>
                      <a:r>
                        <a:rPr lang="ru-RU" sz="700" b="0" baseline="0" dirty="0" smtClean="0">
                          <a:solidFill>
                            <a:schemeClr val="tx1"/>
                          </a:solidFill>
                          <a:latin typeface="Century Gothic" pitchFamily="34" charset="0"/>
                          <a:ea typeface="Times New Roman"/>
                          <a:cs typeface="Times New Roman"/>
                        </a:rPr>
                        <a:t>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за 2022 </a:t>
                      </a:r>
                    </a:p>
                    <a:p>
                      <a:pPr algn="ctr">
                        <a:lnSpc>
                          <a:spcPct val="100000"/>
                        </a:lnSpc>
                        <a:spcBef>
                          <a:spcPts val="200"/>
                        </a:spcBef>
                        <a:spcAft>
                          <a:spcPts val="200"/>
                        </a:spcAft>
                      </a:pPr>
                      <a:r>
                        <a:rPr lang="ru-RU" sz="700" b="0" dirty="0" smtClean="0">
                          <a:solidFill>
                            <a:schemeClr val="tx1"/>
                          </a:solidFill>
                          <a:latin typeface="Century Gothic" pitchFamily="34" charset="0"/>
                          <a:ea typeface="Times New Roman"/>
                          <a:cs typeface="Times New Roman"/>
                        </a:rPr>
                        <a:t>год</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0000"/>
                        </a:lnSpc>
                        <a:spcBef>
                          <a:spcPts val="200"/>
                        </a:spcBef>
                        <a:spcAft>
                          <a:spcPts val="200"/>
                        </a:spcAft>
                      </a:pPr>
                      <a:r>
                        <a:rPr lang="ru-RU" sz="700" b="0" dirty="0" smtClean="0">
                          <a:solidFill>
                            <a:schemeClr val="tx1"/>
                          </a:solidFill>
                          <a:latin typeface="Century Gothic" pitchFamily="34" charset="0"/>
                          <a:ea typeface="Calibri"/>
                          <a:cs typeface="Times New Roman"/>
                        </a:rPr>
                        <a:t>Отклонение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Темп роста 2022/2021</a:t>
                      </a:r>
                      <a:endParaRPr lang="ru-RU" sz="700" b="0" dirty="0">
                        <a:solidFill>
                          <a:schemeClr val="tx1"/>
                        </a:solidFill>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Исполнение </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за 2022 год</a:t>
                      </a:r>
                    </a:p>
                    <a:p>
                      <a:pPr algn="ctr">
                        <a:lnSpc>
                          <a:spcPct val="107000"/>
                        </a:lnSpc>
                        <a:spcBef>
                          <a:spcPts val="200"/>
                        </a:spcBef>
                        <a:spcAft>
                          <a:spcPts val="200"/>
                        </a:spcAft>
                      </a:pPr>
                      <a:r>
                        <a:rPr lang="ru-RU" sz="700" b="0" dirty="0" smtClean="0">
                          <a:solidFill>
                            <a:schemeClr val="tx1"/>
                          </a:solidFill>
                          <a:latin typeface="Century Gothic" pitchFamily="34" charset="0"/>
                          <a:ea typeface="Calibri"/>
                          <a:cs typeface="Times New Roman"/>
                        </a:rPr>
                        <a:t>( %)</a:t>
                      </a:r>
                      <a:endParaRPr lang="ru-RU" sz="700" b="0" dirty="0">
                        <a:solidFill>
                          <a:schemeClr val="tx1"/>
                        </a:solidFill>
                        <a:latin typeface="Century Gothic" pitchFamily="34" charset="0"/>
                        <a:ea typeface="Calibri"/>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28811">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1</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2</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Aft>
                          <a:spcPts val="0"/>
                        </a:spcAft>
                      </a:pPr>
                      <a:r>
                        <a:rPr lang="ru-RU" sz="700" b="0" dirty="0" smtClean="0">
                          <a:latin typeface="Century Gothic" pitchFamily="34" charset="0"/>
                          <a:ea typeface="Calibri"/>
                          <a:cs typeface="Times New Roman"/>
                        </a:rPr>
                        <a:t>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5</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6=5-3</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7</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lnSpc>
                          <a:spcPct val="107000"/>
                        </a:lnSpc>
                        <a:spcBef>
                          <a:spcPts val="200"/>
                        </a:spcBef>
                        <a:spcAft>
                          <a:spcPts val="200"/>
                        </a:spcAft>
                      </a:pPr>
                      <a:r>
                        <a:rPr lang="ru-RU" sz="700" b="0" dirty="0" smtClean="0">
                          <a:latin typeface="Century Gothic" pitchFamily="34" charset="0"/>
                          <a:ea typeface="Calibri"/>
                          <a:cs typeface="Times New Roman"/>
                        </a:rPr>
                        <a:t>8=5/4</a:t>
                      </a:r>
                      <a:endParaRPr lang="ru-RU" sz="700" b="0" dirty="0">
                        <a:latin typeface="Century Gothic" pitchFamily="34" charset="0"/>
                        <a:ea typeface="Calibri"/>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05020">
                <a:tc>
                  <a:txBody>
                    <a:bodyPr/>
                    <a:lstStyle/>
                    <a:p>
                      <a:pPr>
                        <a:spcBef>
                          <a:spcPts val="200"/>
                        </a:spcBef>
                        <a:spcAft>
                          <a:spcPts val="200"/>
                        </a:spcAft>
                      </a:pPr>
                      <a:r>
                        <a:rPr lang="ru-RU" sz="800" dirty="0" smtClean="0">
                          <a:latin typeface="Century Gothic" pitchFamily="34" charset="0"/>
                          <a:ea typeface="Times New Roman"/>
                          <a:cs typeface="Times New Roman"/>
                        </a:rPr>
                        <a:t>Количество повторных преступлений</a:t>
                      </a:r>
                      <a:r>
                        <a:rPr lang="ru-RU" sz="800" baseline="0" dirty="0" smtClean="0">
                          <a:latin typeface="Century Gothic" pitchFamily="34" charset="0"/>
                          <a:ea typeface="Times New Roman"/>
                          <a:cs typeface="Times New Roman"/>
                        </a:rPr>
                        <a:t> среди несовершеннолетних</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solidFill>
                            <a:srgbClr val="000000"/>
                          </a:solidFill>
                          <a:latin typeface="Century Gothic" pitchFamily="34" charset="0"/>
                          <a:ea typeface="Times New Roman"/>
                          <a:cs typeface="Times New Roman"/>
                        </a:rPr>
                        <a:t>Ед.</a:t>
                      </a:r>
                      <a:endParaRPr lang="ru-RU" sz="8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32416">
                <a:tc>
                  <a:txBody>
                    <a:bodyPr/>
                    <a:lstStyle/>
                    <a:p>
                      <a:pPr>
                        <a:spcBef>
                          <a:spcPts val="200"/>
                        </a:spcBef>
                        <a:spcAft>
                          <a:spcPts val="200"/>
                        </a:spcAft>
                      </a:pPr>
                      <a:r>
                        <a:rPr lang="ru-RU" sz="800" dirty="0">
                          <a:solidFill>
                            <a:srgbClr val="333333"/>
                          </a:solidFill>
                          <a:latin typeface="Century Gothic" pitchFamily="34" charset="0"/>
                          <a:ea typeface="Times New Roman"/>
                          <a:cs typeface="Times New Roman"/>
                        </a:rPr>
                        <a:t>Количество </a:t>
                      </a:r>
                      <a:r>
                        <a:rPr lang="ru-RU" sz="800" dirty="0" smtClean="0">
                          <a:solidFill>
                            <a:srgbClr val="333333"/>
                          </a:solidFill>
                          <a:latin typeface="Century Gothic" pitchFamily="34" charset="0"/>
                          <a:ea typeface="Times New Roman"/>
                          <a:cs typeface="Times New Roman"/>
                        </a:rPr>
                        <a:t>преступлений,</a:t>
                      </a:r>
                      <a:r>
                        <a:rPr lang="ru-RU" sz="800" baseline="0" dirty="0" smtClean="0">
                          <a:solidFill>
                            <a:srgbClr val="333333"/>
                          </a:solidFill>
                          <a:latin typeface="Century Gothic" pitchFamily="34" charset="0"/>
                          <a:ea typeface="Times New Roman"/>
                          <a:cs typeface="Times New Roman"/>
                        </a:rPr>
                        <a:t> </a:t>
                      </a:r>
                      <a:r>
                        <a:rPr lang="ru-RU" sz="800" dirty="0" smtClean="0">
                          <a:solidFill>
                            <a:srgbClr val="333333"/>
                          </a:solidFill>
                          <a:latin typeface="Century Gothic" pitchFamily="34" charset="0"/>
                          <a:ea typeface="Times New Roman"/>
                          <a:cs typeface="Times New Roman"/>
                        </a:rPr>
                        <a:t>совершенных </a:t>
                      </a:r>
                      <a:r>
                        <a:rPr lang="ru-RU" sz="800" dirty="0">
                          <a:solidFill>
                            <a:srgbClr val="333333"/>
                          </a:solidFill>
                          <a:latin typeface="Century Gothic" pitchFamily="34" charset="0"/>
                          <a:ea typeface="Times New Roman"/>
                          <a:cs typeface="Times New Roman"/>
                        </a:rPr>
                        <a:t>в общественных местах </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indent="0" algn="ctr" defTabSz="914400" rtl="0" eaLnBrk="1" fontAlgn="auto" latinLnBrk="0" hangingPunct="1">
                        <a:lnSpc>
                          <a:spcPct val="100000"/>
                        </a:lnSpc>
                        <a:spcBef>
                          <a:spcPts val="200"/>
                        </a:spcBef>
                        <a:spcAft>
                          <a:spcPts val="200"/>
                        </a:spcAft>
                        <a:buClrTx/>
                        <a:buSzTx/>
                        <a:buFontTx/>
                        <a:buNone/>
                        <a:tabLst/>
                        <a:defRPr/>
                      </a:pPr>
                      <a:r>
                        <a:rPr lang="ru-RU" sz="800" dirty="0" smtClean="0">
                          <a:latin typeface="Century Gothic" pitchFamily="34" charset="0"/>
                          <a:ea typeface="Times New Roman"/>
                          <a:cs typeface="Times New Roman"/>
                        </a:rPr>
                        <a:t>Ед.</a:t>
                      </a:r>
                    </a:p>
                    <a:p>
                      <a:pPr algn="ctr">
                        <a:spcBef>
                          <a:spcPts val="200"/>
                        </a:spcBef>
                        <a:spcAft>
                          <a:spcPts val="200"/>
                        </a:spcAft>
                      </a:pPr>
                      <a:endParaRPr lang="ru-RU" sz="800" dirty="0">
                        <a:solidFill>
                          <a:srgbClr val="000000"/>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1</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indent="0"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Bef>
                          <a:spcPts val="200"/>
                        </a:spcBef>
                        <a:spcAft>
                          <a:spcPts val="200"/>
                        </a:spcAft>
                      </a:pPr>
                      <a:r>
                        <a:rPr lang="ru-RU" sz="800" dirty="0" smtClean="0">
                          <a:latin typeface="Century Gothic" pitchFamily="34" charset="0"/>
                          <a:ea typeface="Times New Roman"/>
                          <a:cs typeface="Times New Roman"/>
                        </a:rPr>
                        <a:t>0</a:t>
                      </a: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pic>
        <p:nvPicPr>
          <p:cNvPr id="62467" name="Picture 3"/>
          <p:cNvPicPr>
            <a:picLocks noChangeAspect="1" noChangeArrowheads="1"/>
          </p:cNvPicPr>
          <p:nvPr/>
        </p:nvPicPr>
        <p:blipFill>
          <a:blip r:embed="rId4" cstate="print"/>
          <a:srcRect/>
          <a:stretch>
            <a:fillRect/>
          </a:stretch>
        </p:blipFill>
        <p:spPr bwMode="auto">
          <a:xfrm>
            <a:off x="5820470" y="5220072"/>
            <a:ext cx="1037530" cy="1008000"/>
          </a:xfrm>
          <a:prstGeom prst="hexagon">
            <a:avLst/>
          </a:prstGeom>
          <a:noFill/>
          <a:ln w="9525">
            <a:noFill/>
            <a:miter lim="800000"/>
            <a:headEnd/>
            <a:tailEnd/>
          </a:ln>
          <a:scene3d>
            <a:camera prst="orthographicFront"/>
            <a:lightRig rig="threePt" dir="t"/>
          </a:scene3d>
          <a:sp3d>
            <a:bevelT/>
          </a:sp3d>
        </p:spPr>
      </p:pic>
      <p:pic>
        <p:nvPicPr>
          <p:cNvPr id="62471" name="Picture 7"/>
          <p:cNvPicPr>
            <a:picLocks noChangeAspect="1" noChangeArrowheads="1"/>
          </p:cNvPicPr>
          <p:nvPr/>
        </p:nvPicPr>
        <p:blipFill>
          <a:blip r:embed="rId5" cstate="print"/>
          <a:srcRect/>
          <a:stretch>
            <a:fillRect/>
          </a:stretch>
        </p:blipFill>
        <p:spPr bwMode="auto">
          <a:xfrm>
            <a:off x="4365104" y="5220072"/>
            <a:ext cx="1008000" cy="1008112"/>
          </a:xfrm>
          <a:prstGeom prst="hexagon">
            <a:avLst/>
          </a:prstGeom>
          <a:noFill/>
          <a:ln w="9525">
            <a:noFill/>
            <a:miter lim="800000"/>
            <a:headEnd/>
            <a:tailEnd/>
          </a:ln>
          <a:scene3d>
            <a:camera prst="orthographicFront"/>
            <a:lightRig rig="threePt" dir="t"/>
          </a:scene3d>
          <a:sp3d>
            <a:bevelT/>
          </a:sp3d>
        </p:spPr>
      </p:pic>
      <p:pic>
        <p:nvPicPr>
          <p:cNvPr id="62468" name="Picture 4"/>
          <p:cNvPicPr>
            <a:picLocks noChangeAspect="1" noChangeArrowheads="1"/>
          </p:cNvPicPr>
          <p:nvPr/>
        </p:nvPicPr>
        <p:blipFill>
          <a:blip r:embed="rId6" cstate="print"/>
          <a:srcRect/>
          <a:stretch>
            <a:fillRect/>
          </a:stretch>
        </p:blipFill>
        <p:spPr bwMode="auto">
          <a:xfrm>
            <a:off x="5085184" y="6084168"/>
            <a:ext cx="1008000" cy="1008109"/>
          </a:xfrm>
          <a:prstGeom prst="hexagon">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237312" y="8460432"/>
            <a:ext cx="493812" cy="486833"/>
          </a:xfrm>
        </p:spPr>
        <p:txBody>
          <a:bodyPr/>
          <a:lstStyle/>
          <a:p>
            <a:fld id="{AE615853-E613-407B-A395-6D972D143756}" type="slidenum">
              <a:rPr lang="ru-RU" smtClean="0">
                <a:solidFill>
                  <a:schemeClr val="tx1"/>
                </a:solidFill>
              </a:rPr>
              <a:pPr/>
              <a:t>45</a:t>
            </a:fld>
            <a:endParaRPr lang="ru-RU" dirty="0">
              <a:solidFill>
                <a:schemeClr val="tx1"/>
              </a:solidFill>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
        <p:nvSpPr>
          <p:cNvPr id="4" name="Прямоугольник 3"/>
          <p:cNvSpPr/>
          <p:nvPr/>
        </p:nvSpPr>
        <p:spPr>
          <a:xfrm>
            <a:off x="692696" y="3347864"/>
            <a:ext cx="5256584" cy="1200329"/>
          </a:xfrm>
          <a:prstGeom prst="rect">
            <a:avLst/>
          </a:prstGeom>
          <a:noFill/>
        </p:spPr>
        <p:txBody>
          <a:bodyPr wrap="square">
            <a:spAutoFit/>
          </a:bodyPr>
          <a:lstStyle/>
          <a:p>
            <a:pPr marL="514350" indent="-514350" algn="ctr"/>
            <a:r>
              <a:rPr lang="en-US" sz="2400" b="1" i="1" dirty="0" smtClean="0">
                <a:solidFill>
                  <a:schemeClr val="accent4">
                    <a:lumMod val="50000"/>
                  </a:schemeClr>
                </a:solidFill>
                <a:latin typeface="Century Gothic" pitchFamily="34" charset="0"/>
                <a:cs typeface="Arial" pitchFamily="34" charset="0"/>
              </a:rPr>
              <a:t>IV.</a:t>
            </a:r>
            <a:r>
              <a:rPr lang="ru-RU" sz="2400" b="1" i="1" dirty="0" smtClean="0">
                <a:solidFill>
                  <a:schemeClr val="accent4">
                    <a:lumMod val="50000"/>
                  </a:schemeClr>
                </a:solidFill>
                <a:latin typeface="Century Gothic" pitchFamily="34" charset="0"/>
                <a:cs typeface="Arial" pitchFamily="34" charset="0"/>
              </a:rPr>
              <a:t> Исполнение непрограммых направлений деятельности районного бюджета </a:t>
            </a:r>
            <a:endParaRPr lang="ru-RU" sz="2400" dirty="0">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237312" y="8532440"/>
            <a:ext cx="421804" cy="486833"/>
          </a:xfrm>
        </p:spPr>
        <p:txBody>
          <a:bodyPr/>
          <a:lstStyle/>
          <a:p>
            <a:fld id="{AE615853-E613-407B-A395-6D972D143756}" type="slidenum">
              <a:rPr lang="ru-RU" sz="1000" smtClean="0">
                <a:solidFill>
                  <a:schemeClr val="accent4">
                    <a:lumMod val="50000"/>
                  </a:schemeClr>
                </a:solidFill>
                <a:latin typeface="Century Gothic" pitchFamily="34" charset="0"/>
              </a:rPr>
              <a:pPr/>
              <a:t>46</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rPr>
              <a:t>Бюджет для граждан: </a:t>
            </a:r>
          </a:p>
          <a:p>
            <a:pPr algn="ctr"/>
            <a:r>
              <a:rPr lang="ru-RU" sz="1000" dirty="0" smtClean="0">
                <a:solidFill>
                  <a:schemeClr val="tx2">
                    <a:lumMod val="75000"/>
                  </a:schemeClr>
                </a:solidFill>
                <a:latin typeface="Century Gothic" pitchFamily="34"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8" name="TextBox 7"/>
          <p:cNvSpPr txBox="1"/>
          <p:nvPr/>
        </p:nvSpPr>
        <p:spPr>
          <a:xfrm>
            <a:off x="1196752" y="1043608"/>
            <a:ext cx="184731" cy="369332"/>
          </a:xfrm>
          <a:prstGeom prst="rect">
            <a:avLst/>
          </a:prstGeom>
          <a:noFill/>
        </p:spPr>
        <p:txBody>
          <a:bodyPr wrap="none" rtlCol="0">
            <a:spAutoFit/>
          </a:bodyPr>
          <a:lstStyle/>
          <a:p>
            <a:endParaRPr lang="ru-RU" dirty="0"/>
          </a:p>
        </p:txBody>
      </p:sp>
      <p:sp>
        <p:nvSpPr>
          <p:cNvPr id="9" name="TextBox 8"/>
          <p:cNvSpPr txBox="1"/>
          <p:nvPr/>
        </p:nvSpPr>
        <p:spPr>
          <a:xfrm>
            <a:off x="332656" y="971600"/>
            <a:ext cx="6408712" cy="1415772"/>
          </a:xfrm>
          <a:prstGeom prst="rect">
            <a:avLst/>
          </a:prstGeom>
          <a:noFill/>
        </p:spPr>
        <p:txBody>
          <a:bodyPr wrap="square" rtlCol="0">
            <a:spAutoFit/>
          </a:bodyPr>
          <a:lstStyle/>
          <a:p>
            <a:pPr algn="just"/>
            <a:r>
              <a:rPr lang="ru-RU" sz="800" dirty="0" smtClean="0">
                <a:latin typeface="Century Gothic" pitchFamily="34" charset="0"/>
              </a:rPr>
              <a:t>     Общий объем расходов на реализацию непрограммных направлений деятельности утвержден в сумме </a:t>
            </a:r>
            <a:r>
              <a:rPr lang="ru-RU" sz="800" b="1" dirty="0" smtClean="0">
                <a:latin typeface="Century Gothic" pitchFamily="34" charset="0"/>
              </a:rPr>
              <a:t>21 млн. 484,5 тыс. руб.</a:t>
            </a:r>
            <a:r>
              <a:rPr lang="ru-RU" sz="800" dirty="0" smtClean="0">
                <a:latin typeface="Century Gothic" pitchFamily="34" charset="0"/>
              </a:rPr>
              <a:t>, исполнение составило </a:t>
            </a:r>
            <a:r>
              <a:rPr lang="ru-RU" sz="800" b="1" dirty="0" smtClean="0">
                <a:latin typeface="Century Gothic" pitchFamily="34" charset="0"/>
              </a:rPr>
              <a:t>21 млн. 224,6 тыс. руб.</a:t>
            </a:r>
            <a:r>
              <a:rPr lang="ru-RU" sz="800" dirty="0" smtClean="0">
                <a:latin typeface="Century Gothic" pitchFamily="34" charset="0"/>
              </a:rPr>
              <a:t> или 98,8%.</a:t>
            </a:r>
          </a:p>
          <a:p>
            <a:pPr indent="180975" algn="just"/>
            <a:r>
              <a:rPr lang="ru-RU" sz="800" dirty="0" smtClean="0">
                <a:latin typeface="Century Gothic" pitchFamily="34" charset="0"/>
              </a:rPr>
              <a:t>Исполнение по отдельным показателям непрограммых направлений деятельности представлен в нижеприведенной таблице:</a:t>
            </a:r>
          </a:p>
          <a:p>
            <a:pPr indent="180975" algn="just"/>
            <a:r>
              <a:rPr lang="ru-RU" sz="800" dirty="0" smtClean="0">
                <a:latin typeface="Century Gothic" pitchFamily="34" charset="0"/>
              </a:rPr>
              <a:t>              </a:t>
            </a:r>
          </a:p>
          <a:p>
            <a:pPr indent="180975" algn="just"/>
            <a:r>
              <a:rPr lang="ru-RU" sz="800" dirty="0" smtClean="0">
                <a:latin typeface="Century Gothic" pitchFamily="34" charset="0"/>
              </a:rPr>
              <a:t>                                                                                                                                                                                                  (тыс.руб.)</a:t>
            </a:r>
          </a:p>
          <a:p>
            <a:pPr indent="180975" algn="just"/>
            <a:endParaRPr lang="ru-RU" sz="1000" dirty="0" smtClean="0">
              <a:latin typeface="Century Gothic" pitchFamily="34" charset="0"/>
            </a:endParaRPr>
          </a:p>
          <a:p>
            <a:pPr algn="just"/>
            <a:endParaRPr lang="ru-RU" sz="1000" dirty="0" smtClean="0">
              <a:latin typeface="Century Gothic" pitchFamily="34" charset="0"/>
            </a:endParaRPr>
          </a:p>
          <a:p>
            <a:endParaRPr lang="ru-RU" dirty="0"/>
          </a:p>
        </p:txBody>
      </p:sp>
      <p:graphicFrame>
        <p:nvGraphicFramePr>
          <p:cNvPr id="10" name="Таблица 9"/>
          <p:cNvGraphicFramePr>
            <a:graphicFrameLocks noGrp="1"/>
          </p:cNvGraphicFramePr>
          <p:nvPr/>
        </p:nvGraphicFramePr>
        <p:xfrm>
          <a:off x="116632" y="1835696"/>
          <a:ext cx="6591456" cy="6811760"/>
        </p:xfrm>
        <a:graphic>
          <a:graphicData uri="http://schemas.openxmlformats.org/drawingml/2006/table">
            <a:tbl>
              <a:tblPr firstRow="1" bandRow="1">
                <a:tableStyleId>{5C22544A-7EE6-4342-B048-85BDC9FD1C3A}</a:tableStyleId>
              </a:tblPr>
              <a:tblGrid>
                <a:gridCol w="680383"/>
                <a:gridCol w="2972021"/>
                <a:gridCol w="778316"/>
                <a:gridCol w="707560"/>
                <a:gridCol w="707560"/>
                <a:gridCol w="745616"/>
              </a:tblGrid>
              <a:tr h="316919">
                <a:tc>
                  <a:txBody>
                    <a:bodyPr/>
                    <a:lstStyle/>
                    <a:p>
                      <a:pPr algn="ctr">
                        <a:spcAft>
                          <a:spcPts val="0"/>
                        </a:spcAft>
                      </a:pPr>
                      <a:r>
                        <a:rPr lang="ru-RU" sz="700" b="0" dirty="0">
                          <a:solidFill>
                            <a:schemeClr val="tx1"/>
                          </a:solidFill>
                          <a:latin typeface="Century Gothic" pitchFamily="34" charset="0"/>
                          <a:ea typeface="Times New Roman"/>
                          <a:cs typeface="Times New Roman"/>
                        </a:rPr>
                        <a:t>Раздел, подраздел</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b="0" dirty="0">
                          <a:solidFill>
                            <a:schemeClr val="tx1"/>
                          </a:solidFill>
                          <a:latin typeface="Century Gothic" pitchFamily="34" charset="0"/>
                          <a:ea typeface="Times New Roman"/>
                          <a:cs typeface="Times New Roman"/>
                        </a:rPr>
                        <a:t>Наименование</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b="0" dirty="0">
                          <a:solidFill>
                            <a:schemeClr val="tx1"/>
                          </a:solidFill>
                          <a:latin typeface="Century Gothic" pitchFamily="34" charset="0"/>
                          <a:ea typeface="Times New Roman"/>
                          <a:cs typeface="Times New Roman"/>
                        </a:rPr>
                        <a:t>План на 2022 год</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b="0" dirty="0">
                          <a:solidFill>
                            <a:schemeClr val="tx1"/>
                          </a:solidFill>
                          <a:latin typeface="Century Gothic" pitchFamily="34" charset="0"/>
                          <a:ea typeface="Times New Roman"/>
                          <a:cs typeface="Times New Roman"/>
                        </a:rPr>
                        <a:t>Исполнение за 2022 год</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00" b="0" dirty="0">
                          <a:solidFill>
                            <a:schemeClr val="tx1"/>
                          </a:solidFill>
                          <a:latin typeface="Century Gothic" pitchFamily="34" charset="0"/>
                          <a:ea typeface="Times New Roman"/>
                          <a:cs typeface="Times New Roman"/>
                        </a:rPr>
                        <a:t>Отклонение</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endParaRPr lang="ru-RU" sz="700" b="0" dirty="0">
                        <a:solidFill>
                          <a:schemeClr val="tx1"/>
                        </a:solidFill>
                        <a:latin typeface="Century Gothic" pitchFamily="34" charset="0"/>
                        <a:ea typeface="Times New Roman"/>
                        <a:cs typeface="Times New Roman"/>
                      </a:endParaRPr>
                    </a:p>
                    <a:p>
                      <a:pPr algn="ctr">
                        <a:spcAft>
                          <a:spcPts val="0"/>
                        </a:spcAft>
                      </a:pPr>
                      <a:r>
                        <a:rPr lang="ru-RU" sz="700" b="0" dirty="0" smtClean="0">
                          <a:solidFill>
                            <a:schemeClr val="tx1"/>
                          </a:solidFill>
                          <a:latin typeface="Century Gothic" pitchFamily="34" charset="0"/>
                          <a:ea typeface="Times New Roman"/>
                          <a:cs typeface="Times New Roman"/>
                        </a:rPr>
                        <a:t>Исполнение</a:t>
                      </a:r>
                    </a:p>
                    <a:p>
                      <a:pPr algn="ctr">
                        <a:spcAft>
                          <a:spcPts val="0"/>
                        </a:spcAft>
                      </a:pPr>
                      <a:r>
                        <a:rPr lang="ru-RU" sz="700" b="0" baseline="0" dirty="0" smtClean="0">
                          <a:solidFill>
                            <a:schemeClr val="tx1"/>
                          </a:solidFill>
                          <a:latin typeface="Century Gothic" pitchFamily="34" charset="0"/>
                          <a:ea typeface="Times New Roman"/>
                          <a:cs typeface="Times New Roman"/>
                        </a:rPr>
                        <a:t> (%)</a:t>
                      </a:r>
                      <a:endParaRPr lang="ru-RU" sz="700" b="0" dirty="0">
                        <a:solidFill>
                          <a:schemeClr val="tx1"/>
                        </a:solidFill>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6371">
                <a:tc>
                  <a:txBody>
                    <a:bodyPr/>
                    <a:lstStyle/>
                    <a:p>
                      <a:pPr algn="ctr">
                        <a:spcAft>
                          <a:spcPts val="0"/>
                        </a:spcAft>
                      </a:pPr>
                      <a:r>
                        <a:rPr lang="ru-RU" sz="750" dirty="0">
                          <a:latin typeface="Century Gothic" pitchFamily="34" charset="0"/>
                          <a:ea typeface="Times New Roman"/>
                          <a:cs typeface="Times New Roman"/>
                        </a:rPr>
                        <a:t>1</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2</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3</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4</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5=гр.4 – гр.3</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6=(гр.4/гр.3</a:t>
                      </a:r>
                      <a:r>
                        <a:rPr lang="ru-RU" sz="750" dirty="0" smtClean="0">
                          <a:latin typeface="Century Gothic" pitchFamily="34" charset="0"/>
                          <a:ea typeface="Times New Roman"/>
                          <a:cs typeface="Times New Roman"/>
                        </a:rPr>
                        <a:t>)*</a:t>
                      </a:r>
                    </a:p>
                    <a:p>
                      <a:pPr algn="ctr">
                        <a:spcAft>
                          <a:spcPts val="0"/>
                        </a:spcAft>
                      </a:pPr>
                      <a:r>
                        <a:rPr lang="ru-RU" sz="750" dirty="0" smtClean="0">
                          <a:latin typeface="Century Gothic" pitchFamily="34" charset="0"/>
                          <a:ea typeface="Times New Roman"/>
                          <a:cs typeface="Times New Roman"/>
                        </a:rPr>
                        <a:t>100</a:t>
                      </a:r>
                      <a:endParaRPr lang="ru-RU" sz="75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39556">
                <a:tc>
                  <a:txBody>
                    <a:bodyPr/>
                    <a:lstStyle/>
                    <a:p>
                      <a:pPr algn="ctr">
                        <a:spcAft>
                          <a:spcPts val="0"/>
                        </a:spcAft>
                      </a:pPr>
                      <a:r>
                        <a:rPr lang="ru-RU" sz="750" dirty="0">
                          <a:latin typeface="Century Gothic" pitchFamily="34" charset="0"/>
                          <a:ea typeface="Times New Roman"/>
                          <a:cs typeface="Times New Roman"/>
                        </a:rPr>
                        <a:t>0103</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706,0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706,0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52742">
                <a:tc>
                  <a:txBody>
                    <a:bodyPr/>
                    <a:lstStyle/>
                    <a:p>
                      <a:pPr algn="ctr">
                        <a:spcAft>
                          <a:spcPts val="0"/>
                        </a:spcAft>
                      </a:pPr>
                      <a:r>
                        <a:rPr lang="ru-RU" sz="750" dirty="0">
                          <a:latin typeface="Century Gothic" pitchFamily="34" charset="0"/>
                          <a:ea typeface="Times New Roman"/>
                          <a:cs typeface="Times New Roman"/>
                        </a:rPr>
                        <a:t>0104</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7707,3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7454,6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-252,7</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96,7</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ctr">
                        <a:spcAft>
                          <a:spcPts val="0"/>
                        </a:spcAft>
                      </a:pPr>
                      <a:r>
                        <a:rPr lang="ru-RU" sz="750">
                          <a:latin typeface="Century Gothic" pitchFamily="34" charset="0"/>
                          <a:ea typeface="Times New Roman"/>
                          <a:cs typeface="Times New Roman"/>
                        </a:rPr>
                        <a:t>0105</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Судебная система</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16,9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16,9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39556">
                <a:tc>
                  <a:txBody>
                    <a:bodyPr/>
                    <a:lstStyle/>
                    <a:p>
                      <a:pPr algn="ctr">
                        <a:spcAft>
                          <a:spcPts val="0"/>
                        </a:spcAft>
                      </a:pPr>
                      <a:r>
                        <a:rPr lang="ru-RU" sz="750">
                          <a:latin typeface="Century Gothic" pitchFamily="34" charset="0"/>
                          <a:ea typeface="Times New Roman"/>
                          <a:cs typeface="Times New Roman"/>
                        </a:rPr>
                        <a:t>0106</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a:latin typeface="Century Gothic" pitchFamily="34" charset="0"/>
                          <a:ea typeface="Times New Roman"/>
                          <a:cs typeface="Times New Roman"/>
                        </a:rPr>
                        <a:t>Обеспечение деятельности финансовых, налоговых и таможенных органов и органов финансового (финансово-бюджетного) надзора</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1730,6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1729,6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-1,0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99,9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59760">
                <a:tc>
                  <a:txBody>
                    <a:bodyPr/>
                    <a:lstStyle/>
                    <a:p>
                      <a:pPr algn="ctr">
                        <a:spcAft>
                          <a:spcPts val="0"/>
                        </a:spcAft>
                      </a:pPr>
                      <a:r>
                        <a:rPr lang="ru-RU" sz="750">
                          <a:latin typeface="Century Gothic" pitchFamily="34" charset="0"/>
                          <a:ea typeface="Times New Roman"/>
                          <a:cs typeface="Times New Roman"/>
                        </a:rPr>
                        <a:t>0113</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Другие общегосударственные вопросы, в том числе:</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3234,2</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3232,8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-1,4</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99,9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just">
                        <a:spcAft>
                          <a:spcPts val="0"/>
                        </a:spcAft>
                      </a:pPr>
                      <a:endParaRPr lang="ru-RU" sz="75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a:latin typeface="Century Gothic" pitchFamily="34" charset="0"/>
                          <a:ea typeface="Times New Roman"/>
                          <a:cs typeface="Times New Roman"/>
                        </a:rPr>
                        <a:t>МКУ Централизованная бухгалтерия</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494,2</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494,2</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6371">
                <a:tc>
                  <a:txBody>
                    <a:bodyPr/>
                    <a:lstStyle/>
                    <a:p>
                      <a:pPr algn="just">
                        <a:spcAft>
                          <a:spcPts val="0"/>
                        </a:spcAft>
                      </a:pPr>
                      <a:endParaRPr lang="ru-RU" sz="75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a:latin typeface="Century Gothic" pitchFamily="34" charset="0"/>
                          <a:ea typeface="Times New Roman"/>
                          <a:cs typeface="Times New Roman"/>
                        </a:rPr>
                        <a:t>Осуществление органами местного самоуправления переданных полномочий</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2600,7</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2600,0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-0,7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99,9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59760">
                <a:tc>
                  <a:txBody>
                    <a:bodyPr/>
                    <a:lstStyle/>
                    <a:p>
                      <a:pPr algn="just">
                        <a:spcAft>
                          <a:spcPts val="0"/>
                        </a:spcAft>
                      </a:pPr>
                      <a:endParaRPr lang="ru-RU" sz="75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a:latin typeface="Century Gothic" pitchFamily="34" charset="0"/>
                          <a:ea typeface="Times New Roman"/>
                          <a:cs typeface="Times New Roman"/>
                        </a:rPr>
                        <a:t>МКУ Управление архитектуры и градостроительства</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139,3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138,6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-0,7</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99,5</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just">
                        <a:spcAft>
                          <a:spcPts val="0"/>
                        </a:spcAft>
                      </a:pPr>
                      <a:endParaRPr lang="ru-RU" sz="75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Итого</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13395,0 </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13139,9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-255,1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98,1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6371">
                <a:tc gridSpan="6">
                  <a:txBody>
                    <a:bodyPr/>
                    <a:lstStyle/>
                    <a:p>
                      <a:pPr algn="just">
                        <a:spcAft>
                          <a:spcPts val="0"/>
                        </a:spcAft>
                      </a:pPr>
                      <a:endParaRPr lang="ru-RU" sz="750" dirty="0" smtClean="0">
                        <a:latin typeface="Century Gothic" pitchFamily="34" charset="0"/>
                      </a:endParaRPr>
                    </a:p>
                    <a:p>
                      <a:pPr algn="just">
                        <a:spcAft>
                          <a:spcPts val="0"/>
                        </a:spcAft>
                      </a:pPr>
                      <a:r>
                        <a:rPr lang="ru-RU" sz="750" dirty="0" smtClean="0">
                          <a:latin typeface="Century Gothic" pitchFamily="34" charset="0"/>
                        </a:rPr>
                        <a:t>Непрограммные расходы по разделу 0100 «Общегосударственные расходы» реализованы не в полном объеме в виду сложившейся экономии  бюджетных средств по состоянию на 01.01.2023г.  в сумме </a:t>
                      </a:r>
                      <a:r>
                        <a:rPr lang="ru-RU" sz="750" b="1" dirty="0" smtClean="0">
                          <a:latin typeface="Century Gothic" pitchFamily="34" charset="0"/>
                        </a:rPr>
                        <a:t>255,1 тыс. руб.</a:t>
                      </a:r>
                    </a:p>
                    <a:p>
                      <a:pPr algn="just">
                        <a:spcAft>
                          <a:spcPts val="0"/>
                        </a:spcAft>
                      </a:pPr>
                      <a:endParaRPr lang="ru-RU" sz="750" dirty="0" smtClean="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just">
                        <a:spcAft>
                          <a:spcPts val="0"/>
                        </a:spcAft>
                      </a:pP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79112">
                <a:tc>
                  <a:txBody>
                    <a:bodyPr/>
                    <a:lstStyle/>
                    <a:p>
                      <a:pPr algn="ctr">
                        <a:spcAft>
                          <a:spcPts val="0"/>
                        </a:spcAft>
                      </a:pPr>
                      <a:r>
                        <a:rPr lang="ru-RU" sz="750" dirty="0" smtClean="0">
                          <a:latin typeface="Century Gothic" pitchFamily="34" charset="0"/>
                          <a:ea typeface="Times New Roman"/>
                          <a:cs typeface="Times New Roman"/>
                        </a:rPr>
                        <a:t>0605</a:t>
                      </a:r>
                      <a:endParaRPr lang="ru-RU" sz="75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smtClean="0">
                          <a:latin typeface="Century Gothic" pitchFamily="34" charset="0"/>
                        </a:rPr>
                        <a:t>Другие вопросы в области охраны окружающей среды: расходы на осуществление 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a:t>
                      </a:r>
                      <a:endParaRPr lang="ru-RU" sz="75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464,8</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464,8</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6371">
                <a:tc>
                  <a:txBody>
                    <a:bodyPr/>
                    <a:lstStyle/>
                    <a:p>
                      <a:pPr algn="ctr">
                        <a:spcAft>
                          <a:spcPts val="0"/>
                        </a:spcAft>
                      </a:pPr>
                      <a:r>
                        <a:rPr lang="ru-RU" sz="750" dirty="0">
                          <a:latin typeface="Century Gothic" pitchFamily="34" charset="0"/>
                          <a:ea typeface="Times New Roman"/>
                          <a:cs typeface="Times New Roman"/>
                        </a:rPr>
                        <a:t>0705</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spcAft>
                          <a:spcPts val="0"/>
                        </a:spcAft>
                      </a:pPr>
                      <a:r>
                        <a:rPr lang="ru-RU" sz="750" dirty="0">
                          <a:latin typeface="Century Gothic" pitchFamily="34" charset="0"/>
                          <a:ea typeface="Times New Roman"/>
                          <a:cs typeface="Times New Roman"/>
                        </a:rPr>
                        <a:t>Профессиональная подготовка, переподготовка и повышение квалификации</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203,9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203,0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-0,9</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99,6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6371">
                <a:tc gridSpan="6">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750" dirty="0" smtClean="0">
                        <a:latin typeface="Century Gothic"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750" dirty="0" smtClean="0">
                          <a:latin typeface="Century Gothic" pitchFamily="34" charset="0"/>
                        </a:rPr>
                        <a:t>Непрограммные расходы по разделу 0700 «Образовани</a:t>
                      </a:r>
                      <a:r>
                        <a:rPr lang="ru-RU" sz="750" baseline="0" dirty="0" smtClean="0">
                          <a:latin typeface="Century Gothic" pitchFamily="34" charset="0"/>
                        </a:rPr>
                        <a:t>е</a:t>
                      </a:r>
                      <a:r>
                        <a:rPr lang="ru-RU" sz="750" dirty="0" smtClean="0">
                          <a:latin typeface="Century Gothic" pitchFamily="34" charset="0"/>
                        </a:rPr>
                        <a:t>» реализованы не в полном объеме в виду сложившейся экономии  бюджетных средств по состоянию на 01.01.2023г.  в сумме </a:t>
                      </a:r>
                      <a:r>
                        <a:rPr lang="ru-RU" sz="750" b="1" dirty="0" smtClean="0">
                          <a:latin typeface="Century Gothic" pitchFamily="34" charset="0"/>
                        </a:rPr>
                        <a:t>0,9 тыс. руб.</a:t>
                      </a:r>
                    </a:p>
                    <a:p>
                      <a:pPr marL="0" marR="0" indent="0" algn="just" defTabSz="914400" rtl="0" eaLnBrk="1" fontAlgn="auto" latinLnBrk="0" hangingPunct="1">
                        <a:lnSpc>
                          <a:spcPct val="100000"/>
                        </a:lnSpc>
                        <a:spcBef>
                          <a:spcPts val="0"/>
                        </a:spcBef>
                        <a:spcAft>
                          <a:spcPts val="0"/>
                        </a:spcAft>
                        <a:buClrTx/>
                        <a:buSzTx/>
                        <a:buFontTx/>
                        <a:buNone/>
                        <a:tabLst/>
                        <a:defRPr/>
                      </a:pPr>
                      <a:endParaRPr lang="ru-RU" sz="750" dirty="0" smtClean="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spcAft>
                          <a:spcPts val="0"/>
                        </a:spcAft>
                      </a:pPr>
                      <a:endParaRPr lang="ru-RU" sz="80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3185">
                <a:tc>
                  <a:txBody>
                    <a:bodyPr/>
                    <a:lstStyle/>
                    <a:p>
                      <a:pPr algn="ctr">
                        <a:spcAft>
                          <a:spcPts val="0"/>
                        </a:spcAft>
                      </a:pPr>
                      <a:r>
                        <a:rPr lang="ru-RU" sz="750" dirty="0">
                          <a:latin typeface="Century Gothic" pitchFamily="34" charset="0"/>
                          <a:ea typeface="Times New Roman"/>
                          <a:cs typeface="Times New Roman"/>
                        </a:rPr>
                        <a:t>1001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a:latin typeface="Century Gothic" pitchFamily="34" charset="0"/>
                          <a:ea typeface="Times New Roman"/>
                          <a:cs typeface="Times New Roman"/>
                        </a:rPr>
                        <a:t>Пенсионное обеспечение</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4133,1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4133,1</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ctr">
                        <a:spcAft>
                          <a:spcPts val="0"/>
                        </a:spcAft>
                      </a:pPr>
                      <a:r>
                        <a:rPr lang="ru-RU" sz="750" dirty="0">
                          <a:latin typeface="Century Gothic" pitchFamily="34" charset="0"/>
                          <a:ea typeface="Times New Roman"/>
                          <a:cs typeface="Times New Roman"/>
                        </a:rPr>
                        <a:t>1003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Социальное обеспечение населения</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120,2</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116,3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-3,9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96,8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Осуществление областных государственных полномочий по предоставлению гражданам субсидий на оплату жилых помещений и коммунальных услуг</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120,2</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116,3</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-3,9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96,8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ctr">
                        <a:spcAft>
                          <a:spcPts val="0"/>
                        </a:spcAft>
                      </a:pPr>
                      <a:r>
                        <a:rPr lang="ru-RU" sz="750" dirty="0">
                          <a:latin typeface="Century Gothic" pitchFamily="34" charset="0"/>
                          <a:ea typeface="Times New Roman"/>
                          <a:cs typeface="Times New Roman"/>
                        </a:rPr>
                        <a:t>1006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Другие вопросы в области социальной политики</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1347,4</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1347,4</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just">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Осуществление областных государственных полномочий по предоставлению гражданам субсидий на оплату жилых помещений и коммунальных услуг</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436,6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a:latin typeface="Century Gothic" pitchFamily="34" charset="0"/>
                          <a:ea typeface="Times New Roman"/>
                          <a:cs typeface="Times New Roman"/>
                        </a:rPr>
                        <a:t>436,6</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just">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Осуществление областных государственных полномочий по определению персонального состава и обеспечению деятельности районных (городских), районных в городах комиссий по делам несовершеннолетних и защите их прав</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910,8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910,8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0,0</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just">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spcAft>
                          <a:spcPts val="0"/>
                        </a:spcAft>
                      </a:pPr>
                      <a:r>
                        <a:rPr lang="ru-RU" sz="750" dirty="0">
                          <a:latin typeface="Century Gothic" pitchFamily="34" charset="0"/>
                          <a:ea typeface="Times New Roman"/>
                          <a:cs typeface="Times New Roman"/>
                        </a:rPr>
                        <a:t>Итого</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5600,7</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5596,8</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-3,9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99,9</a:t>
                      </a: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gridSpan="6">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ru-RU" sz="750" smtClean="0">
                        <a:latin typeface="Century Gothic"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750" smtClean="0">
                          <a:latin typeface="Century Gothic" pitchFamily="34" charset="0"/>
                        </a:rPr>
                        <a:t>Непрограммные </a:t>
                      </a:r>
                      <a:r>
                        <a:rPr lang="ru-RU" sz="750" dirty="0" smtClean="0">
                          <a:latin typeface="Century Gothic" pitchFamily="34" charset="0"/>
                        </a:rPr>
                        <a:t>расходы по разделу 1000 «Социальная</a:t>
                      </a:r>
                      <a:r>
                        <a:rPr lang="ru-RU" sz="750" baseline="0" dirty="0" smtClean="0">
                          <a:latin typeface="Century Gothic" pitchFamily="34" charset="0"/>
                        </a:rPr>
                        <a:t> политика</a:t>
                      </a:r>
                      <a:r>
                        <a:rPr lang="ru-RU" sz="750" dirty="0" smtClean="0">
                          <a:latin typeface="Century Gothic" pitchFamily="34" charset="0"/>
                        </a:rPr>
                        <a:t>» реализованы не в полном объеме в виду сложившейся экономии  бюджетных средств по состоянию на 01.01.2023г.  в сумме </a:t>
                      </a:r>
                      <a:r>
                        <a:rPr lang="ru-RU" sz="750" b="1" dirty="0" smtClean="0">
                          <a:latin typeface="Century Gothic" pitchFamily="34" charset="0"/>
                        </a:rPr>
                        <a:t>3,9 тыс. руб.</a:t>
                      </a:r>
                      <a:endParaRPr lang="ru-RU" sz="750" dirty="0" smtClean="0">
                        <a:latin typeface="Century Gothic" pitchFamily="34" charset="0"/>
                        <a:ea typeface="Times New Roman"/>
                        <a:cs typeface="Times New Roman"/>
                      </a:endParaRPr>
                    </a:p>
                    <a:p>
                      <a:pPr algn="just">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just">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algn="ctr">
                        <a:spcAft>
                          <a:spcPts val="0"/>
                        </a:spcAft>
                      </a:pPr>
                      <a:endParaRPr lang="ru-RU" sz="750" dirty="0">
                        <a:latin typeface="Century Gothic" pitchFamily="34" charset="0"/>
                        <a:ea typeface="Times New Roman"/>
                        <a:cs typeface="Times New Roman"/>
                      </a:endParaRPr>
                    </a:p>
                  </a:txBody>
                  <a:tcPr marL="68580" marR="6858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113185">
                <a:tc>
                  <a:txBody>
                    <a:bodyPr/>
                    <a:lstStyle/>
                    <a:p>
                      <a:pPr algn="ctr">
                        <a:spcAft>
                          <a:spcPts val="0"/>
                        </a:spcAft>
                      </a:pPr>
                      <a:r>
                        <a:rPr lang="ru-RU" sz="750" dirty="0">
                          <a:latin typeface="Century Gothic" pitchFamily="34" charset="0"/>
                          <a:ea typeface="Times New Roman"/>
                          <a:cs typeface="Times New Roman"/>
                        </a:rPr>
                        <a:t>1202</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spcAft>
                          <a:spcPts val="0"/>
                        </a:spcAft>
                      </a:pPr>
                      <a:r>
                        <a:rPr lang="ru-RU" sz="750" dirty="0">
                          <a:latin typeface="Century Gothic" pitchFamily="34" charset="0"/>
                          <a:ea typeface="Times New Roman"/>
                          <a:cs typeface="Times New Roman"/>
                        </a:rPr>
                        <a:t>Периодическая печать и издательство</a:t>
                      </a:r>
                    </a:p>
                  </a:txBody>
                  <a:tcPr marL="68580" marR="68580" marT="0"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1820,0</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1820,0</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dirty="0">
                          <a:latin typeface="Century Gothic" pitchFamily="34" charset="0"/>
                          <a:ea typeface="Times New Roman"/>
                          <a:cs typeface="Times New Roman"/>
                        </a:rPr>
                        <a:t>0,0</a:t>
                      </a: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spcAft>
                          <a:spcPts val="0"/>
                        </a:spcAft>
                      </a:pPr>
                      <a:r>
                        <a:rPr lang="ru-RU" sz="750" smtClean="0">
                          <a:latin typeface="Century Gothic" pitchFamily="34" charset="0"/>
                          <a:ea typeface="Times New Roman"/>
                          <a:cs typeface="Times New Roman"/>
                        </a:rPr>
                        <a:t>100,0</a:t>
                      </a:r>
                      <a:endParaRPr lang="ru-RU" sz="750" dirty="0">
                        <a:latin typeface="Century Gothic" pitchFamily="34" charset="0"/>
                        <a:ea typeface="Times New Roman"/>
                        <a:cs typeface="Times New Roman"/>
                      </a:endParaRPr>
                    </a:p>
                  </a:txBody>
                  <a:tcPr marL="68580" marR="68580" marT="0" marB="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sp>
        <p:nvSpPr>
          <p:cNvPr id="12" name="TextBox 11"/>
          <p:cNvSpPr txBox="1"/>
          <p:nvPr/>
        </p:nvSpPr>
        <p:spPr>
          <a:xfrm>
            <a:off x="404664" y="8028384"/>
            <a:ext cx="6192688" cy="507831"/>
          </a:xfrm>
          <a:prstGeom prst="rect">
            <a:avLst/>
          </a:prstGeom>
          <a:noFill/>
        </p:spPr>
        <p:txBody>
          <a:bodyPr wrap="square" rtlCol="0">
            <a:spAutoFit/>
          </a:bodyPr>
          <a:lstStyle/>
          <a:p>
            <a:endParaRPr lang="ru-RU" sz="900" dirty="0" smtClean="0">
              <a:latin typeface="Century Gothic" pitchFamily="34" charset="0"/>
            </a:endParaRPr>
          </a:p>
          <a:p>
            <a:endParaRPr lang="ru-RU" dirty="0"/>
          </a:p>
        </p:txBody>
      </p:sp>
    </p:spTree>
  </p:cSld>
  <p:clrMapOvr>
    <a:masterClrMapping/>
  </p:clrMapOvr>
  <p:transition spd="med">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165304" y="8532440"/>
            <a:ext cx="493812" cy="486833"/>
          </a:xfrm>
        </p:spPr>
        <p:txBody>
          <a:bodyPr/>
          <a:lstStyle/>
          <a:p>
            <a:fld id="{AE615853-E613-407B-A395-6D972D143756}" type="slidenum">
              <a:rPr lang="ru-RU" smtClean="0">
                <a:solidFill>
                  <a:schemeClr val="tx1"/>
                </a:solidFill>
              </a:rPr>
              <a:pPr/>
              <a:t>47</a:t>
            </a:fld>
            <a:endParaRPr lang="ru-RU" dirty="0">
              <a:solidFill>
                <a:schemeClr val="tx1"/>
              </a:solidFill>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
        <p:nvSpPr>
          <p:cNvPr id="4" name="Прямоугольник 3"/>
          <p:cNvSpPr/>
          <p:nvPr/>
        </p:nvSpPr>
        <p:spPr>
          <a:xfrm>
            <a:off x="692696" y="3347864"/>
            <a:ext cx="5256584" cy="461665"/>
          </a:xfrm>
          <a:prstGeom prst="rect">
            <a:avLst/>
          </a:prstGeom>
          <a:noFill/>
        </p:spPr>
        <p:txBody>
          <a:bodyPr wrap="square">
            <a:spAutoFit/>
          </a:bodyPr>
          <a:lstStyle/>
          <a:p>
            <a:pPr marL="514350" indent="-514350" algn="ctr"/>
            <a:r>
              <a:rPr lang="en-US" sz="2400" b="1" i="1" dirty="0" smtClean="0">
                <a:solidFill>
                  <a:schemeClr val="accent4">
                    <a:lumMod val="50000"/>
                  </a:schemeClr>
                </a:solidFill>
                <a:latin typeface="Century Gothic" pitchFamily="34" charset="0"/>
                <a:cs typeface="Arial" pitchFamily="34" charset="0"/>
              </a:rPr>
              <a:t>V.</a:t>
            </a:r>
            <a:r>
              <a:rPr lang="ru-RU" sz="2400" b="1" i="1" dirty="0" smtClean="0">
                <a:solidFill>
                  <a:schemeClr val="accent4">
                    <a:lumMod val="50000"/>
                  </a:schemeClr>
                </a:solidFill>
                <a:latin typeface="Century Gothic" pitchFamily="34" charset="0"/>
                <a:cs typeface="Arial" pitchFamily="34" charset="0"/>
              </a:rPr>
              <a:t> Глоссарий</a:t>
            </a:r>
            <a:endParaRPr lang="ru-RU" sz="2400" dirty="0">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093296" y="8676465"/>
            <a:ext cx="432048" cy="235313"/>
          </a:xfrm>
        </p:spPr>
        <p:txBody>
          <a:bodyPr/>
          <a:lstStyle/>
          <a:p>
            <a:fld id="{C38A8CCC-CF59-41BF-9C62-E2E65FDCF24D}" type="slidenum">
              <a:rPr lang="ru-RU" smtClean="0"/>
              <a:pPr/>
              <a:t>48</a:t>
            </a:fld>
            <a:endParaRPr lang="ru-RU" dirty="0"/>
          </a:p>
        </p:txBody>
      </p:sp>
      <p:sp>
        <p:nvSpPr>
          <p:cNvPr id="4" name="Прямоугольник 3"/>
          <p:cNvSpPr/>
          <p:nvPr/>
        </p:nvSpPr>
        <p:spPr>
          <a:xfrm>
            <a:off x="404664" y="1259635"/>
            <a:ext cx="6264696" cy="7663636"/>
          </a:xfrm>
          <a:prstGeom prst="rect">
            <a:avLst/>
          </a:prstGeom>
        </p:spPr>
        <p:txBody>
          <a:bodyPr wrap="square">
            <a:spAutoFit/>
          </a:bodyPr>
          <a:lstStyle/>
          <a:p>
            <a:pPr algn="just">
              <a:buFont typeface="Wingdings" pitchFamily="2" charset="2"/>
              <a:buChar char="ü"/>
            </a:pPr>
            <a:r>
              <a:rPr lang="ru-RU" sz="1200" b="1" i="1" u="sng" dirty="0" smtClean="0"/>
              <a:t>Бюджет</a:t>
            </a:r>
            <a:r>
              <a:rPr lang="ru-RU" sz="1200" dirty="0" smtClean="0"/>
              <a:t>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 ( в нашей брошюре - это бюджет муниципального района -  собственный бюджет муниципального образования Балаганский район);</a:t>
            </a:r>
          </a:p>
          <a:p>
            <a:pPr algn="just">
              <a:buFont typeface="Wingdings" pitchFamily="2" charset="2"/>
              <a:buChar char="ü"/>
            </a:pPr>
            <a:r>
              <a:rPr lang="ru-RU" sz="1200" b="1" i="1" u="sng" dirty="0" smtClean="0"/>
              <a:t>консолидированный бюджет</a:t>
            </a:r>
            <a:r>
              <a:rPr lang="ru-RU" sz="1200" dirty="0" smtClean="0"/>
              <a:t>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(в нашей брошюре - это свод местных бюджетов муниципальных образований, находящихся на территории муниципального образования Балаганский район: муниципального района и 7 сельских поселений);</a:t>
            </a:r>
          </a:p>
          <a:p>
            <a:pPr algn="just">
              <a:buFont typeface="Wingdings" pitchFamily="2" charset="2"/>
              <a:buChar char="ü"/>
            </a:pPr>
            <a:r>
              <a:rPr lang="ru-RU" sz="1200" b="1" i="1" u="sng" dirty="0" smtClean="0"/>
              <a:t>бюджетная система Российской Федерации  </a:t>
            </a:r>
            <a:r>
              <a:rPr lang="ru-RU" sz="1200" i="1" dirty="0" smtClean="0"/>
              <a:t>- </a:t>
            </a:r>
            <a:r>
              <a:rPr lang="ru-RU" sz="1200" dirty="0" smtClean="0"/>
              <a:t>это совокупность бюджетов государства, административно-территориальных образований, самостоятельных в бюджетном отношении государственных учреждений и фондов, основанная на экономических отношениях, государственном устройстве и правовых нормах (в нашей брошюре- это  совокупность бюджетов муниципального образования Балаганский район и поселений, расположенных на территории Балаганского района);</a:t>
            </a:r>
          </a:p>
          <a:p>
            <a:pPr algn="just">
              <a:buFont typeface="Wingdings" pitchFamily="2" charset="2"/>
              <a:buChar char="ü"/>
            </a:pPr>
            <a:r>
              <a:rPr lang="ru-RU" sz="1200" b="1" i="1" u="sng" dirty="0" smtClean="0"/>
              <a:t>расходные обязательства </a:t>
            </a:r>
            <a:r>
              <a:rPr lang="ru-RU" sz="1200" dirty="0" smtClean="0"/>
              <a:t>- обусловленные законом, иным нормативным правовым актом, договором или соглашением обязанности публично-правового образования (Российской Федерации, субъекта Российской Федерации, муниципального образования) или действующего от его имени казенного учреждения предоставить физическому или юридическому лицу, иному публично-правовому образованию, субъекту международного права средства из соответствующего бюджета; (в нашей брошюре – это обязательства бюджета муниципального образования Балаганский район в соответствии с решением Думы Балаганского района «О бюджете муниципального образования Балаганский район на 2022 год и на плановый период 2023 и 2024 годов»);</a:t>
            </a:r>
          </a:p>
          <a:p>
            <a:pPr algn="just">
              <a:buFont typeface="Wingdings" pitchFamily="2" charset="2"/>
              <a:buChar char="ü"/>
            </a:pPr>
            <a:r>
              <a:rPr lang="ru-RU" sz="1200" b="1" i="1" u="sng" dirty="0" smtClean="0"/>
              <a:t>заемщик </a:t>
            </a:r>
            <a:r>
              <a:rPr lang="ru-RU" sz="1200" dirty="0" smtClean="0"/>
              <a:t>- сторона кредитных отношений, получающая средства в пользование (в ссуду) и обязанная их возвратить в установленный срок и уплатить ссудный процент (в нашей брошюре – это  бюджет муниципального образования Балаганский район);</a:t>
            </a:r>
          </a:p>
          <a:p>
            <a:pPr algn="just">
              <a:buFont typeface="Wingdings" pitchFamily="2" charset="2"/>
              <a:buChar char="ü"/>
            </a:pPr>
            <a:r>
              <a:rPr lang="ru-RU" sz="1200" b="1" i="1" u="sng" dirty="0" smtClean="0"/>
              <a:t>долговая устойчивость </a:t>
            </a:r>
            <a:r>
              <a:rPr lang="ru-RU" sz="1200" dirty="0" smtClean="0"/>
              <a:t>- состояние, структура и сумма задолженности, позволяющие заемщику в полном объеме выполнять обязательства по погашению и обслуживанию этой задолженности, исключающие нанесение ущерба социально-экономическому развитию и необходимость ее списания и (или) реструктуризации (Бюджет муниципального образования Балаганский район не имеет задолженности по бюджетным кредитам);</a:t>
            </a:r>
          </a:p>
          <a:p>
            <a:pPr algn="just">
              <a:buFont typeface="Wingdings" pitchFamily="2" charset="2"/>
              <a:buChar char="ü"/>
            </a:pPr>
            <a:r>
              <a:rPr lang="ru-RU" sz="1200" b="1" i="1" u="sng" dirty="0" smtClean="0"/>
              <a:t>бюджетный процесс</a:t>
            </a:r>
            <a:r>
              <a:rPr lang="ru-RU" sz="1200" dirty="0" smtClean="0"/>
              <a:t> - регламентируемая законодательством Российской Федерации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a:t>
            </a:r>
            <a:r>
              <a:rPr lang="ru-RU" sz="1200" dirty="0" smtClean="0">
                <a:solidFill>
                  <a:srgbClr val="FF0000"/>
                </a:solidFill>
              </a:rPr>
              <a:t> </a:t>
            </a:r>
            <a:r>
              <a:rPr lang="ru-RU" sz="1200" dirty="0" smtClean="0"/>
              <a:t>;</a:t>
            </a:r>
          </a:p>
          <a:p>
            <a:pPr algn="just">
              <a:buFont typeface="Wingdings" pitchFamily="2" charset="2"/>
              <a:buChar char="ü"/>
            </a:pPr>
            <a:endParaRPr lang="ru-RU" sz="1200" dirty="0" smtClean="0"/>
          </a:p>
          <a:p>
            <a:pPr algn="just"/>
            <a:endParaRPr lang="ru-RU" sz="1200" b="1" i="1" u="sng" dirty="0" smtClean="0"/>
          </a:p>
        </p:txBody>
      </p:sp>
      <p:pic>
        <p:nvPicPr>
          <p:cNvPr id="6" name="Picture 2" descr="http://irkipedia.ru/sites/default/files/779.png"/>
          <p:cNvPicPr>
            <a:picLocks noChangeAspect="1" noChangeArrowheads="1"/>
          </p:cNvPicPr>
          <p:nvPr/>
        </p:nvPicPr>
        <p:blipFill>
          <a:blip r:embed="rId2" cstate="print"/>
          <a:srcRect/>
          <a:stretch>
            <a:fillRect/>
          </a:stretch>
        </p:blipFill>
        <p:spPr bwMode="auto">
          <a:xfrm>
            <a:off x="332657" y="251521"/>
            <a:ext cx="588219" cy="684000"/>
          </a:xfrm>
          <a:prstGeom prst="rect">
            <a:avLst/>
          </a:prstGeom>
          <a:noFill/>
          <a:scene3d>
            <a:camera prst="orthographicFront"/>
            <a:lightRig rig="threePt" dir="t"/>
          </a:scene3d>
          <a:sp3d>
            <a:bevelT/>
          </a:sp3d>
        </p:spPr>
      </p:pic>
      <p:sp>
        <p:nvSpPr>
          <p:cNvPr id="8" name="Рамка 7"/>
          <p:cNvSpPr/>
          <p:nvPr/>
        </p:nvSpPr>
        <p:spPr>
          <a:xfrm>
            <a:off x="0" y="0"/>
            <a:ext cx="6858000" cy="9144000"/>
          </a:xfrm>
          <a:prstGeom prst="frame">
            <a:avLst>
              <a:gd name="adj1" fmla="val 1038"/>
            </a:avLst>
          </a:prstGeom>
          <a:solidFill>
            <a:schemeClr val="accent1">
              <a:lumMod val="75000"/>
            </a:schemeClr>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9" name="Скругленный прямоугольник 8"/>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Tree>
  </p:cSld>
  <p:clrMapOvr>
    <a:masterClrMapping/>
  </p:clrMapOvr>
  <p:transition spd="med">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237312" y="8604448"/>
            <a:ext cx="360040" cy="288032"/>
          </a:xfrm>
        </p:spPr>
        <p:txBody>
          <a:bodyPr/>
          <a:lstStyle/>
          <a:p>
            <a:fld id="{C38A8CCC-CF59-41BF-9C62-E2E65FDCF24D}" type="slidenum">
              <a:rPr lang="ru-RU" smtClean="0"/>
              <a:pPr/>
              <a:t>49</a:t>
            </a:fld>
            <a:endParaRPr lang="ru-RU" dirty="0"/>
          </a:p>
        </p:txBody>
      </p:sp>
      <p:sp>
        <p:nvSpPr>
          <p:cNvPr id="4" name="Прямоугольник 3"/>
          <p:cNvSpPr/>
          <p:nvPr/>
        </p:nvSpPr>
        <p:spPr>
          <a:xfrm>
            <a:off x="476672" y="1259635"/>
            <a:ext cx="5976664" cy="7478970"/>
          </a:xfrm>
          <a:prstGeom prst="rect">
            <a:avLst/>
          </a:prstGeom>
          <a:noFill/>
        </p:spPr>
        <p:txBody>
          <a:bodyPr wrap="square">
            <a:spAutoFit/>
          </a:bodyPr>
          <a:lstStyle/>
          <a:p>
            <a:pPr algn="just"/>
            <a:endParaRPr lang="ru-RU" sz="1200" b="1" i="1" u="sng" dirty="0" smtClean="0"/>
          </a:p>
          <a:p>
            <a:pPr algn="just">
              <a:buFont typeface="Wingdings" pitchFamily="2" charset="2"/>
              <a:buChar char="ü"/>
            </a:pPr>
            <a:r>
              <a:rPr lang="ru-RU" sz="1200" b="1" i="1" u="sng" dirty="0" smtClean="0"/>
              <a:t>бюджетные инвестиции -</a:t>
            </a:r>
            <a:r>
              <a:rPr lang="ru-RU" sz="1200" dirty="0" smtClean="0"/>
              <a:t> бюджетные средства, направляемые на создание или увеличение за счёт средств бюджета стоимости муниципального имущества Балаганского района;</a:t>
            </a:r>
            <a:endParaRPr lang="ru-RU" sz="1200" b="1" i="1" u="sng" dirty="0" smtClean="0"/>
          </a:p>
          <a:p>
            <a:pPr algn="just">
              <a:buFont typeface="Wingdings" pitchFamily="2" charset="2"/>
              <a:buChar char="ü"/>
            </a:pPr>
            <a:r>
              <a:rPr lang="ru-RU" sz="1200" b="1" i="1" u="sng" dirty="0" smtClean="0"/>
              <a:t>доходы  бюджета </a:t>
            </a:r>
            <a:r>
              <a:rPr lang="ru-RU" sz="1200" b="1" i="1" dirty="0" smtClean="0"/>
              <a:t>- </a:t>
            </a:r>
            <a:r>
              <a:rPr lang="ru-RU" sz="1200" dirty="0" smtClean="0"/>
              <a:t>поступающие в бюджет денежные средства, за исключением средств, являющихся в соответствии с Бюджетным  кодексом  Российской Федерации источниками финансирования дефицита бюджета (в нашей брошюре-это доходы, утвержденные приложениями 1, 2 к решению Думы  о бюджете на 2022-2024 годы, см. по ссылке:</a:t>
            </a:r>
            <a:r>
              <a:rPr lang="en-US" sz="1200" dirty="0" smtClean="0"/>
              <a:t> </a:t>
            </a:r>
            <a:r>
              <a:rPr lang="en-US" sz="1200" dirty="0" smtClean="0">
                <a:hlinkClick r:id="rId2"/>
              </a:rPr>
              <a:t>https://adminbalagansk.ru/index.php?main_id=35&amp;part_id=328&amp;type=rd&amp;year=2021</a:t>
            </a:r>
            <a:r>
              <a:rPr lang="ru-RU" sz="1200" dirty="0" smtClean="0"/>
              <a:t>);</a:t>
            </a:r>
          </a:p>
          <a:p>
            <a:pPr algn="just">
              <a:buFont typeface="Wingdings" pitchFamily="2" charset="2"/>
              <a:buChar char="ü"/>
            </a:pPr>
            <a:r>
              <a:rPr lang="ru-RU" sz="1200" b="1" i="1" u="sng" dirty="0" smtClean="0"/>
              <a:t>расходы бюджета </a:t>
            </a:r>
            <a:r>
              <a:rPr lang="ru-RU" sz="1200" dirty="0" smtClean="0"/>
              <a:t>- выплачиваемые из бюджета денежные средства, за исключением средств, являющихся в соответствии с Бюджетным кодексом Российской Федерации источниками финансирования дефицита бюджета (в нашей брошюре-это доходы, утвержденные приложениями 7, 8 к решению Думы  о бюджете на 2022-2024 годы, см. по ссылке:</a:t>
            </a:r>
            <a:r>
              <a:rPr lang="en-US" sz="1200" dirty="0" smtClean="0"/>
              <a:t> </a:t>
            </a:r>
            <a:r>
              <a:rPr lang="en-US" sz="1200" dirty="0" smtClean="0">
                <a:hlinkClick r:id="rId2"/>
              </a:rPr>
              <a:t>https://adminbalagansk.ru/index.php?main_id=35&amp;part_id=328&amp;type=rd&amp;year=2021</a:t>
            </a:r>
            <a:r>
              <a:rPr lang="ru-RU" sz="1200" dirty="0" smtClean="0"/>
              <a:t>);</a:t>
            </a:r>
          </a:p>
          <a:p>
            <a:pPr algn="just">
              <a:buFont typeface="Wingdings" pitchFamily="2" charset="2"/>
              <a:buChar char="ü"/>
            </a:pPr>
            <a:r>
              <a:rPr lang="ru-RU" sz="1200" b="1" i="1" u="sng" dirty="0" smtClean="0"/>
              <a:t>дефицит бюджета </a:t>
            </a:r>
            <a:r>
              <a:rPr lang="ru-RU" sz="1200" dirty="0" smtClean="0"/>
              <a:t>- превышение расходов бюджета над его доходами;</a:t>
            </a:r>
          </a:p>
          <a:p>
            <a:pPr algn="just">
              <a:buFont typeface="Wingdings" pitchFamily="2" charset="2"/>
              <a:buChar char="ü"/>
            </a:pPr>
            <a:r>
              <a:rPr lang="ru-RU" sz="1200" b="1" i="1" u="sng" dirty="0" smtClean="0"/>
              <a:t>профицит бюджета </a:t>
            </a:r>
            <a:r>
              <a:rPr lang="ru-RU" sz="1200" dirty="0" smtClean="0"/>
              <a:t>- превышение доходов бюджета над его расходами;</a:t>
            </a:r>
          </a:p>
          <a:p>
            <a:pPr algn="just">
              <a:buFont typeface="Wingdings" pitchFamily="2" charset="2"/>
              <a:buChar char="ü"/>
            </a:pPr>
            <a:r>
              <a:rPr lang="ru-RU" sz="1200" b="1" i="1" u="sng" dirty="0" smtClean="0"/>
              <a:t>главный распорядитель бюджетных средств бюджета </a:t>
            </a:r>
            <a:r>
              <a:rPr lang="ru-RU" sz="1200" dirty="0" smtClean="0"/>
              <a:t>- орган местного самоуправления, орган местной администрации, указанный в ведомственной структуре расходов бюджета, имеющие право распределять бюджетные ассигнования и лимиты бюджетных обязательств между подведомственными распорядителями и (или) получателями бюджетных средств, если иное не установлено Бюджетным кодексом Российской Федерации (относительно бюджета муниципального образования Балаганский район–это МКУ Управление культуры, МКУ Управление Образования,  Финансовое управление, администрация Балаганского района, Дума Балаганского района, КСП МО Балаганский район; см. по ссылке:</a:t>
            </a:r>
            <a:r>
              <a:rPr lang="en-US" sz="1200" dirty="0" smtClean="0">
                <a:hlinkClick r:id="rId2"/>
              </a:rPr>
              <a:t>https://adminbalagansk.ru/index.php?main_id=35&amp;part_id=328&amp;type=rd&amp;year=2021</a:t>
            </a:r>
            <a:r>
              <a:rPr lang="ru-RU" sz="1200" dirty="0" smtClean="0"/>
              <a:t>);</a:t>
            </a:r>
            <a:endParaRPr lang="ru-RU" sz="1200" b="1" i="1" dirty="0" smtClean="0"/>
          </a:p>
          <a:p>
            <a:pPr algn="just">
              <a:buFont typeface="Wingdings" pitchFamily="2" charset="2"/>
              <a:buChar char="ü"/>
            </a:pPr>
            <a:r>
              <a:rPr lang="ru-RU" sz="1200" b="1" i="1" u="sng" dirty="0" smtClean="0"/>
              <a:t>оценка долговой устойчивости </a:t>
            </a:r>
            <a:r>
              <a:rPr lang="ru-RU" sz="1200" dirty="0" smtClean="0"/>
              <a:t>– производится в соответствии со статьей 107.1.»Оценка долговой устойчивости субъекта Российской Федерации (муниципального образования) Бюджетного кодекса Российской Федерации с использованием ряда определенных показателей;</a:t>
            </a:r>
            <a:endParaRPr lang="ru-RU" sz="1200" b="1" i="1" u="sng" dirty="0" smtClean="0"/>
          </a:p>
          <a:p>
            <a:pPr>
              <a:buFont typeface="Wingdings" pitchFamily="2" charset="2"/>
              <a:buChar char="ü"/>
            </a:pPr>
            <a:r>
              <a:rPr lang="ru-RU" sz="1200" b="1" i="1" u="sng" dirty="0" smtClean="0"/>
              <a:t>ведомственная структура расходов бюджета </a:t>
            </a:r>
            <a:r>
              <a:rPr lang="ru-RU" sz="1200" dirty="0" smtClean="0"/>
              <a:t>- распределение бюджетных ассигнований, предусмотренных решением о бюджете, по главным распорядителям бюджетных средств, разделам, подразделам, целевым статьям, группам (</a:t>
            </a:r>
            <a:r>
              <a:rPr lang="ru-RU" sz="1200" dirty="0" err="1" smtClean="0"/>
              <a:t>группам</a:t>
            </a:r>
            <a:r>
              <a:rPr lang="ru-RU" sz="1200" dirty="0" smtClean="0"/>
              <a:t> и подгруппам) видов расходов бюджетов либо по главным распорядителям бюджетных средств, разделам, подразделам и (или) целевым статьям муниципальным программам и </a:t>
            </a:r>
            <a:r>
              <a:rPr lang="ru-RU" sz="1200" dirty="0" err="1" smtClean="0"/>
              <a:t>непрограммным</a:t>
            </a:r>
            <a:r>
              <a:rPr lang="ru-RU" sz="1200" dirty="0" smtClean="0"/>
              <a:t> направлениям деятельности);</a:t>
            </a:r>
            <a:endParaRPr lang="ru-RU" sz="1200" b="1" i="1" u="sng" dirty="0" smtClean="0"/>
          </a:p>
          <a:p>
            <a:pPr>
              <a:buFont typeface="Wingdings" pitchFamily="2" charset="2"/>
              <a:buChar char="ü"/>
            </a:pPr>
            <a:endParaRPr lang="ru-RU" sz="1200" dirty="0">
              <a:solidFill>
                <a:srgbClr val="FF0000"/>
              </a:solidFill>
            </a:endParaRPr>
          </a:p>
        </p:txBody>
      </p:sp>
      <p:pic>
        <p:nvPicPr>
          <p:cNvPr id="6" name="Picture 2" descr="http://irkipedia.ru/sites/default/files/779.png"/>
          <p:cNvPicPr>
            <a:picLocks noChangeAspect="1" noChangeArrowheads="1"/>
          </p:cNvPicPr>
          <p:nvPr/>
        </p:nvPicPr>
        <p:blipFill>
          <a:blip r:embed="rId3" cstate="print"/>
          <a:srcRect/>
          <a:stretch>
            <a:fillRect/>
          </a:stretch>
        </p:blipFill>
        <p:spPr bwMode="auto">
          <a:xfrm>
            <a:off x="332657" y="251521"/>
            <a:ext cx="588219" cy="684000"/>
          </a:xfrm>
          <a:prstGeom prst="rect">
            <a:avLst/>
          </a:prstGeom>
          <a:noFill/>
          <a:scene3d>
            <a:camera prst="orthographicFront"/>
            <a:lightRig rig="threePt" dir="t"/>
          </a:scene3d>
          <a:sp3d>
            <a:bevelT/>
          </a:sp3d>
        </p:spPr>
      </p:pic>
      <p:sp>
        <p:nvSpPr>
          <p:cNvPr id="8" name="Рамка 7"/>
          <p:cNvSpPr/>
          <p:nvPr/>
        </p:nvSpPr>
        <p:spPr>
          <a:xfrm>
            <a:off x="0" y="0"/>
            <a:ext cx="6858000" cy="9144000"/>
          </a:xfrm>
          <a:prstGeom prst="frame">
            <a:avLst>
              <a:gd name="adj1" fmla="val 1038"/>
            </a:avLst>
          </a:prstGeom>
          <a:solidFill>
            <a:schemeClr val="accent1">
              <a:lumMod val="75000"/>
            </a:schemeClr>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9" name="Скругленный прямоугольник 8"/>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Tree>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i.mycdn.me/i?r=AzEPZsRbOZEKgBhR0XGMT1Rk0ZC9uVw6IWce4IIxvSvS0qaKTM5SRkZCeTgDn6uOyic"/>
          <p:cNvPicPr>
            <a:picLocks noChangeAspect="1" noChangeArrowheads="1"/>
          </p:cNvPicPr>
          <p:nvPr/>
        </p:nvPicPr>
        <p:blipFill>
          <a:blip r:embed="rId3" cstate="print"/>
          <a:srcRect/>
          <a:stretch>
            <a:fillRect/>
          </a:stretch>
        </p:blipFill>
        <p:spPr bwMode="auto">
          <a:xfrm>
            <a:off x="4581128" y="6372200"/>
            <a:ext cx="1187999" cy="1188000"/>
          </a:xfrm>
          <a:prstGeom prst="hexagon">
            <a:avLst/>
          </a:prstGeom>
          <a:noFill/>
          <a:ln>
            <a:solidFill>
              <a:schemeClr val="bg2">
                <a:lumMod val="90000"/>
              </a:schemeClr>
            </a:solidFill>
          </a:ln>
          <a:scene3d>
            <a:camera prst="orthographicFront"/>
            <a:lightRig rig="threePt" dir="t"/>
          </a:scene3d>
          <a:sp3d>
            <a:bevelT/>
          </a:sp3d>
        </p:spPr>
      </p:pic>
      <p:sp>
        <p:nvSpPr>
          <p:cNvPr id="5" name="Номер слайда 4"/>
          <p:cNvSpPr>
            <a:spLocks noGrp="1"/>
          </p:cNvSpPr>
          <p:nvPr>
            <p:ph type="sldNum" sz="quarter" idx="12"/>
          </p:nvPr>
        </p:nvSpPr>
        <p:spPr>
          <a:xfrm>
            <a:off x="6551714" y="8630738"/>
            <a:ext cx="236188" cy="398831"/>
          </a:xfrm>
        </p:spPr>
        <p:txBody>
          <a:bodyPr/>
          <a:lstStyle/>
          <a:p>
            <a:fld id="{C38A8CCC-CF59-41BF-9C62-E2E65FDCF24D}" type="slidenum">
              <a:rPr lang="ru-RU" sz="1000" smtClean="0">
                <a:solidFill>
                  <a:schemeClr val="tx1"/>
                </a:solidFill>
                <a:latin typeface="Century Gothic" pitchFamily="34" charset="0"/>
              </a:rPr>
              <a:pPr/>
              <a:t>5</a:t>
            </a:fld>
            <a:endParaRPr lang="ru-RU" sz="1000" dirty="0">
              <a:solidFill>
                <a:schemeClr val="tx1"/>
              </a:solidFill>
              <a:latin typeface="Century Gothic" pitchFamily="34" charset="0"/>
            </a:endParaRPr>
          </a:p>
        </p:txBody>
      </p:sp>
      <p:sp>
        <p:nvSpPr>
          <p:cNvPr id="12" name="Прямоугольник 11"/>
          <p:cNvSpPr/>
          <p:nvPr/>
        </p:nvSpPr>
        <p:spPr>
          <a:xfrm>
            <a:off x="188640" y="6588224"/>
            <a:ext cx="4176464" cy="2123658"/>
          </a:xfrm>
          <a:prstGeom prst="rect">
            <a:avLst/>
          </a:prstGeom>
        </p:spPr>
        <p:txBody>
          <a:bodyPr wrap="square">
            <a:spAutoFit/>
          </a:bodyPr>
          <a:lstStyle/>
          <a:p>
            <a:pPr indent="352425" algn="just"/>
            <a:r>
              <a:rPr lang="ru-RU" sz="1100" dirty="0">
                <a:latin typeface="Century Gothic" pitchFamily="34" charset="0"/>
                <a:cs typeface="Arial" pitchFamily="34" charset="0"/>
              </a:rPr>
              <a:t>Балаганский район расположен в центральной части Иркутской области, в стороне от магистральных путей. </a:t>
            </a:r>
          </a:p>
          <a:p>
            <a:pPr indent="352425" algn="just"/>
            <a:r>
              <a:rPr lang="ru-RU" sz="1100" b="1" dirty="0">
                <a:latin typeface="Century Gothic" pitchFamily="34" charset="0"/>
                <a:cs typeface="Arial" pitchFamily="34" charset="0"/>
              </a:rPr>
              <a:t>Площадь территории района 634,7 тыс. га. </a:t>
            </a:r>
          </a:p>
          <a:p>
            <a:pPr indent="352425" algn="just"/>
            <a:r>
              <a:rPr lang="ru-RU" sz="1100" dirty="0">
                <a:latin typeface="Century Gothic" pitchFamily="34" charset="0"/>
                <a:cs typeface="Arial" pitchFamily="34" charset="0"/>
              </a:rPr>
              <a:t>Удаленность административного центра района </a:t>
            </a:r>
            <a:r>
              <a:rPr lang="ru-RU" sz="1100" dirty="0" smtClean="0">
                <a:latin typeface="Century Gothic" pitchFamily="34" charset="0"/>
                <a:cs typeface="Arial" pitchFamily="34" charset="0"/>
              </a:rPr>
              <a:t>п.Балаганск </a:t>
            </a:r>
            <a:r>
              <a:rPr lang="ru-RU" sz="1100" dirty="0">
                <a:latin typeface="Century Gothic" pitchFamily="34" charset="0"/>
                <a:cs typeface="Arial" pitchFamily="34" charset="0"/>
              </a:rPr>
              <a:t>до ближайшей железнодорожной станции (п.Залари) 86 км, до областного центра (г. Иркутск) 281 км, водным путем по Братскому </a:t>
            </a:r>
            <a:r>
              <a:rPr lang="ru-RU" sz="1100" dirty="0" smtClean="0">
                <a:latin typeface="Century Gothic" pitchFamily="34" charset="0"/>
                <a:cs typeface="Arial" pitchFamily="34" charset="0"/>
              </a:rPr>
              <a:t> водохранилищу </a:t>
            </a:r>
            <a:r>
              <a:rPr lang="ru-RU" sz="1100" dirty="0">
                <a:latin typeface="Century Gothic" pitchFamily="34" charset="0"/>
                <a:cs typeface="Arial" pitchFamily="34" charset="0"/>
              </a:rPr>
              <a:t>–250 км. </a:t>
            </a:r>
            <a:endParaRPr lang="ru-RU" sz="1100" dirty="0" smtClean="0">
              <a:latin typeface="Century Gothic" pitchFamily="34" charset="0"/>
              <a:cs typeface="Arial" pitchFamily="34" charset="0"/>
            </a:endParaRPr>
          </a:p>
          <a:p>
            <a:pPr indent="352425" algn="just"/>
            <a:r>
              <a:rPr lang="ru-RU" sz="1100" dirty="0" smtClean="0">
                <a:latin typeface="Century Gothic" pitchFamily="34" charset="0"/>
                <a:cs typeface="Arial" pitchFamily="34" charset="0"/>
              </a:rPr>
              <a:t>Балаганский район граничит с Усть-Удинским, Братским, Куйтунским, Зиминским и Нукутским  районами области.</a:t>
            </a:r>
            <a:endParaRPr lang="ru-RU" sz="1100" dirty="0">
              <a:latin typeface="Century Gothic" pitchFamily="34" charset="0"/>
              <a:cs typeface="Arial" pitchFamily="34" charset="0"/>
            </a:endParaRPr>
          </a:p>
        </p:txBody>
      </p:sp>
      <p:sp>
        <p:nvSpPr>
          <p:cNvPr id="13" name="Прямоугольник 12"/>
          <p:cNvSpPr/>
          <p:nvPr/>
        </p:nvSpPr>
        <p:spPr>
          <a:xfrm>
            <a:off x="2276872" y="3995936"/>
            <a:ext cx="4419872" cy="2268000"/>
          </a:xfrm>
          <a:prstGeom prst="rect">
            <a:avLst/>
          </a:prstGeom>
          <a:solidFill>
            <a:schemeClr val="bg1"/>
          </a:solidFill>
          <a:ln>
            <a:solidFill>
              <a:schemeClr val="tx1"/>
            </a:solidFill>
            <a:prstDash val="dashDot"/>
          </a:ln>
        </p:spPr>
        <p:txBody>
          <a:bodyPr wrap="square">
            <a:spAutoFit/>
          </a:bodyPr>
          <a:lstStyle/>
          <a:p>
            <a:pPr indent="273050" algn="ctr"/>
            <a:r>
              <a:rPr lang="ru-RU" sz="900" b="1" u="sng" dirty="0" smtClean="0">
                <a:latin typeface="Century Gothic" pitchFamily="34" charset="0"/>
                <a:cs typeface="Arial" pitchFamily="34" charset="0"/>
              </a:rPr>
              <a:t>Основные сведения о районе:</a:t>
            </a:r>
          </a:p>
          <a:p>
            <a:pPr indent="273050" algn="just"/>
            <a:r>
              <a:rPr lang="ru-RU" sz="900" b="1" dirty="0" smtClean="0">
                <a:latin typeface="Century Gothic" pitchFamily="34" charset="0"/>
                <a:cs typeface="Arial" pitchFamily="34" charset="0"/>
              </a:rPr>
              <a:t>Дата образования: 1989 год.</a:t>
            </a:r>
          </a:p>
          <a:p>
            <a:pPr indent="273050" algn="just"/>
            <a:r>
              <a:rPr lang="ru-RU" sz="900" dirty="0" smtClean="0">
                <a:latin typeface="Century Gothic" pitchFamily="34" charset="0"/>
                <a:cs typeface="Arial" pitchFamily="34" charset="0"/>
              </a:rPr>
              <a:t>Балаганский </a:t>
            </a:r>
            <a:r>
              <a:rPr lang="ru-RU" sz="900" dirty="0">
                <a:latin typeface="Century Gothic" pitchFamily="34" charset="0"/>
                <a:cs typeface="Arial" pitchFamily="34" charset="0"/>
              </a:rPr>
              <a:t>район существовал давно, но в 1962 году во время затопления Братского водохранилища Балаганский район был ликвидирован, а его территория передавалась в Усть-Удинский, Заларинский районы. Вновь Балаганский район был образован в октябре 1989 года. </a:t>
            </a:r>
            <a:endParaRPr lang="ru-RU" sz="900" dirty="0" smtClean="0">
              <a:latin typeface="Century Gothic" pitchFamily="34" charset="0"/>
              <a:cs typeface="Arial" pitchFamily="34" charset="0"/>
            </a:endParaRPr>
          </a:p>
          <a:p>
            <a:pPr indent="273050" algn="just"/>
            <a:r>
              <a:rPr lang="ru-RU" sz="900" dirty="0" smtClean="0">
                <a:latin typeface="Century Gothic" pitchFamily="34" charset="0"/>
                <a:cs typeface="Arial" pitchFamily="34" charset="0"/>
              </a:rPr>
              <a:t>Балаганский район </a:t>
            </a:r>
            <a:r>
              <a:rPr lang="ru-RU" sz="900" dirty="0">
                <a:latin typeface="Century Gothic" pitchFamily="34" charset="0"/>
                <a:cs typeface="Arial" pitchFamily="34" charset="0"/>
              </a:rPr>
              <a:t>включает в себя семь муниципальных образований со статусом сельских поселений,  количество населенных пунктов </a:t>
            </a:r>
            <a:r>
              <a:rPr lang="ru-RU" sz="900" dirty="0" smtClean="0">
                <a:latin typeface="Century Gothic" pitchFamily="34" charset="0"/>
                <a:cs typeface="Arial" pitchFamily="34" charset="0"/>
              </a:rPr>
              <a:t>13.</a:t>
            </a:r>
          </a:p>
          <a:p>
            <a:pPr indent="273050" algn="just"/>
            <a:r>
              <a:rPr lang="ru-RU" sz="900" b="1" dirty="0" smtClean="0">
                <a:latin typeface="Century Gothic" pitchFamily="34" charset="0"/>
                <a:cs typeface="Arial" pitchFamily="34" charset="0"/>
              </a:rPr>
              <a:t>Административный центр: поселок Балаганск.</a:t>
            </a:r>
          </a:p>
          <a:p>
            <a:pPr indent="273050" algn="just"/>
            <a:r>
              <a:rPr lang="ru-RU" sz="900" dirty="0" smtClean="0">
                <a:latin typeface="Century Gothic" pitchFamily="34" charset="0"/>
                <a:cs typeface="Arial" pitchFamily="34" charset="0"/>
              </a:rPr>
              <a:t>Законом Иркутской области  № 126-ОЗ от 11.12.2019г. рабочий поселок Балаганск  преобразован в поселок Балаганск, который является административным центром Балаганского сельского поселения.</a:t>
            </a:r>
          </a:p>
          <a:p>
            <a:pPr indent="273050" algn="just"/>
            <a:r>
              <a:rPr lang="ru-RU" sz="900" b="1" dirty="0" smtClean="0">
                <a:latin typeface="Century Gothic" pitchFamily="34" charset="0"/>
              </a:rPr>
              <a:t>Часовой пояс: </a:t>
            </a:r>
            <a:r>
              <a:rPr lang="en-US" sz="900" b="1" dirty="0" smtClean="0">
                <a:latin typeface="Century Gothic" pitchFamily="34" charset="0"/>
              </a:rPr>
              <a:t>MSK+5</a:t>
            </a:r>
            <a:endParaRPr lang="ru-RU" sz="900" b="1" dirty="0">
              <a:latin typeface="Century Gothic" pitchFamily="34" charset="0"/>
              <a:cs typeface="Arial" pitchFamily="34" charset="0"/>
            </a:endParaRPr>
          </a:p>
          <a:p>
            <a:pPr indent="273050" algn="just"/>
            <a:r>
              <a:rPr lang="ru-RU" sz="1100" b="1" dirty="0">
                <a:solidFill>
                  <a:schemeClr val="bg1"/>
                </a:solidFill>
                <a:cs typeface="Arial" pitchFamily="34" charset="0"/>
              </a:rPr>
              <a:t>  </a:t>
            </a:r>
          </a:p>
        </p:txBody>
      </p:sp>
      <p:pic>
        <p:nvPicPr>
          <p:cNvPr id="10" name="Picture 2" descr="http://irkipedia.ru/sites/default/files/779.png"/>
          <p:cNvPicPr>
            <a:picLocks noChangeAspect="1" noChangeArrowheads="1"/>
          </p:cNvPicPr>
          <p:nvPr/>
        </p:nvPicPr>
        <p:blipFill>
          <a:blip r:embed="rId4" cstate="print"/>
          <a:srcRect/>
          <a:stretch>
            <a:fillRect/>
          </a:stretch>
        </p:blipFill>
        <p:spPr bwMode="auto">
          <a:xfrm>
            <a:off x="2852936" y="1115616"/>
            <a:ext cx="504056" cy="633670"/>
          </a:xfrm>
          <a:prstGeom prst="rect">
            <a:avLst/>
          </a:prstGeom>
          <a:noFill/>
          <a:scene3d>
            <a:camera prst="orthographicFront"/>
            <a:lightRig rig="threePt" dir="t"/>
          </a:scene3d>
          <a:sp3d>
            <a:bevelT/>
          </a:sp3d>
        </p:spPr>
      </p:pic>
      <p:sp>
        <p:nvSpPr>
          <p:cNvPr id="15" name="TextBox 14"/>
          <p:cNvSpPr txBox="1"/>
          <p:nvPr/>
        </p:nvSpPr>
        <p:spPr>
          <a:xfrm>
            <a:off x="3284984" y="1115616"/>
            <a:ext cx="1044116" cy="646331"/>
          </a:xfrm>
          <a:prstGeom prst="rect">
            <a:avLst/>
          </a:prstGeom>
          <a:noFill/>
        </p:spPr>
        <p:txBody>
          <a:bodyPr wrap="square" rtlCol="0">
            <a:spAutoFit/>
          </a:bodyPr>
          <a:lstStyle/>
          <a:p>
            <a:r>
              <a:rPr lang="ru-RU" sz="1200" dirty="0" smtClean="0"/>
              <a:t>Герб Балаганского района</a:t>
            </a:r>
            <a:endParaRPr lang="ru-RU" sz="1200" dirty="0"/>
          </a:p>
        </p:txBody>
      </p:sp>
      <p:pic>
        <p:nvPicPr>
          <p:cNvPr id="2050" name="Picture 2"/>
          <p:cNvPicPr>
            <a:picLocks noChangeAspect="1" noChangeArrowheads="1"/>
          </p:cNvPicPr>
          <p:nvPr/>
        </p:nvPicPr>
        <p:blipFill>
          <a:blip r:embed="rId5" cstate="print"/>
          <a:srcRect/>
          <a:stretch>
            <a:fillRect/>
          </a:stretch>
        </p:blipFill>
        <p:spPr bwMode="auto">
          <a:xfrm>
            <a:off x="4581128" y="1043608"/>
            <a:ext cx="1113513" cy="648072"/>
          </a:xfrm>
          <a:prstGeom prst="rect">
            <a:avLst/>
          </a:prstGeom>
          <a:noFill/>
          <a:ln w="9525">
            <a:noFill/>
            <a:miter lim="800000"/>
            <a:headEnd/>
            <a:tailEnd/>
          </a:ln>
          <a:scene3d>
            <a:camera prst="orthographicFront"/>
            <a:lightRig rig="threePt" dir="t"/>
          </a:scene3d>
          <a:sp3d>
            <a:bevelT/>
          </a:sp3d>
        </p:spPr>
      </p:pic>
      <p:sp>
        <p:nvSpPr>
          <p:cNvPr id="16" name="TextBox 15"/>
          <p:cNvSpPr txBox="1"/>
          <p:nvPr/>
        </p:nvSpPr>
        <p:spPr>
          <a:xfrm>
            <a:off x="5661248" y="1043608"/>
            <a:ext cx="1080120" cy="646331"/>
          </a:xfrm>
          <a:prstGeom prst="rect">
            <a:avLst/>
          </a:prstGeom>
          <a:noFill/>
        </p:spPr>
        <p:txBody>
          <a:bodyPr wrap="square" rtlCol="0">
            <a:spAutoFit/>
          </a:bodyPr>
          <a:lstStyle/>
          <a:p>
            <a:r>
              <a:rPr lang="ru-RU" sz="1200" dirty="0" smtClean="0"/>
              <a:t>Флаг Балаганского района</a:t>
            </a:r>
            <a:endParaRPr lang="ru-RU" sz="1200" dirty="0"/>
          </a:p>
        </p:txBody>
      </p:sp>
      <p:sp>
        <p:nvSpPr>
          <p:cNvPr id="20" name="Прямоугольник 19"/>
          <p:cNvSpPr/>
          <p:nvPr/>
        </p:nvSpPr>
        <p:spPr>
          <a:xfrm>
            <a:off x="4653136" y="1691680"/>
            <a:ext cx="1908212" cy="2062103"/>
          </a:xfrm>
          <a:prstGeom prst="rect">
            <a:avLst/>
          </a:prstGeom>
        </p:spPr>
        <p:txBody>
          <a:bodyPr wrap="square">
            <a:spAutoFit/>
          </a:bodyPr>
          <a:lstStyle/>
          <a:p>
            <a:pPr algn="just"/>
            <a:r>
              <a:rPr lang="ru-RU" sz="800" dirty="0" smtClean="0">
                <a:latin typeface="Century Gothic" pitchFamily="34" charset="0"/>
              </a:rPr>
              <a:t>     Флаг  Балаганского района утвержден решением Думы Балаганского района от 30 августа 2017 года №7/7-рд.</a:t>
            </a:r>
          </a:p>
          <a:p>
            <a:pPr algn="just"/>
            <a:r>
              <a:rPr lang="ru-RU" sz="800" dirty="0" smtClean="0">
                <a:latin typeface="Century Gothic" pitchFamily="34" charset="0"/>
              </a:rPr>
              <a:t>     Решением Геральдического Совета при Президенте Российской Федерации внесен в Государственный Геральдический регистр Российской Федерации с присвоением регистрационного номера 12975.</a:t>
            </a:r>
          </a:p>
          <a:p>
            <a:r>
              <a:rPr lang="ru-RU" sz="800" dirty="0" smtClean="0">
                <a:latin typeface="Century Gothic" pitchFamily="34" charset="0"/>
              </a:rPr>
              <a:t>Историческая справка по ссылке: </a:t>
            </a:r>
            <a:r>
              <a:rPr lang="en-US" sz="800" dirty="0" smtClean="0">
                <a:solidFill>
                  <a:schemeClr val="bg2">
                    <a:lumMod val="50000"/>
                  </a:schemeClr>
                </a:solidFill>
                <a:hlinkClick r:id="rId6"/>
              </a:rPr>
              <a:t>https://adminbalagansk.ru/index.php?main_id=51&amp;part_id=518</a:t>
            </a:r>
            <a:endParaRPr lang="ru-RU" sz="800" dirty="0">
              <a:solidFill>
                <a:schemeClr val="bg2">
                  <a:lumMod val="50000"/>
                </a:schemeClr>
              </a:solidFill>
            </a:endParaRPr>
          </a:p>
        </p:txBody>
      </p:sp>
      <p:sp>
        <p:nvSpPr>
          <p:cNvPr id="14" name="Скругленный прямоугольник 13"/>
          <p:cNvSpPr/>
          <p:nvPr/>
        </p:nvSpPr>
        <p:spPr>
          <a:xfrm>
            <a:off x="69269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1026" name="Picture 2" descr="https://i.mycdn.me/i?r=AzEPZsRbOZEKgBhR0XGMT1RkTeXP4qkF2If2Wtm6_Y4FyKaKTM5SRkZCeTgDn6uOyic"/>
          <p:cNvPicPr>
            <a:picLocks noChangeAspect="1" noChangeArrowheads="1"/>
          </p:cNvPicPr>
          <p:nvPr/>
        </p:nvPicPr>
        <p:blipFill>
          <a:blip r:embed="rId7" cstate="print"/>
          <a:srcRect/>
          <a:stretch>
            <a:fillRect/>
          </a:stretch>
        </p:blipFill>
        <p:spPr bwMode="auto">
          <a:xfrm>
            <a:off x="5157192" y="7596336"/>
            <a:ext cx="1188000" cy="1188000"/>
          </a:xfrm>
          <a:prstGeom prst="hexagon">
            <a:avLst/>
          </a:prstGeom>
          <a:noFill/>
          <a:ln>
            <a:solidFill>
              <a:schemeClr val="bg2">
                <a:lumMod val="90000"/>
              </a:schemeClr>
            </a:solidFill>
          </a:ln>
          <a:scene3d>
            <a:camera prst="orthographicFront"/>
            <a:lightRig rig="threePt" dir="t"/>
          </a:scene3d>
          <a:sp3d>
            <a:bevelT/>
          </a:sp3d>
        </p:spPr>
      </p:pic>
      <p:pic>
        <p:nvPicPr>
          <p:cNvPr id="1034" name="Picture 10" descr="https://i.mycdn.me/i?r=AyH4iRPQ2q0otWIFepML2LxR5MWQYk_dtJVL6uNKlZL7yg&amp;fn=legacy_52"/>
          <p:cNvPicPr>
            <a:picLocks noChangeAspect="1" noChangeArrowheads="1"/>
          </p:cNvPicPr>
          <p:nvPr/>
        </p:nvPicPr>
        <p:blipFill>
          <a:blip r:embed="rId8" cstate="print"/>
          <a:srcRect/>
          <a:stretch>
            <a:fillRect/>
          </a:stretch>
        </p:blipFill>
        <p:spPr bwMode="auto">
          <a:xfrm>
            <a:off x="0" y="4211960"/>
            <a:ext cx="1241375" cy="1271600"/>
          </a:xfrm>
          <a:prstGeom prst="hexagon">
            <a:avLst/>
          </a:prstGeom>
          <a:noFill/>
          <a:ln>
            <a:solidFill>
              <a:schemeClr val="bg2">
                <a:lumMod val="75000"/>
              </a:schemeClr>
            </a:solidFill>
          </a:ln>
          <a:scene3d>
            <a:camera prst="orthographicFront"/>
            <a:lightRig rig="threePt" dir="t"/>
          </a:scene3d>
          <a:sp3d>
            <a:bevelT/>
          </a:sp3d>
        </p:spPr>
      </p:pic>
      <p:pic>
        <p:nvPicPr>
          <p:cNvPr id="1036" name="Picture 12" descr="https://i.mycdn.me/i?r=AyH4iRPQ2q0otWIFepML2LxRj5NgwERO4E7z3LesDr3qwg&amp;fn=legacy_52"/>
          <p:cNvPicPr>
            <a:picLocks noChangeAspect="1" noChangeArrowheads="1"/>
          </p:cNvPicPr>
          <p:nvPr/>
        </p:nvPicPr>
        <p:blipFill>
          <a:blip r:embed="rId9" cstate="print"/>
          <a:srcRect/>
          <a:stretch>
            <a:fillRect/>
          </a:stretch>
        </p:blipFill>
        <p:spPr bwMode="auto">
          <a:xfrm>
            <a:off x="332656" y="5436096"/>
            <a:ext cx="1296144" cy="1224136"/>
          </a:xfrm>
          <a:prstGeom prst="hexagon">
            <a:avLst/>
          </a:prstGeom>
          <a:noFill/>
          <a:scene3d>
            <a:camera prst="orthographicFront"/>
            <a:lightRig rig="threePt" dir="t"/>
          </a:scene3d>
          <a:sp3d>
            <a:bevelT/>
          </a:sp3d>
        </p:spPr>
      </p:pic>
      <p:pic>
        <p:nvPicPr>
          <p:cNvPr id="1032" name="Picture 8" descr="https://i.mycdn.me/i?r=AzEPZsRbOZEKgBhR0XGMT1Rkt6AUwZqjwCH7uzrbOyW_u6aKTM5SRkZCeTgDn6uOyic"/>
          <p:cNvPicPr>
            <a:picLocks noChangeAspect="1" noChangeArrowheads="1"/>
          </p:cNvPicPr>
          <p:nvPr/>
        </p:nvPicPr>
        <p:blipFill>
          <a:blip r:embed="rId10" cstate="print"/>
          <a:srcRect/>
          <a:stretch>
            <a:fillRect/>
          </a:stretch>
        </p:blipFill>
        <p:spPr bwMode="auto">
          <a:xfrm>
            <a:off x="1124744" y="4572000"/>
            <a:ext cx="1196752" cy="1196753"/>
          </a:xfrm>
          <a:prstGeom prst="hexagon">
            <a:avLst/>
          </a:prstGeom>
          <a:noFill/>
          <a:scene3d>
            <a:camera prst="orthographicFront"/>
            <a:lightRig rig="threePt" dir="t"/>
          </a:scene3d>
          <a:sp3d>
            <a:bevelT/>
          </a:sp3d>
        </p:spPr>
      </p:pic>
      <p:pic>
        <p:nvPicPr>
          <p:cNvPr id="1041" name="Picture 17"/>
          <p:cNvPicPr>
            <a:picLocks noChangeAspect="1" noChangeArrowheads="1"/>
          </p:cNvPicPr>
          <p:nvPr/>
        </p:nvPicPr>
        <p:blipFill>
          <a:blip r:embed="rId11" cstate="print"/>
          <a:srcRect/>
          <a:stretch>
            <a:fillRect/>
          </a:stretch>
        </p:blipFill>
        <p:spPr bwMode="auto">
          <a:xfrm>
            <a:off x="116632" y="1043608"/>
            <a:ext cx="2592288" cy="3168352"/>
          </a:xfrm>
          <a:prstGeom prst="rect">
            <a:avLst/>
          </a:prstGeom>
          <a:noFill/>
          <a:ln w="9525">
            <a:noFill/>
            <a:miter lim="800000"/>
            <a:headEnd/>
            <a:tailEnd/>
          </a:ln>
        </p:spPr>
      </p:pic>
      <p:sp>
        <p:nvSpPr>
          <p:cNvPr id="21" name="Прямоугольник 20"/>
          <p:cNvSpPr/>
          <p:nvPr/>
        </p:nvSpPr>
        <p:spPr>
          <a:xfrm>
            <a:off x="2636912" y="1691680"/>
            <a:ext cx="1890210" cy="2062103"/>
          </a:xfrm>
          <a:prstGeom prst="rect">
            <a:avLst/>
          </a:prstGeom>
        </p:spPr>
        <p:txBody>
          <a:bodyPr wrap="square">
            <a:spAutoFit/>
          </a:bodyPr>
          <a:lstStyle/>
          <a:p>
            <a:pPr algn="just"/>
            <a:r>
              <a:rPr lang="ru-RU" sz="800" dirty="0" smtClean="0">
                <a:latin typeface="Century Gothic" pitchFamily="34" charset="0"/>
              </a:rPr>
              <a:t>      Герб  Балаганского района утвержден решением Думы Балаганского района  №7/3 - рд от 19 августа 2003 года.</a:t>
            </a:r>
          </a:p>
          <a:p>
            <a:pPr algn="just"/>
            <a:r>
              <a:rPr lang="ru-RU" sz="800" dirty="0" smtClean="0">
                <a:latin typeface="Century Gothic" pitchFamily="34" charset="0"/>
              </a:rPr>
              <a:t> Номер в Геральдическом регистре РФ: 1333.</a:t>
            </a:r>
          </a:p>
          <a:p>
            <a:pPr algn="just"/>
            <a:r>
              <a:rPr lang="ru-RU" sz="800" dirty="0" smtClean="0">
                <a:latin typeface="Century Gothic" pitchFamily="34" charset="0"/>
              </a:rPr>
              <a:t>    В основу герба Балаганского района взят исторический герб уездного города Балаганска Иркутского наместничества, Высочайше утвержденный 13 марта 1777 года.</a:t>
            </a:r>
          </a:p>
          <a:p>
            <a:pPr algn="just"/>
            <a:r>
              <a:rPr lang="ru-RU" sz="800" dirty="0" smtClean="0">
                <a:latin typeface="Century Gothic" pitchFamily="34" charset="0"/>
              </a:rPr>
              <a:t>Историческая справка по ссылке:</a:t>
            </a:r>
          </a:p>
          <a:p>
            <a:pPr algn="just"/>
            <a:r>
              <a:rPr lang="en-US" sz="800" dirty="0" smtClean="0">
                <a:solidFill>
                  <a:schemeClr val="bg2">
                    <a:lumMod val="50000"/>
                  </a:schemeClr>
                </a:solidFill>
                <a:hlinkClick r:id="rId12"/>
              </a:rPr>
              <a:t>https://adminbalagansk.ru/index.php?main_id=51&amp;part_id=422</a:t>
            </a:r>
            <a:endParaRPr lang="ru-RU" sz="800" dirty="0" smtClean="0">
              <a:solidFill>
                <a:schemeClr val="bg2">
                  <a:lumMod val="50000"/>
                </a:schemeClr>
              </a:solidFill>
            </a:endParaRPr>
          </a:p>
        </p:txBody>
      </p:sp>
    </p:spTree>
  </p:cSld>
  <p:clrMapOvr>
    <a:masterClrMapping/>
  </p:clrMapOvr>
  <p:transition spd="med">
    <p:split orient="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ru-RU" dirty="0" smtClean="0">
                <a:solidFill>
                  <a:schemeClr val="bg1"/>
                </a:solidFill>
              </a:rPr>
              <a:t>0</a:t>
            </a:r>
            <a:endParaRPr lang="ru-RU" dirty="0">
              <a:solidFill>
                <a:schemeClr val="bg1"/>
              </a:solidFill>
            </a:endParaRPr>
          </a:p>
        </p:txBody>
      </p:sp>
      <p:sp>
        <p:nvSpPr>
          <p:cNvPr id="3" name="Номер слайда 2"/>
          <p:cNvSpPr>
            <a:spLocks noGrp="1"/>
          </p:cNvSpPr>
          <p:nvPr>
            <p:ph type="sldNum" sz="quarter" idx="12"/>
          </p:nvPr>
        </p:nvSpPr>
        <p:spPr>
          <a:xfrm>
            <a:off x="5877272" y="8676456"/>
            <a:ext cx="720080" cy="276547"/>
          </a:xfrm>
        </p:spPr>
        <p:txBody>
          <a:bodyPr/>
          <a:lstStyle/>
          <a:p>
            <a:fld id="{C38A8CCC-CF59-41BF-9C62-E2E65FDCF24D}" type="slidenum">
              <a:rPr lang="ru-RU" smtClean="0"/>
              <a:pPr/>
              <a:t>50</a:t>
            </a:fld>
            <a:endParaRPr lang="ru-RU" dirty="0"/>
          </a:p>
        </p:txBody>
      </p:sp>
      <p:sp>
        <p:nvSpPr>
          <p:cNvPr id="4" name="Прямоугольник 3"/>
          <p:cNvSpPr/>
          <p:nvPr/>
        </p:nvSpPr>
        <p:spPr>
          <a:xfrm>
            <a:off x="404664" y="1115617"/>
            <a:ext cx="6264696" cy="7802136"/>
          </a:xfrm>
          <a:prstGeom prst="rect">
            <a:avLst/>
          </a:prstGeom>
          <a:noFill/>
        </p:spPr>
        <p:txBody>
          <a:bodyPr wrap="square">
            <a:spAutoFit/>
          </a:bodyPr>
          <a:lstStyle/>
          <a:p>
            <a:pPr algn="just">
              <a:buFont typeface="Wingdings" pitchFamily="2" charset="2"/>
              <a:buChar char="ü"/>
            </a:pPr>
            <a:r>
              <a:rPr lang="ru-RU" sz="1200" b="1" i="1" u="sng" dirty="0" smtClean="0"/>
              <a:t>получатель бюджетных средств  </a:t>
            </a:r>
            <a:r>
              <a:rPr lang="ru-RU" sz="1200" dirty="0" smtClean="0"/>
              <a:t>- орган местного самоуправления, орган местной администрации, находящееся в ведении главного распорядителя (распорядителя) бюджетных средств казенное учреждение, имеющие право на принятие и (или) исполнение бюджетных обязательств от имени публично-правового образования за счет средств бюджета МО Балаганский район, если иное не установлено Бюджетным кодексом Российской Федерации (в нашей брошюре – это все муниципальные учреждения Балаганского района);</a:t>
            </a:r>
          </a:p>
          <a:p>
            <a:pPr algn="just">
              <a:buFont typeface="Wingdings" pitchFamily="2" charset="2"/>
              <a:buChar char="ü"/>
            </a:pPr>
            <a:r>
              <a:rPr lang="ru-RU" sz="1200" b="1" i="1" u="sng" dirty="0" smtClean="0"/>
              <a:t>главный администратор доходов бюдже</a:t>
            </a:r>
            <a:r>
              <a:rPr lang="ru-RU" sz="1200" dirty="0" smtClean="0"/>
              <a:t>т</a:t>
            </a:r>
            <a:r>
              <a:rPr lang="ru-RU" sz="1200" b="1" i="1" u="sng" dirty="0" smtClean="0"/>
              <a:t>а</a:t>
            </a:r>
            <a:r>
              <a:rPr lang="ru-RU" sz="1200" dirty="0" smtClean="0"/>
              <a:t> - определенный в соответствии с Бюджетным кодексом Российской Федерации орган местного самоуправления, орган местной администрации и являющиеся администраторами доходов бюджета (перечень главных администраторов доходов  утвержден постановлением администрации Балаганского района  от 29.10.2021г. №520; см. по ссылке: </a:t>
            </a:r>
            <a:r>
              <a:rPr lang="en-US" sz="1050" dirty="0" smtClean="0">
                <a:hlinkClick r:id="rId2"/>
              </a:rPr>
              <a:t>https://adminbalagansk.ru/index.php?main_id=35&amp;part_id=328&amp;type=post&amp;year=2021</a:t>
            </a:r>
            <a:r>
              <a:rPr lang="ru-RU" sz="1050" dirty="0" smtClean="0"/>
              <a:t>);</a:t>
            </a:r>
          </a:p>
          <a:p>
            <a:pPr algn="just">
              <a:buFont typeface="Wingdings" pitchFamily="2" charset="2"/>
              <a:buChar char="ü"/>
            </a:pPr>
            <a:r>
              <a:rPr lang="ru-RU" sz="1200" b="1" i="1" u="sng" dirty="0" smtClean="0"/>
              <a:t>главный администратор источников финансирования дефицита бюджета </a:t>
            </a:r>
            <a:r>
              <a:rPr lang="ru-RU" sz="1200" dirty="0" smtClean="0"/>
              <a:t>- определенный в соответствии с Бюджетным кодексом Российской Федерации орган местного самоуправления, орган местной администрации, являющиеся администраторами источников финансирования дефицита бюджета (перечень главных администраторов источников финансирования дефицита бюджета  утвержден постановлением администрации Балаганского района  от 10.11.2021г. №529; см. по ссылке: </a:t>
            </a:r>
            <a:r>
              <a:rPr lang="en-US" sz="1050" dirty="0" smtClean="0">
                <a:hlinkClick r:id="rId2"/>
              </a:rPr>
              <a:t>https://adminbalagansk.ru/index.php?main_id=35&amp;part_id=328&amp;type=post&amp;year=2021</a:t>
            </a:r>
            <a:r>
              <a:rPr lang="ru-RU" sz="1050" dirty="0" smtClean="0"/>
              <a:t>)</a:t>
            </a:r>
            <a:r>
              <a:rPr lang="ru-RU" sz="1200" dirty="0" smtClean="0"/>
              <a:t>;</a:t>
            </a:r>
          </a:p>
          <a:p>
            <a:pPr algn="just">
              <a:buFont typeface="Wingdings" pitchFamily="2" charset="2"/>
              <a:buChar char="ü"/>
            </a:pPr>
            <a:r>
              <a:rPr lang="ru-RU" sz="1200" b="1" i="1" u="sng" dirty="0" smtClean="0"/>
              <a:t>условно утверждаемые (утвержденные) расходы</a:t>
            </a:r>
            <a:r>
              <a:rPr lang="ru-RU" sz="1200" dirty="0" smtClean="0"/>
              <a:t> - это не распределенные в плановом периоде в соответствии с классификацией расходов бюджетов бюджетные ассигнования (в расходах в плановом периоде условно утвержденные расходы запланированы на 2023 и 2024 годы соответственно в  объеме 2,5 и 5 процентов от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r>
              <a:rPr lang="ru-RU" sz="1050" dirty="0" smtClean="0">
                <a:hlinkClick r:id="rId3"/>
              </a:rPr>
              <a:t>;</a:t>
            </a:r>
            <a:endParaRPr lang="ru-RU" sz="1050" dirty="0" smtClean="0"/>
          </a:p>
          <a:p>
            <a:pPr algn="just">
              <a:buFont typeface="Wingdings" pitchFamily="2" charset="2"/>
              <a:buChar char="ü"/>
            </a:pPr>
            <a:r>
              <a:rPr lang="ru-RU" sz="1200" b="1" i="1" u="sng" dirty="0" smtClean="0"/>
              <a:t>бюджетные инвестиции - </a:t>
            </a:r>
            <a:r>
              <a:rPr lang="ru-RU" sz="1200" dirty="0" smtClean="0"/>
              <a:t>бюджетные средства, направляемые на создание или увеличение за счёт средств бюджета стоимости муниципального имущества;</a:t>
            </a:r>
          </a:p>
          <a:p>
            <a:pPr algn="just">
              <a:buFont typeface="Wingdings" pitchFamily="2" charset="2"/>
              <a:buChar char="ü"/>
            </a:pPr>
            <a:r>
              <a:rPr lang="ru-RU" sz="1200" b="1" i="1" u="sng" dirty="0" smtClean="0"/>
              <a:t>межбюджетные отношения </a:t>
            </a:r>
            <a:r>
              <a:rPr lang="ru-RU" sz="1200" dirty="0" smtClean="0"/>
              <a:t>-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 ( в нашей брошюре – это взаимоотношения, возникающие между муниципальным районом и поселениями района);</a:t>
            </a:r>
          </a:p>
          <a:p>
            <a:pPr algn="just">
              <a:buFont typeface="Wingdings" pitchFamily="2" charset="2"/>
              <a:buChar char="ü"/>
            </a:pPr>
            <a:r>
              <a:rPr lang="ru-RU" sz="1200" b="1" i="1" u="sng" dirty="0" smtClean="0"/>
              <a:t>межбюджетные трансферты</a:t>
            </a:r>
            <a:r>
              <a:rPr lang="ru-RU" sz="1200" dirty="0" smtClean="0"/>
              <a:t>– это средства, предоставляемые одним бюджетом бюджетной системы Российской Федерации другому бюджету бюджетной системы Российской Федерации (в нашей брошюре- это межбюджетные трансферты, которые предоставляются бюджету муниципального района из областного бюджета в виде дотаций, субсидий, субвенций и бюджетов поселений на исполнение полномочий на основании заключенных соглашений, а также средства, которые передаются из бюджета муниципального района бюджету поселения и наоборот);</a:t>
            </a:r>
          </a:p>
          <a:p>
            <a:pPr algn="just">
              <a:buFont typeface="Wingdings" pitchFamily="2" charset="2"/>
              <a:buChar char="ü"/>
            </a:pPr>
            <a:endParaRPr lang="ru-RU" sz="1200" dirty="0" smtClean="0"/>
          </a:p>
          <a:p>
            <a:pPr algn="just">
              <a:buFont typeface="Wingdings" pitchFamily="2" charset="2"/>
              <a:buChar char="ü"/>
            </a:pPr>
            <a:endParaRPr lang="ru-RU" sz="1050" dirty="0"/>
          </a:p>
        </p:txBody>
      </p:sp>
      <p:pic>
        <p:nvPicPr>
          <p:cNvPr id="6" name="Picture 2" descr="http://irkipedia.ru/sites/default/files/779.png"/>
          <p:cNvPicPr>
            <a:picLocks noChangeAspect="1" noChangeArrowheads="1"/>
          </p:cNvPicPr>
          <p:nvPr/>
        </p:nvPicPr>
        <p:blipFill>
          <a:blip r:embed="rId4" cstate="print"/>
          <a:srcRect/>
          <a:stretch>
            <a:fillRect/>
          </a:stretch>
        </p:blipFill>
        <p:spPr bwMode="auto">
          <a:xfrm>
            <a:off x="332657" y="251521"/>
            <a:ext cx="588219" cy="684000"/>
          </a:xfrm>
          <a:prstGeom prst="rect">
            <a:avLst/>
          </a:prstGeom>
          <a:noFill/>
          <a:scene3d>
            <a:camera prst="orthographicFront"/>
            <a:lightRig rig="threePt" dir="t"/>
          </a:scene3d>
          <a:sp3d>
            <a:bevelT/>
          </a:sp3d>
        </p:spPr>
      </p:pic>
      <p:sp>
        <p:nvSpPr>
          <p:cNvPr id="9" name="Рамка 8"/>
          <p:cNvSpPr/>
          <p:nvPr/>
        </p:nvSpPr>
        <p:spPr>
          <a:xfrm>
            <a:off x="0" y="0"/>
            <a:ext cx="6858000" cy="9144000"/>
          </a:xfrm>
          <a:prstGeom prst="frame">
            <a:avLst>
              <a:gd name="adj1" fmla="val 1038"/>
            </a:avLst>
          </a:prstGeom>
          <a:solidFill>
            <a:schemeClr val="accent1">
              <a:lumMod val="75000"/>
            </a:schemeClr>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10" name="Скругленный прямоугольник 9"/>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Tree>
  </p:cSld>
  <p:clrMapOvr>
    <a:masterClrMapping/>
  </p:clrMapOvr>
  <p:transition spd="med">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ru-RU" dirty="0" smtClean="0">
                <a:solidFill>
                  <a:schemeClr val="bg1"/>
                </a:solidFill>
              </a:rPr>
              <a:t>4</a:t>
            </a:r>
            <a:endParaRPr lang="ru-RU" dirty="0">
              <a:solidFill>
                <a:schemeClr val="bg1"/>
              </a:solidFill>
            </a:endParaRPr>
          </a:p>
        </p:txBody>
      </p:sp>
      <p:sp>
        <p:nvSpPr>
          <p:cNvPr id="3" name="Номер слайда 2"/>
          <p:cNvSpPr>
            <a:spLocks noGrp="1"/>
          </p:cNvSpPr>
          <p:nvPr>
            <p:ph type="sldNum" sz="quarter" idx="12"/>
          </p:nvPr>
        </p:nvSpPr>
        <p:spPr>
          <a:xfrm>
            <a:off x="6309321" y="8543929"/>
            <a:ext cx="450454" cy="348555"/>
          </a:xfrm>
        </p:spPr>
        <p:txBody>
          <a:bodyPr/>
          <a:lstStyle/>
          <a:p>
            <a:fld id="{C38A8CCC-CF59-41BF-9C62-E2E65FDCF24D}" type="slidenum">
              <a:rPr lang="ru-RU" smtClean="0"/>
              <a:pPr/>
              <a:t>51</a:t>
            </a:fld>
            <a:endParaRPr lang="ru-RU" dirty="0"/>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7" y="251521"/>
            <a:ext cx="588219" cy="684000"/>
          </a:xfrm>
          <a:prstGeom prst="rect">
            <a:avLst/>
          </a:prstGeom>
          <a:noFill/>
          <a:scene3d>
            <a:camera prst="orthographicFront"/>
            <a:lightRig rig="threePt" dir="t"/>
          </a:scene3d>
          <a:sp3d>
            <a:bevelT/>
          </a:sp3d>
        </p:spPr>
      </p:pic>
      <p:sp>
        <p:nvSpPr>
          <p:cNvPr id="7" name="TextBox 6"/>
          <p:cNvSpPr txBox="1"/>
          <p:nvPr/>
        </p:nvSpPr>
        <p:spPr>
          <a:xfrm>
            <a:off x="349822" y="1115616"/>
            <a:ext cx="6264695" cy="3231654"/>
          </a:xfrm>
          <a:prstGeom prst="rect">
            <a:avLst/>
          </a:prstGeom>
          <a:noFill/>
        </p:spPr>
        <p:txBody>
          <a:bodyPr wrap="square" rtlCol="0">
            <a:spAutoFit/>
          </a:bodyPr>
          <a:lstStyle/>
          <a:p>
            <a:pPr algn="just">
              <a:buFont typeface="Wingdings" pitchFamily="2" charset="2"/>
              <a:buChar char="ü"/>
            </a:pPr>
            <a:r>
              <a:rPr lang="ru-RU" sz="1200" b="1" i="1" u="sng" dirty="0" smtClean="0"/>
              <a:t>дотации</a:t>
            </a:r>
            <a:r>
              <a:rPr lang="ru-RU" sz="1200" dirty="0" smtClean="0"/>
              <a:t> - межбюджетные трансферты, предоставляемые на безвозмездной и безвозвратной основе без установления направлений их использования;</a:t>
            </a:r>
          </a:p>
          <a:p>
            <a:pPr algn="just">
              <a:buFont typeface="Wingdings" pitchFamily="2" charset="2"/>
              <a:buChar char="ü"/>
            </a:pPr>
            <a:r>
              <a:rPr lang="ru-RU" sz="1200" b="1" i="1" u="sng" dirty="0" smtClean="0"/>
              <a:t>субсидии</a:t>
            </a:r>
            <a:r>
              <a:rPr lang="ru-RU" sz="1200" dirty="0" smtClean="0"/>
              <a:t> - межбюджетные трансферты, предоставляемые бюджетам муниципальных образований в целях софинансирования расходных обязательств, возникающих при выполнении полномочий органов местного самоуправления по вопросам местного значения ;</a:t>
            </a:r>
          </a:p>
          <a:p>
            <a:pPr algn="just">
              <a:buFont typeface="Wingdings" pitchFamily="2" charset="2"/>
              <a:buChar char="ü"/>
            </a:pPr>
            <a:r>
              <a:rPr lang="ru-RU" sz="1200" b="1" i="1" u="sng" dirty="0" smtClean="0"/>
              <a:t>субвенции</a:t>
            </a:r>
            <a:r>
              <a:rPr lang="ru-RU" sz="1200" dirty="0" smtClean="0"/>
              <a:t> - межбюджетные трансферты, предоставляемые местным бюджетам в целях финансового обеспечения расходных обязательств муниципальных образований, возникающих при выполнении государственных полномочий Российской Федерации, субъектов Российской Федерации, переданных для осуществления органам местного самоуправления в установленном порядке (в бюджете муниципального района - это субвенции на осуществление ряда переданных полномочий  по предоставлению мер социальной поддержки многодетным и малоимущим семьям, по предоставлению мер социальной поддержки многодетным и малоимущим семьям, по хранению, комплектованию, учету и использованию архивных документов, относящихся к государственной собственности Иркутской области </a:t>
            </a:r>
            <a:r>
              <a:rPr lang="ru-RU" sz="1200" smtClean="0"/>
              <a:t>и другие.</a:t>
            </a:r>
            <a:endParaRPr lang="ru-RU" sz="1200" dirty="0" smtClean="0"/>
          </a:p>
          <a:p>
            <a:pPr algn="just">
              <a:buFont typeface="Wingdings" pitchFamily="2" charset="2"/>
              <a:buChar char="ü"/>
            </a:pPr>
            <a:endParaRPr lang="ru-RU" sz="1200" b="1" i="1" u="sng" dirty="0"/>
          </a:p>
        </p:txBody>
      </p:sp>
      <p:sp>
        <p:nvSpPr>
          <p:cNvPr id="8" name="Рамка 7"/>
          <p:cNvSpPr/>
          <p:nvPr/>
        </p:nvSpPr>
        <p:spPr>
          <a:xfrm>
            <a:off x="0" y="0"/>
            <a:ext cx="6858000" cy="9144000"/>
          </a:xfrm>
          <a:prstGeom prst="frame">
            <a:avLst>
              <a:gd name="adj1" fmla="val 1038"/>
            </a:avLst>
          </a:prstGeom>
          <a:solidFill>
            <a:schemeClr val="accent1">
              <a:lumMod val="75000"/>
            </a:schemeClr>
          </a:solidFill>
          <a:ln>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9" name="Скругленный прямоугольник 8"/>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spTree>
  </p:cSld>
  <p:clrMapOvr>
    <a:masterClrMapping/>
  </p:clrMapOvr>
  <p:transition spd="med">
    <p:split orient="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237312" y="8543936"/>
            <a:ext cx="522462" cy="486833"/>
          </a:xfrm>
        </p:spPr>
        <p:txBody>
          <a:bodyPr/>
          <a:lstStyle/>
          <a:p>
            <a:fld id="{55E6FC7B-EE36-47FF-94DB-C92BBF139E1E}" type="slidenum">
              <a:rPr lang="ru-RU" sz="1000" smtClean="0">
                <a:solidFill>
                  <a:schemeClr val="tx1"/>
                </a:solidFill>
                <a:latin typeface="Century Gothic" pitchFamily="34" charset="0"/>
              </a:rPr>
              <a:pPr/>
              <a:t>52</a:t>
            </a:fld>
            <a:endParaRPr lang="ru-RU" sz="1000" dirty="0">
              <a:solidFill>
                <a:schemeClr val="tx1"/>
              </a:solidFill>
              <a:latin typeface="Century Gothic" pitchFamily="34" charset="0"/>
            </a:endParaRPr>
          </a:p>
        </p:txBody>
      </p:sp>
      <p:sp>
        <p:nvSpPr>
          <p:cNvPr id="5" name="Прямоугольник с двумя скругленными противолежащими углами 4"/>
          <p:cNvSpPr/>
          <p:nvPr/>
        </p:nvSpPr>
        <p:spPr>
          <a:xfrm>
            <a:off x="836712" y="827584"/>
            <a:ext cx="5544616" cy="4392488"/>
          </a:xfrm>
          <a:prstGeom prst="round2DiagRect">
            <a:avLst/>
          </a:prstGeom>
          <a:solidFill>
            <a:schemeClr val="bg1"/>
          </a:solidFill>
          <a:ln>
            <a:solidFill>
              <a:srgbClr val="F3DED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smtClean="0">
              <a:solidFill>
                <a:schemeClr val="bg2">
                  <a:lumMod val="10000"/>
                </a:schemeClr>
              </a:solidFill>
              <a:latin typeface="Arial" pitchFamily="34" charset="0"/>
              <a:cs typeface="Arial" pitchFamily="34" charset="0"/>
            </a:endParaRPr>
          </a:p>
          <a:p>
            <a:pPr algn="ctr"/>
            <a:endParaRPr lang="ru-RU" sz="2400" dirty="0" smtClean="0">
              <a:solidFill>
                <a:schemeClr val="bg2">
                  <a:lumMod val="10000"/>
                </a:schemeClr>
              </a:solidFill>
              <a:latin typeface="Arial" pitchFamily="34" charset="0"/>
              <a:cs typeface="Arial" pitchFamily="34" charset="0"/>
            </a:endParaRPr>
          </a:p>
          <a:p>
            <a:pPr algn="ctr"/>
            <a:endParaRPr lang="ru-RU" sz="1600" dirty="0" smtClean="0">
              <a:solidFill>
                <a:srgbClr val="002060"/>
              </a:solidFill>
            </a:endParaRPr>
          </a:p>
          <a:p>
            <a:pPr algn="ctr"/>
            <a:endParaRPr lang="ru-RU" sz="1600" dirty="0">
              <a:solidFill>
                <a:srgbClr val="002060"/>
              </a:solidFill>
            </a:endParaRPr>
          </a:p>
          <a:p>
            <a:pPr algn="ctr"/>
            <a:endParaRPr lang="ru-RU" sz="1600" dirty="0" smtClean="0">
              <a:solidFill>
                <a:srgbClr val="002060"/>
              </a:solidFill>
            </a:endParaRPr>
          </a:p>
          <a:p>
            <a:pPr algn="ctr"/>
            <a:r>
              <a:rPr lang="ru-RU" sz="1600" dirty="0" smtClean="0">
                <a:solidFill>
                  <a:srgbClr val="002060"/>
                </a:solidFill>
                <a:latin typeface="Century Gothic" pitchFamily="34" charset="0"/>
              </a:rPr>
              <a:t>Подготовлено </a:t>
            </a:r>
            <a:r>
              <a:rPr lang="ru-RU" sz="1600" dirty="0">
                <a:solidFill>
                  <a:srgbClr val="002060"/>
                </a:solidFill>
                <a:latin typeface="Century Gothic" pitchFamily="34" charset="0"/>
              </a:rPr>
              <a:t>Финансовым управлением Балаганского района Иркутской области</a:t>
            </a:r>
          </a:p>
          <a:p>
            <a:pPr algn="ctr"/>
            <a:endParaRPr lang="ru-RU" sz="1600" u="sng" dirty="0" smtClean="0">
              <a:solidFill>
                <a:srgbClr val="002060"/>
              </a:solidFill>
              <a:latin typeface="Century Gothic" pitchFamily="34" charset="0"/>
              <a:cs typeface="Arial" pitchFamily="34" charset="0"/>
            </a:endParaRPr>
          </a:p>
          <a:p>
            <a:pPr algn="ctr"/>
            <a:r>
              <a:rPr lang="ru-RU" sz="1400" u="sng" dirty="0" smtClean="0">
                <a:solidFill>
                  <a:schemeClr val="bg2">
                    <a:lumMod val="10000"/>
                  </a:schemeClr>
                </a:solidFill>
                <a:latin typeface="Century Gothic" pitchFamily="34" charset="0"/>
                <a:cs typeface="Arial" pitchFamily="34" charset="0"/>
              </a:rPr>
              <a:t>Контакты:</a:t>
            </a:r>
          </a:p>
          <a:p>
            <a:pPr algn="ctr"/>
            <a:r>
              <a:rPr lang="ru-RU" sz="1400" dirty="0" smtClean="0">
                <a:solidFill>
                  <a:schemeClr val="bg2">
                    <a:lumMod val="10000"/>
                  </a:schemeClr>
                </a:solidFill>
                <a:latin typeface="Century Gothic" pitchFamily="34" charset="0"/>
                <a:cs typeface="Arial" pitchFamily="34" charset="0"/>
              </a:rPr>
              <a:t>666391, Иркутская область, </a:t>
            </a:r>
            <a:endParaRPr lang="en-US" sz="1400" dirty="0" smtClean="0">
              <a:solidFill>
                <a:schemeClr val="bg2">
                  <a:lumMod val="10000"/>
                </a:schemeClr>
              </a:solidFill>
              <a:latin typeface="Century Gothic" pitchFamily="34" charset="0"/>
              <a:cs typeface="Arial" pitchFamily="34" charset="0"/>
            </a:endParaRPr>
          </a:p>
          <a:p>
            <a:pPr algn="ctr"/>
            <a:r>
              <a:rPr lang="ru-RU" sz="1400" dirty="0" smtClean="0">
                <a:solidFill>
                  <a:schemeClr val="bg2">
                    <a:lumMod val="10000"/>
                  </a:schemeClr>
                </a:solidFill>
                <a:latin typeface="Century Gothic" pitchFamily="34" charset="0"/>
                <a:cs typeface="Arial" pitchFamily="34" charset="0"/>
              </a:rPr>
              <a:t>п.Балаганск, ул.Ангарская, 91</a:t>
            </a:r>
          </a:p>
          <a:p>
            <a:pPr algn="ctr"/>
            <a:endParaRPr lang="ru-RU" sz="1400" dirty="0" smtClean="0">
              <a:solidFill>
                <a:schemeClr val="bg2">
                  <a:lumMod val="10000"/>
                </a:schemeClr>
              </a:solidFill>
              <a:latin typeface="Century Gothic" pitchFamily="34" charset="0"/>
              <a:cs typeface="Arial" pitchFamily="34" charset="0"/>
            </a:endParaRPr>
          </a:p>
          <a:p>
            <a:pPr algn="ctr"/>
            <a:r>
              <a:rPr lang="ru-RU" sz="1400" dirty="0" smtClean="0">
                <a:solidFill>
                  <a:schemeClr val="bg2">
                    <a:lumMod val="10000"/>
                  </a:schemeClr>
                </a:solidFill>
                <a:latin typeface="Century Gothic" pitchFamily="34" charset="0"/>
                <a:cs typeface="Arial" pitchFamily="34" charset="0"/>
              </a:rPr>
              <a:t>Тел. (39548)</a:t>
            </a:r>
            <a:r>
              <a:rPr lang="en-US" sz="1400" dirty="0" smtClean="0">
                <a:solidFill>
                  <a:schemeClr val="bg2">
                    <a:lumMod val="10000"/>
                  </a:schemeClr>
                </a:solidFill>
                <a:latin typeface="Century Gothic" pitchFamily="34" charset="0"/>
                <a:cs typeface="Arial" pitchFamily="34" charset="0"/>
              </a:rPr>
              <a:t> </a:t>
            </a:r>
            <a:r>
              <a:rPr lang="ru-RU" sz="1400" dirty="0" smtClean="0">
                <a:solidFill>
                  <a:schemeClr val="bg2">
                    <a:lumMod val="10000"/>
                  </a:schemeClr>
                </a:solidFill>
                <a:latin typeface="Century Gothic" pitchFamily="34" charset="0"/>
                <a:cs typeface="Arial" pitchFamily="34" charset="0"/>
              </a:rPr>
              <a:t>50-7-37</a:t>
            </a:r>
          </a:p>
          <a:p>
            <a:pPr algn="ctr"/>
            <a:endParaRPr lang="ru-RU" sz="1400" dirty="0" smtClean="0">
              <a:solidFill>
                <a:schemeClr val="bg2">
                  <a:lumMod val="10000"/>
                </a:schemeClr>
              </a:solidFill>
              <a:latin typeface="Century Gothic" pitchFamily="34" charset="0"/>
              <a:cs typeface="Arial" pitchFamily="34" charset="0"/>
            </a:endParaRPr>
          </a:p>
          <a:p>
            <a:pPr algn="ctr"/>
            <a:endParaRPr lang="ru-RU" sz="1400" dirty="0" smtClean="0">
              <a:solidFill>
                <a:schemeClr val="bg2">
                  <a:lumMod val="10000"/>
                </a:schemeClr>
              </a:solidFill>
              <a:latin typeface="Century Gothic" pitchFamily="34" charset="0"/>
              <a:cs typeface="Arial" pitchFamily="34" charset="0"/>
            </a:endParaRPr>
          </a:p>
          <a:p>
            <a:pPr algn="ctr"/>
            <a:r>
              <a:rPr lang="ru-RU" sz="1400" dirty="0" smtClean="0">
                <a:solidFill>
                  <a:schemeClr val="bg2">
                    <a:lumMod val="10000"/>
                  </a:schemeClr>
                </a:solidFill>
                <a:latin typeface="Century Gothic" pitchFamily="34" charset="0"/>
                <a:cs typeface="Arial" pitchFamily="34" charset="0"/>
              </a:rPr>
              <a:t>Тел./факс (39548)</a:t>
            </a:r>
            <a:r>
              <a:rPr lang="en-US" sz="1400" dirty="0" smtClean="0">
                <a:solidFill>
                  <a:schemeClr val="bg2">
                    <a:lumMod val="10000"/>
                  </a:schemeClr>
                </a:solidFill>
                <a:latin typeface="Century Gothic" pitchFamily="34" charset="0"/>
                <a:cs typeface="Arial" pitchFamily="34" charset="0"/>
              </a:rPr>
              <a:t> </a:t>
            </a:r>
            <a:r>
              <a:rPr lang="ru-RU" sz="1400" dirty="0" smtClean="0">
                <a:solidFill>
                  <a:schemeClr val="bg2">
                    <a:lumMod val="10000"/>
                  </a:schemeClr>
                </a:solidFill>
                <a:latin typeface="Century Gothic" pitchFamily="34" charset="0"/>
                <a:cs typeface="Arial" pitchFamily="34" charset="0"/>
              </a:rPr>
              <a:t>50-5-66</a:t>
            </a:r>
          </a:p>
          <a:p>
            <a:pPr algn="ctr"/>
            <a:endParaRPr lang="ru-RU" sz="1400" dirty="0" smtClean="0">
              <a:solidFill>
                <a:schemeClr val="bg2">
                  <a:lumMod val="10000"/>
                </a:schemeClr>
              </a:solidFill>
              <a:latin typeface="Century Gothic" pitchFamily="34" charset="0"/>
              <a:cs typeface="Arial" pitchFamily="34" charset="0"/>
            </a:endParaRPr>
          </a:p>
          <a:p>
            <a:pPr algn="ctr"/>
            <a:endParaRPr lang="ru-RU" sz="1400" dirty="0" smtClean="0">
              <a:solidFill>
                <a:schemeClr val="bg2">
                  <a:lumMod val="10000"/>
                </a:schemeClr>
              </a:solidFill>
              <a:latin typeface="Century Gothic" pitchFamily="34" charset="0"/>
              <a:cs typeface="Arial" pitchFamily="34" charset="0"/>
            </a:endParaRPr>
          </a:p>
          <a:p>
            <a:pPr algn="ctr"/>
            <a:endParaRPr lang="ru-RU" sz="1400" dirty="0" smtClean="0">
              <a:solidFill>
                <a:schemeClr val="bg2">
                  <a:lumMod val="10000"/>
                </a:schemeClr>
              </a:solidFill>
              <a:latin typeface="Century Gothic" pitchFamily="34" charset="0"/>
              <a:cs typeface="Arial" pitchFamily="34" charset="0"/>
            </a:endParaRPr>
          </a:p>
          <a:p>
            <a:pPr algn="ctr"/>
            <a:r>
              <a:rPr lang="ru-RU" sz="1400" dirty="0" smtClean="0">
                <a:solidFill>
                  <a:schemeClr val="bg2">
                    <a:lumMod val="10000"/>
                  </a:schemeClr>
                </a:solidFill>
                <a:latin typeface="Century Gothic" pitchFamily="34" charset="0"/>
                <a:cs typeface="Arial" pitchFamily="34" charset="0"/>
              </a:rPr>
              <a:t>Электронный адрес:</a:t>
            </a:r>
            <a:r>
              <a:rPr lang="en-US" sz="1400" dirty="0" smtClean="0">
                <a:solidFill>
                  <a:schemeClr val="bg2">
                    <a:lumMod val="10000"/>
                  </a:schemeClr>
                </a:solidFill>
                <a:latin typeface="Century Gothic" pitchFamily="34" charset="0"/>
                <a:cs typeface="Arial" pitchFamily="34" charset="0"/>
              </a:rPr>
              <a:t> </a:t>
            </a:r>
            <a:r>
              <a:rPr lang="en-US" sz="1400" u="sng" dirty="0" smtClean="0">
                <a:solidFill>
                  <a:schemeClr val="tx1"/>
                </a:solidFill>
                <a:latin typeface="Century Gothic" pitchFamily="34" charset="0"/>
                <a:cs typeface="Arial" pitchFamily="34" charset="0"/>
              </a:rPr>
              <a:t>fin</a:t>
            </a:r>
            <a:r>
              <a:rPr lang="ru-RU" sz="1400" u="sng" dirty="0" smtClean="0">
                <a:solidFill>
                  <a:schemeClr val="tx1"/>
                </a:solidFill>
                <a:latin typeface="Century Gothic" pitchFamily="34" charset="0"/>
                <a:cs typeface="Arial" pitchFamily="34" charset="0"/>
              </a:rPr>
              <a:t>15</a:t>
            </a:r>
            <a:r>
              <a:rPr lang="en-US" sz="1400" u="sng" dirty="0" smtClean="0">
                <a:solidFill>
                  <a:schemeClr val="tx1"/>
                </a:solidFill>
                <a:latin typeface="Century Gothic" pitchFamily="34" charset="0"/>
                <a:cs typeface="Arial" pitchFamily="34" charset="0"/>
              </a:rPr>
              <a:t>@</a:t>
            </a:r>
            <a:r>
              <a:rPr lang="en-US" sz="1400" u="sng" dirty="0" err="1" smtClean="0">
                <a:solidFill>
                  <a:schemeClr val="tx1"/>
                </a:solidFill>
                <a:latin typeface="Century Gothic" pitchFamily="34" charset="0"/>
                <a:cs typeface="Arial" pitchFamily="34" charset="0"/>
              </a:rPr>
              <a:t>qfu.ru</a:t>
            </a:r>
            <a:endParaRPr lang="en-US" sz="1400" dirty="0" smtClean="0">
              <a:solidFill>
                <a:schemeClr val="tx1"/>
              </a:solidFill>
              <a:latin typeface="Century Gothic" pitchFamily="34" charset="0"/>
              <a:cs typeface="Arial" pitchFamily="34" charset="0"/>
            </a:endParaRPr>
          </a:p>
          <a:p>
            <a:pPr algn="ctr"/>
            <a:endParaRPr lang="en-US" dirty="0" smtClean="0">
              <a:solidFill>
                <a:schemeClr val="accent2">
                  <a:lumMod val="50000"/>
                </a:schemeClr>
              </a:solidFill>
              <a:latin typeface="Arial" pitchFamily="34" charset="0"/>
              <a:cs typeface="Arial" pitchFamily="34" charset="0"/>
            </a:endParaRPr>
          </a:p>
          <a:p>
            <a:pPr algn="ctr"/>
            <a:endParaRPr lang="en-US" dirty="0" smtClean="0">
              <a:solidFill>
                <a:schemeClr val="accent2">
                  <a:lumMod val="50000"/>
                </a:schemeClr>
              </a:solidFill>
              <a:latin typeface="Arial" pitchFamily="34" charset="0"/>
              <a:cs typeface="Arial" pitchFamily="34" charset="0"/>
            </a:endParaRPr>
          </a:p>
          <a:p>
            <a:pPr algn="ctr"/>
            <a:endParaRPr lang="en-US" dirty="0" smtClean="0">
              <a:solidFill>
                <a:schemeClr val="accent2">
                  <a:lumMod val="50000"/>
                </a:schemeClr>
              </a:solidFill>
            </a:endParaRPr>
          </a:p>
          <a:p>
            <a:pPr algn="ctr"/>
            <a:endParaRPr lang="ru-RU" dirty="0">
              <a:solidFill>
                <a:schemeClr val="bg2">
                  <a:lumMod val="10000"/>
                </a:schemeClr>
              </a:solidFill>
            </a:endParaRPr>
          </a:p>
        </p:txBody>
      </p:sp>
      <p:pic>
        <p:nvPicPr>
          <p:cNvPr id="2050" name="Picture 2"/>
          <p:cNvPicPr>
            <a:picLocks noChangeAspect="1" noChangeArrowheads="1"/>
          </p:cNvPicPr>
          <p:nvPr/>
        </p:nvPicPr>
        <p:blipFill>
          <a:blip r:embed="rId2" cstate="print"/>
          <a:srcRect/>
          <a:stretch>
            <a:fillRect/>
          </a:stretch>
        </p:blipFill>
        <p:spPr bwMode="auto">
          <a:xfrm>
            <a:off x="2060848" y="3059832"/>
            <a:ext cx="576064" cy="576064"/>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1700808" y="3635896"/>
            <a:ext cx="648071" cy="632069"/>
          </a:xfrm>
          <a:prstGeom prst="rect">
            <a:avLst/>
          </a:prstGeom>
          <a:noFill/>
          <a:ln w="9525">
            <a:noFill/>
            <a:miter lim="800000"/>
            <a:headEnd/>
            <a:tailEnd/>
          </a:ln>
          <a:effectLst/>
        </p:spPr>
      </p:pic>
      <p:pic>
        <p:nvPicPr>
          <p:cNvPr id="10" name="Picture 2" descr="http://irkipedia.ru/sites/default/files/779.png"/>
          <p:cNvPicPr>
            <a:picLocks noChangeAspect="1" noChangeArrowheads="1"/>
          </p:cNvPicPr>
          <p:nvPr/>
        </p:nvPicPr>
        <p:blipFill>
          <a:blip r:embed="rId4" cstate="print"/>
          <a:srcRect/>
          <a:stretch>
            <a:fillRect/>
          </a:stretch>
        </p:blipFill>
        <p:spPr bwMode="auto">
          <a:xfrm>
            <a:off x="332657" y="251521"/>
            <a:ext cx="588219" cy="684000"/>
          </a:xfrm>
          <a:prstGeom prst="rect">
            <a:avLst/>
          </a:prstGeom>
          <a:noFill/>
          <a:scene3d>
            <a:camera prst="orthographicFront"/>
            <a:lightRig rig="threePt" dir="t"/>
          </a:scene3d>
          <a:sp3d>
            <a:bevelT/>
          </a:sp3d>
        </p:spPr>
      </p:pic>
      <p:pic>
        <p:nvPicPr>
          <p:cNvPr id="2" name="Picture 2"/>
          <p:cNvPicPr>
            <a:picLocks noChangeAspect="1" noChangeArrowheads="1"/>
          </p:cNvPicPr>
          <p:nvPr/>
        </p:nvPicPr>
        <p:blipFill>
          <a:blip r:embed="rId5" cstate="print"/>
          <a:srcRect/>
          <a:stretch>
            <a:fillRect/>
          </a:stretch>
        </p:blipFill>
        <p:spPr bwMode="auto">
          <a:xfrm>
            <a:off x="1340768" y="4427984"/>
            <a:ext cx="607647" cy="670372"/>
          </a:xfrm>
          <a:prstGeom prst="rect">
            <a:avLst/>
          </a:prstGeom>
          <a:noFill/>
          <a:ln w="9525">
            <a:noFill/>
            <a:miter lim="800000"/>
            <a:headEnd/>
            <a:tailEnd/>
          </a:ln>
        </p:spPr>
      </p:pic>
      <p:pic>
        <p:nvPicPr>
          <p:cNvPr id="3" name="Picture 3"/>
          <p:cNvPicPr>
            <a:picLocks noChangeAspect="1" noChangeArrowheads="1"/>
          </p:cNvPicPr>
          <p:nvPr/>
        </p:nvPicPr>
        <p:blipFill>
          <a:blip r:embed="rId6" cstate="print"/>
          <a:srcRect/>
          <a:stretch>
            <a:fillRect/>
          </a:stretch>
        </p:blipFill>
        <p:spPr bwMode="auto">
          <a:xfrm>
            <a:off x="188640" y="5292080"/>
            <a:ext cx="1764000" cy="1764000"/>
          </a:xfrm>
          <a:prstGeom prst="hexagon">
            <a:avLst/>
          </a:prstGeom>
          <a:noFill/>
          <a:ln w="9525">
            <a:solidFill>
              <a:schemeClr val="bg1">
                <a:lumMod val="65000"/>
              </a:schemeClr>
            </a:solidFill>
            <a:miter lim="800000"/>
            <a:headEnd/>
            <a:tailEnd/>
          </a:ln>
          <a:scene3d>
            <a:camera prst="orthographicFront"/>
            <a:lightRig rig="threePt" dir="t"/>
          </a:scene3d>
          <a:sp3d>
            <a:bevelT/>
          </a:sp3d>
        </p:spPr>
      </p:pic>
      <p:pic>
        <p:nvPicPr>
          <p:cNvPr id="2052" name="Picture 4"/>
          <p:cNvPicPr>
            <a:picLocks noChangeAspect="1" noChangeArrowheads="1"/>
          </p:cNvPicPr>
          <p:nvPr/>
        </p:nvPicPr>
        <p:blipFill>
          <a:blip r:embed="rId7" cstate="print"/>
          <a:srcRect/>
          <a:stretch>
            <a:fillRect/>
          </a:stretch>
        </p:blipFill>
        <p:spPr bwMode="auto">
          <a:xfrm>
            <a:off x="5130000" y="5292080"/>
            <a:ext cx="1731705" cy="1764000"/>
          </a:xfrm>
          <a:prstGeom prst="hexagon">
            <a:avLst/>
          </a:prstGeom>
          <a:noFill/>
          <a:ln w="9525">
            <a:noFill/>
            <a:miter lim="800000"/>
            <a:headEnd/>
            <a:tailEnd/>
          </a:ln>
          <a:scene3d>
            <a:camera prst="orthographicFront"/>
            <a:lightRig rig="threePt" dir="t"/>
          </a:scene3d>
          <a:sp3d>
            <a:bevelT/>
          </a:sp3d>
        </p:spPr>
      </p:pic>
      <p:sp>
        <p:nvSpPr>
          <p:cNvPr id="13" name="Скругленный прямоугольник 1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rPr>
              <a:t>Бюджет для граждан: </a:t>
            </a:r>
          </a:p>
          <a:p>
            <a:pPr algn="ctr"/>
            <a:r>
              <a:rPr lang="ru-RU" sz="1000" dirty="0" smtClean="0">
                <a:solidFill>
                  <a:schemeClr val="tx2">
                    <a:lumMod val="75000"/>
                  </a:schemeClr>
                </a:solidFill>
                <a:latin typeface="Century Gothic" pitchFamily="34"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endParaRPr>
          </a:p>
        </p:txBody>
      </p:sp>
      <p:pic>
        <p:nvPicPr>
          <p:cNvPr id="2053" name="Picture 5"/>
          <p:cNvPicPr>
            <a:picLocks noChangeAspect="1" noChangeArrowheads="1"/>
          </p:cNvPicPr>
          <p:nvPr/>
        </p:nvPicPr>
        <p:blipFill>
          <a:blip r:embed="rId8" cstate="print"/>
          <a:srcRect/>
          <a:stretch>
            <a:fillRect/>
          </a:stretch>
        </p:blipFill>
        <p:spPr bwMode="auto">
          <a:xfrm>
            <a:off x="1700809" y="6228184"/>
            <a:ext cx="1769040" cy="1764000"/>
          </a:xfrm>
          <a:prstGeom prst="hexagon">
            <a:avLst/>
          </a:prstGeom>
          <a:noFill/>
          <a:ln w="9525">
            <a:noFill/>
            <a:miter lim="800000"/>
            <a:headEnd/>
            <a:tailEnd/>
          </a:ln>
          <a:scene3d>
            <a:camera prst="orthographicFront"/>
            <a:lightRig rig="threePt" dir="t"/>
          </a:scene3d>
          <a:sp3d>
            <a:bevelT/>
          </a:sp3d>
        </p:spPr>
      </p:pic>
      <p:pic>
        <p:nvPicPr>
          <p:cNvPr id="2054" name="Picture 6"/>
          <p:cNvPicPr>
            <a:picLocks noChangeAspect="1" noChangeArrowheads="1"/>
          </p:cNvPicPr>
          <p:nvPr/>
        </p:nvPicPr>
        <p:blipFill>
          <a:blip r:embed="rId9" cstate="print"/>
          <a:srcRect/>
          <a:stretch>
            <a:fillRect/>
          </a:stretch>
        </p:blipFill>
        <p:spPr bwMode="auto">
          <a:xfrm>
            <a:off x="3284984" y="5292080"/>
            <a:ext cx="1779727" cy="1764000"/>
          </a:xfrm>
          <a:prstGeom prst="hexagon">
            <a:avLst/>
          </a:prstGeom>
          <a:noFill/>
          <a:ln w="9525">
            <a:solidFill>
              <a:schemeClr val="bg1">
                <a:lumMod val="65000"/>
              </a:schemeClr>
            </a:solidFill>
            <a:miter lim="800000"/>
            <a:headEnd/>
            <a:tailEnd/>
          </a:ln>
          <a:scene3d>
            <a:camera prst="orthographicFront"/>
            <a:lightRig rig="threePt" dir="t"/>
          </a:scene3d>
          <a:sp3d>
            <a:bevelT/>
          </a:sp3d>
        </p:spPr>
      </p:pic>
      <p:pic>
        <p:nvPicPr>
          <p:cNvPr id="2055" name="Picture 7"/>
          <p:cNvPicPr>
            <a:picLocks noChangeAspect="1" noChangeArrowheads="1"/>
          </p:cNvPicPr>
          <p:nvPr/>
        </p:nvPicPr>
        <p:blipFill>
          <a:blip r:embed="rId10" cstate="print"/>
          <a:srcRect/>
          <a:stretch>
            <a:fillRect/>
          </a:stretch>
        </p:blipFill>
        <p:spPr bwMode="auto">
          <a:xfrm>
            <a:off x="4149080" y="7236296"/>
            <a:ext cx="1764000" cy="1778629"/>
          </a:xfrm>
          <a:prstGeom prst="hexagon">
            <a:avLst/>
          </a:prstGeom>
          <a:noFill/>
          <a:ln w="9525">
            <a:solidFill>
              <a:schemeClr val="bg1">
                <a:lumMod val="50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AE615853-E613-407B-A395-6D972D143756}" type="slidenum">
              <a:rPr lang="ru-RU" smtClean="0"/>
              <a:pPr/>
              <a:t>53</a:t>
            </a:fld>
            <a:endParaRPr lang="ru-RU" dirty="0"/>
          </a:p>
        </p:txBody>
      </p:sp>
      <p:sp>
        <p:nvSpPr>
          <p:cNvPr id="4" name="TextBox 3"/>
          <p:cNvSpPr txBox="1"/>
          <p:nvPr/>
        </p:nvSpPr>
        <p:spPr>
          <a:xfrm>
            <a:off x="895526" y="3323862"/>
            <a:ext cx="5120312" cy="584775"/>
          </a:xfrm>
          <a:prstGeom prst="rect">
            <a:avLst/>
          </a:prstGeom>
          <a:noFill/>
        </p:spPr>
        <p:txBody>
          <a:bodyPr wrap="none" rtlCol="0">
            <a:spAutoFit/>
          </a:bodyPr>
          <a:lstStyle/>
          <a:p>
            <a:pPr algn="ctr"/>
            <a:r>
              <a:rPr lang="ru-RU" sz="3200" dirty="0">
                <a:solidFill>
                  <a:srgbClr val="0070C0"/>
                </a:solidFill>
                <a:latin typeface="Century Gothic" pitchFamily="34" charset="0"/>
              </a:rPr>
              <a:t>Спасибо за внимание !</a:t>
            </a:r>
          </a:p>
        </p:txBody>
      </p:sp>
    </p:spTree>
  </p:cSld>
  <p:clrMapOvr>
    <a:masterClrMapping/>
  </p:clrMapOvr>
  <p:transition spd="med">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657167"/>
            <a:ext cx="288032" cy="486833"/>
          </a:xfrm>
        </p:spPr>
        <p:txBody>
          <a:bodyPr/>
          <a:lstStyle/>
          <a:p>
            <a:fld id="{AE615853-E613-407B-A395-6D972D143756}" type="slidenum">
              <a:rPr lang="ru-RU" sz="1000" smtClean="0">
                <a:solidFill>
                  <a:schemeClr val="tx1"/>
                </a:solidFill>
                <a:latin typeface="Century Gothic" pitchFamily="34" charset="0"/>
              </a:rPr>
              <a:pPr/>
              <a:t>6</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124744"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rPr>
              <a:t>Бюджет для граждан: </a:t>
            </a:r>
          </a:p>
          <a:p>
            <a:pPr algn="ctr"/>
            <a:r>
              <a:rPr lang="ru-RU" sz="1000" dirty="0" smtClean="0">
                <a:solidFill>
                  <a:schemeClr val="tx2">
                    <a:lumMod val="75000"/>
                  </a:schemeClr>
                </a:solidFill>
                <a:latin typeface="Century Gothic" pitchFamily="34"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TextBox 5"/>
          <p:cNvSpPr txBox="1"/>
          <p:nvPr/>
        </p:nvSpPr>
        <p:spPr>
          <a:xfrm>
            <a:off x="908720" y="755576"/>
            <a:ext cx="5688632" cy="400110"/>
          </a:xfrm>
          <a:prstGeom prst="rect">
            <a:avLst/>
          </a:prstGeom>
          <a:noFill/>
        </p:spPr>
        <p:txBody>
          <a:bodyPr wrap="square" rtlCol="0">
            <a:spAutoFit/>
          </a:bodyPr>
          <a:lstStyle/>
          <a:p>
            <a:pPr algn="ctr"/>
            <a:r>
              <a:rPr lang="ru-RU" sz="1000" b="1" dirty="0" smtClean="0">
                <a:solidFill>
                  <a:schemeClr val="accent1">
                    <a:lumMod val="25000"/>
                  </a:schemeClr>
                </a:solidFill>
                <a:latin typeface="Century Gothic" pitchFamily="34" charset="0"/>
              </a:rPr>
              <a:t>Основные показатели социально – экономического развития муниципального образования Балаганский район за 2022 год</a:t>
            </a:r>
            <a:endParaRPr lang="ru-RU" sz="1000" b="1" dirty="0">
              <a:solidFill>
                <a:schemeClr val="accent1">
                  <a:lumMod val="25000"/>
                </a:schemeClr>
              </a:solidFill>
              <a:latin typeface="Century Gothic" pitchFamily="34" charset="0"/>
            </a:endParaRPr>
          </a:p>
        </p:txBody>
      </p:sp>
      <p:sp>
        <p:nvSpPr>
          <p:cNvPr id="7" name="TextBox 6"/>
          <p:cNvSpPr txBox="1"/>
          <p:nvPr/>
        </p:nvSpPr>
        <p:spPr>
          <a:xfrm>
            <a:off x="188640" y="4572000"/>
            <a:ext cx="6314549" cy="230832"/>
          </a:xfrm>
          <a:prstGeom prst="rect">
            <a:avLst/>
          </a:prstGeom>
          <a:noFill/>
        </p:spPr>
        <p:txBody>
          <a:bodyPr wrap="none" rtlCol="0">
            <a:spAutoFit/>
          </a:bodyPr>
          <a:lstStyle/>
          <a:p>
            <a:r>
              <a:rPr lang="ru-RU" sz="900" dirty="0" smtClean="0">
                <a:latin typeface="Century Gothic" pitchFamily="34" charset="0"/>
              </a:rPr>
              <a:t>Численность населения Балаганского района по состоянию на 01.01.2022 года составила  8218 человек.</a:t>
            </a:r>
            <a:endParaRPr lang="ru-RU" sz="900" dirty="0">
              <a:latin typeface="Century Gothic" pitchFamily="34" charset="0"/>
            </a:endParaRPr>
          </a:p>
        </p:txBody>
      </p:sp>
      <p:sp>
        <p:nvSpPr>
          <p:cNvPr id="8" name="TextBox 7"/>
          <p:cNvSpPr txBox="1"/>
          <p:nvPr/>
        </p:nvSpPr>
        <p:spPr>
          <a:xfrm>
            <a:off x="0" y="1331640"/>
            <a:ext cx="4563888" cy="1169551"/>
          </a:xfrm>
          <a:prstGeom prst="rect">
            <a:avLst/>
          </a:prstGeom>
          <a:noFill/>
        </p:spPr>
        <p:txBody>
          <a:bodyPr wrap="square" rtlCol="0">
            <a:spAutoFit/>
          </a:bodyPr>
          <a:lstStyle/>
          <a:p>
            <a:r>
              <a:rPr lang="ru-RU" sz="1000" i="1" dirty="0" smtClean="0">
                <a:latin typeface="Century Gothic" pitchFamily="34" charset="0"/>
              </a:rPr>
              <a:t>Основными отраслями экономики в 2022 году</a:t>
            </a:r>
          </a:p>
          <a:p>
            <a:r>
              <a:rPr lang="ru-RU" sz="1000" i="1" dirty="0" smtClean="0">
                <a:latin typeface="Century Gothic" pitchFamily="34" charset="0"/>
              </a:rPr>
              <a:t> являлись:</a:t>
            </a:r>
          </a:p>
          <a:p>
            <a:pPr>
              <a:buClr>
                <a:srgbClr val="FF0000"/>
              </a:buClr>
              <a:buFont typeface="Courier New" pitchFamily="49" charset="0"/>
              <a:buChar char="o"/>
            </a:pPr>
            <a:r>
              <a:rPr lang="ru-RU" sz="1000" dirty="0" smtClean="0">
                <a:latin typeface="Century Gothic" pitchFamily="34" charset="0"/>
              </a:rPr>
              <a:t>  сельское хозяйство; </a:t>
            </a:r>
          </a:p>
          <a:p>
            <a:pPr>
              <a:buClr>
                <a:srgbClr val="FF0000"/>
              </a:buClr>
              <a:buFont typeface="Courier New" pitchFamily="49" charset="0"/>
              <a:buChar char="o"/>
            </a:pPr>
            <a:r>
              <a:rPr lang="ru-RU" sz="1000" dirty="0" smtClean="0">
                <a:latin typeface="Century Gothic" pitchFamily="34" charset="0"/>
              </a:rPr>
              <a:t>  лесозаготовки;</a:t>
            </a:r>
          </a:p>
          <a:p>
            <a:pPr>
              <a:buClr>
                <a:srgbClr val="FF0000"/>
              </a:buClr>
              <a:buFont typeface="Courier New" pitchFamily="49" charset="0"/>
              <a:buChar char="o"/>
            </a:pPr>
            <a:r>
              <a:rPr lang="ru-RU" sz="1000" dirty="0" smtClean="0">
                <a:latin typeface="Century Gothic" pitchFamily="34" charset="0"/>
              </a:rPr>
              <a:t>  производство пиломатериалов;</a:t>
            </a:r>
          </a:p>
          <a:p>
            <a:pPr>
              <a:buClr>
                <a:srgbClr val="FF0000"/>
              </a:buClr>
              <a:buFont typeface="Courier New" pitchFamily="49" charset="0"/>
              <a:buChar char="o"/>
            </a:pPr>
            <a:r>
              <a:rPr lang="ru-RU" sz="1000" dirty="0" smtClean="0">
                <a:latin typeface="Century Gothic" pitchFamily="34" charset="0"/>
              </a:rPr>
              <a:t>  торговля;</a:t>
            </a:r>
          </a:p>
          <a:p>
            <a:pPr>
              <a:buClr>
                <a:srgbClr val="FF0000"/>
              </a:buClr>
              <a:buFont typeface="Courier New" pitchFamily="49" charset="0"/>
              <a:buChar char="o"/>
            </a:pPr>
            <a:r>
              <a:rPr lang="ru-RU" sz="1000" dirty="0" smtClean="0">
                <a:latin typeface="Century Gothic" pitchFamily="34" charset="0"/>
              </a:rPr>
              <a:t>  хлебопечение.</a:t>
            </a:r>
            <a:endParaRPr lang="ru-RU" sz="1000" dirty="0">
              <a:latin typeface="Century Gothic" pitchFamily="34" charset="0"/>
            </a:endParaRPr>
          </a:p>
        </p:txBody>
      </p:sp>
      <p:pic>
        <p:nvPicPr>
          <p:cNvPr id="1028" name="Picture 4"/>
          <p:cNvPicPr>
            <a:picLocks noChangeAspect="1" noChangeArrowheads="1"/>
          </p:cNvPicPr>
          <p:nvPr/>
        </p:nvPicPr>
        <p:blipFill>
          <a:blip r:embed="rId3" cstate="print"/>
          <a:srcRect/>
          <a:stretch>
            <a:fillRect/>
          </a:stretch>
        </p:blipFill>
        <p:spPr bwMode="auto">
          <a:xfrm>
            <a:off x="2420888" y="1691680"/>
            <a:ext cx="828000" cy="828000"/>
          </a:xfrm>
          <a:prstGeom prst="hexagon">
            <a:avLst/>
          </a:prstGeom>
          <a:noFill/>
          <a:ln w="9525">
            <a:solidFill>
              <a:schemeClr val="tx2">
                <a:lumMod val="60000"/>
                <a:lumOff val="40000"/>
              </a:schemeClr>
            </a:solidFill>
            <a:miter lim="800000"/>
            <a:headEnd/>
            <a:tailEnd/>
          </a:ln>
          <a:scene3d>
            <a:camera prst="orthographicFront"/>
            <a:lightRig rig="threePt" dir="t"/>
          </a:scene3d>
          <a:sp3d>
            <a:bevelT/>
          </a:sp3d>
        </p:spPr>
      </p:pic>
      <p:pic>
        <p:nvPicPr>
          <p:cNvPr id="1029" name="Picture 5"/>
          <p:cNvPicPr>
            <a:picLocks noChangeAspect="1" noChangeArrowheads="1"/>
          </p:cNvPicPr>
          <p:nvPr/>
        </p:nvPicPr>
        <p:blipFill>
          <a:blip r:embed="rId4" cstate="print"/>
          <a:srcRect/>
          <a:stretch>
            <a:fillRect/>
          </a:stretch>
        </p:blipFill>
        <p:spPr bwMode="auto">
          <a:xfrm>
            <a:off x="3140968" y="2123728"/>
            <a:ext cx="828000" cy="842034"/>
          </a:xfrm>
          <a:prstGeom prst="hexagon">
            <a:avLst/>
          </a:prstGeom>
          <a:noFill/>
          <a:ln w="9525">
            <a:noFill/>
            <a:miter lim="800000"/>
            <a:headEnd/>
            <a:tailEnd/>
          </a:ln>
          <a:scene3d>
            <a:camera prst="orthographicFront"/>
            <a:lightRig rig="threePt" dir="t"/>
          </a:scene3d>
          <a:sp3d>
            <a:bevelT/>
          </a:sp3d>
        </p:spPr>
      </p:pic>
      <p:pic>
        <p:nvPicPr>
          <p:cNvPr id="1030" name="Picture 6"/>
          <p:cNvPicPr>
            <a:picLocks noChangeAspect="1" noChangeArrowheads="1"/>
          </p:cNvPicPr>
          <p:nvPr/>
        </p:nvPicPr>
        <p:blipFill>
          <a:blip r:embed="rId5" cstate="print"/>
          <a:srcRect/>
          <a:stretch>
            <a:fillRect/>
          </a:stretch>
        </p:blipFill>
        <p:spPr bwMode="auto">
          <a:xfrm>
            <a:off x="3140968" y="1187624"/>
            <a:ext cx="828000" cy="824818"/>
          </a:xfrm>
          <a:prstGeom prst="hexagon">
            <a:avLst/>
          </a:prstGeom>
          <a:noFill/>
          <a:ln w="9525">
            <a:solidFill>
              <a:schemeClr val="tx1">
                <a:lumMod val="65000"/>
                <a:lumOff val="35000"/>
              </a:schemeClr>
            </a:solidFill>
            <a:miter lim="800000"/>
            <a:headEnd/>
            <a:tailEnd/>
          </a:ln>
          <a:scene3d>
            <a:camera prst="orthographicFront"/>
            <a:lightRig rig="threePt" dir="t"/>
          </a:scene3d>
          <a:sp3d>
            <a:bevelT/>
          </a:sp3d>
        </p:spPr>
      </p:pic>
      <p:pic>
        <p:nvPicPr>
          <p:cNvPr id="1031" name="Picture 7"/>
          <p:cNvPicPr>
            <a:picLocks noChangeAspect="1" noChangeArrowheads="1"/>
          </p:cNvPicPr>
          <p:nvPr/>
        </p:nvPicPr>
        <p:blipFill>
          <a:blip r:embed="rId6" cstate="print"/>
          <a:srcRect/>
          <a:stretch>
            <a:fillRect/>
          </a:stretch>
        </p:blipFill>
        <p:spPr bwMode="auto">
          <a:xfrm>
            <a:off x="3861048" y="1619673"/>
            <a:ext cx="828000" cy="850479"/>
          </a:xfrm>
          <a:prstGeom prst="hexagon">
            <a:avLst/>
          </a:prstGeom>
          <a:noFill/>
          <a:ln w="9525">
            <a:solidFill>
              <a:schemeClr val="accent1">
                <a:lumMod val="75000"/>
              </a:schemeClr>
            </a:solidFill>
            <a:miter lim="800000"/>
            <a:headEnd/>
            <a:tailEnd/>
          </a:ln>
          <a:scene3d>
            <a:camera prst="orthographicFront"/>
            <a:lightRig rig="threePt" dir="t"/>
          </a:scene3d>
          <a:sp3d>
            <a:bevelT/>
          </a:sp3d>
        </p:spPr>
      </p:pic>
      <p:pic>
        <p:nvPicPr>
          <p:cNvPr id="1032" name="Picture 8"/>
          <p:cNvPicPr>
            <a:picLocks noChangeAspect="1" noChangeArrowheads="1"/>
          </p:cNvPicPr>
          <p:nvPr/>
        </p:nvPicPr>
        <p:blipFill>
          <a:blip r:embed="rId7" cstate="print"/>
          <a:srcRect/>
          <a:stretch>
            <a:fillRect/>
          </a:stretch>
        </p:blipFill>
        <p:spPr bwMode="auto">
          <a:xfrm>
            <a:off x="4581128" y="1187624"/>
            <a:ext cx="828000" cy="829248"/>
          </a:xfrm>
          <a:prstGeom prst="hexagon">
            <a:avLst/>
          </a:prstGeom>
          <a:noFill/>
          <a:ln w="9525">
            <a:solidFill>
              <a:schemeClr val="accent6">
                <a:lumMod val="50000"/>
              </a:schemeClr>
            </a:solidFill>
            <a:miter lim="800000"/>
            <a:headEnd/>
            <a:tailEnd/>
          </a:ln>
          <a:scene3d>
            <a:camera prst="orthographicFront"/>
            <a:lightRig rig="threePt" dir="t"/>
          </a:scene3d>
          <a:sp3d>
            <a:bevelT/>
          </a:sp3d>
        </p:spPr>
      </p:pic>
      <p:pic>
        <p:nvPicPr>
          <p:cNvPr id="1033" name="Picture 9"/>
          <p:cNvPicPr>
            <a:picLocks noChangeAspect="1" noChangeArrowheads="1"/>
          </p:cNvPicPr>
          <p:nvPr/>
        </p:nvPicPr>
        <p:blipFill>
          <a:blip r:embed="rId8" cstate="print"/>
          <a:srcRect/>
          <a:stretch>
            <a:fillRect/>
          </a:stretch>
        </p:blipFill>
        <p:spPr bwMode="auto">
          <a:xfrm>
            <a:off x="4581128" y="2123728"/>
            <a:ext cx="828000" cy="833289"/>
          </a:xfrm>
          <a:prstGeom prst="hexagon">
            <a:avLst/>
          </a:prstGeom>
          <a:noFill/>
          <a:ln w="9525">
            <a:solidFill>
              <a:schemeClr val="tx2">
                <a:lumMod val="60000"/>
                <a:lumOff val="40000"/>
              </a:schemeClr>
            </a:solidFill>
            <a:miter lim="800000"/>
            <a:headEnd/>
            <a:tailEnd/>
          </a:ln>
          <a:scene3d>
            <a:camera prst="orthographicFront"/>
            <a:lightRig rig="threePt" dir="t"/>
          </a:scene3d>
          <a:sp3d>
            <a:bevelT/>
          </a:sp3d>
        </p:spPr>
      </p:pic>
      <p:pic>
        <p:nvPicPr>
          <p:cNvPr id="1034" name="Picture 10"/>
          <p:cNvPicPr>
            <a:picLocks noChangeAspect="1" noChangeArrowheads="1"/>
          </p:cNvPicPr>
          <p:nvPr/>
        </p:nvPicPr>
        <p:blipFill>
          <a:blip r:embed="rId9" cstate="print"/>
          <a:srcRect/>
          <a:stretch>
            <a:fillRect/>
          </a:stretch>
        </p:blipFill>
        <p:spPr bwMode="auto">
          <a:xfrm>
            <a:off x="5301208" y="1619673"/>
            <a:ext cx="828000" cy="834797"/>
          </a:xfrm>
          <a:prstGeom prst="hexagon">
            <a:avLst/>
          </a:prstGeom>
          <a:noFill/>
          <a:ln w="9525">
            <a:solidFill>
              <a:schemeClr val="bg2">
                <a:lumMod val="50000"/>
              </a:schemeClr>
            </a:solidFill>
            <a:miter lim="800000"/>
            <a:headEnd/>
            <a:tailEnd/>
          </a:ln>
          <a:scene3d>
            <a:camera prst="orthographicFront"/>
            <a:lightRig rig="threePt" dir="t"/>
          </a:scene3d>
          <a:sp3d>
            <a:bevelT/>
          </a:sp3d>
        </p:spPr>
      </p:pic>
      <p:pic>
        <p:nvPicPr>
          <p:cNvPr id="1035" name="Picture 11"/>
          <p:cNvPicPr>
            <a:picLocks noChangeAspect="1" noChangeArrowheads="1"/>
          </p:cNvPicPr>
          <p:nvPr/>
        </p:nvPicPr>
        <p:blipFill>
          <a:blip r:embed="rId10" cstate="print"/>
          <a:srcRect/>
          <a:stretch>
            <a:fillRect/>
          </a:stretch>
        </p:blipFill>
        <p:spPr bwMode="auto">
          <a:xfrm>
            <a:off x="6002448" y="1187624"/>
            <a:ext cx="819904" cy="828000"/>
          </a:xfrm>
          <a:prstGeom prst="hexagon">
            <a:avLst/>
          </a:prstGeom>
          <a:noFill/>
          <a:ln w="9525">
            <a:solidFill>
              <a:schemeClr val="bg2">
                <a:lumMod val="75000"/>
              </a:schemeClr>
            </a:solidFill>
            <a:miter lim="800000"/>
            <a:headEnd/>
            <a:tailEnd/>
          </a:ln>
          <a:scene3d>
            <a:camera prst="orthographicFront"/>
            <a:lightRig rig="threePt" dir="t"/>
          </a:scene3d>
          <a:sp3d>
            <a:bevelT/>
          </a:sp3d>
        </p:spPr>
      </p:pic>
      <p:pic>
        <p:nvPicPr>
          <p:cNvPr id="1036" name="Picture 12"/>
          <p:cNvPicPr>
            <a:picLocks noChangeAspect="1" noChangeArrowheads="1"/>
          </p:cNvPicPr>
          <p:nvPr/>
        </p:nvPicPr>
        <p:blipFill>
          <a:blip r:embed="rId11" cstate="print"/>
          <a:srcRect/>
          <a:stretch>
            <a:fillRect/>
          </a:stretch>
        </p:blipFill>
        <p:spPr bwMode="auto">
          <a:xfrm>
            <a:off x="5994000" y="2123729"/>
            <a:ext cx="828000" cy="828173"/>
          </a:xfrm>
          <a:prstGeom prst="hexagon">
            <a:avLst/>
          </a:prstGeom>
          <a:noFill/>
          <a:ln w="9525">
            <a:solidFill>
              <a:schemeClr val="accent5">
                <a:lumMod val="75000"/>
              </a:schemeClr>
            </a:solidFill>
            <a:miter lim="800000"/>
            <a:headEnd/>
            <a:tailEnd/>
          </a:ln>
          <a:scene3d>
            <a:camera prst="orthographicFront"/>
            <a:lightRig rig="threePt" dir="t"/>
          </a:scene3d>
          <a:sp3d>
            <a:bevelT/>
          </a:sp3d>
        </p:spPr>
      </p:pic>
      <p:sp>
        <p:nvSpPr>
          <p:cNvPr id="19" name="Прямоугольник 18"/>
          <p:cNvSpPr/>
          <p:nvPr/>
        </p:nvSpPr>
        <p:spPr>
          <a:xfrm>
            <a:off x="188640" y="2483768"/>
            <a:ext cx="1800200" cy="2092881"/>
          </a:xfrm>
          <a:prstGeom prst="rect">
            <a:avLst/>
          </a:prstGeom>
        </p:spPr>
        <p:txBody>
          <a:bodyPr wrap="square">
            <a:spAutoFit/>
          </a:bodyPr>
          <a:lstStyle/>
          <a:p>
            <a:pPr indent="85725" algn="just"/>
            <a:r>
              <a:rPr lang="ru-RU" sz="1000" dirty="0" smtClean="0">
                <a:solidFill>
                  <a:schemeClr val="accent5">
                    <a:lumMod val="50000"/>
                  </a:schemeClr>
                </a:solidFill>
                <a:latin typeface="Century Gothic" pitchFamily="34" charset="0"/>
                <a:cs typeface="Arial" pitchFamily="34" charset="0"/>
              </a:rPr>
              <a:t>Выручка от реализации продукции, работ, услуг в 2021 году составила 568,7 млн. рублей.</a:t>
            </a:r>
          </a:p>
          <a:p>
            <a:pPr indent="85725" algn="just"/>
            <a:r>
              <a:rPr lang="ru-RU" sz="1000" dirty="0" smtClean="0">
                <a:solidFill>
                  <a:schemeClr val="accent5">
                    <a:lumMod val="50000"/>
                  </a:schemeClr>
                </a:solidFill>
                <a:latin typeface="Century Gothic" pitchFamily="34" charset="0"/>
                <a:cs typeface="Arial" pitchFamily="34" charset="0"/>
              </a:rPr>
              <a:t>Выручка от реализации продукции, работ, услуг в 2022 году составила 679,5 млн. рублей, что на 110,8 млн. рублей больше, чем сумма выручки в 2021 году. </a:t>
            </a:r>
          </a:p>
          <a:p>
            <a:pPr indent="85725" algn="just"/>
            <a:r>
              <a:rPr lang="ru-RU" sz="1000" dirty="0" smtClean="0">
                <a:solidFill>
                  <a:schemeClr val="accent5">
                    <a:lumMod val="50000"/>
                  </a:schemeClr>
                </a:solidFill>
                <a:latin typeface="Century Gothic" pitchFamily="34" charset="0"/>
                <a:cs typeface="Arial" pitchFamily="34" charset="0"/>
              </a:rPr>
              <a:t>Темп роста к 2021 году составил  119,5%.</a:t>
            </a:r>
            <a:endParaRPr lang="ru-RU" sz="1000" dirty="0">
              <a:solidFill>
                <a:schemeClr val="accent5">
                  <a:lumMod val="50000"/>
                </a:schemeClr>
              </a:solidFill>
              <a:latin typeface="Century Gothic" pitchFamily="34" charset="0"/>
              <a:cs typeface="Arial" pitchFamily="34" charset="0"/>
            </a:endParaRPr>
          </a:p>
        </p:txBody>
      </p:sp>
      <p:graphicFrame>
        <p:nvGraphicFramePr>
          <p:cNvPr id="20" name="Диаграмма 19"/>
          <p:cNvGraphicFramePr/>
          <p:nvPr/>
        </p:nvGraphicFramePr>
        <p:xfrm>
          <a:off x="1988840" y="2987824"/>
          <a:ext cx="2376264" cy="1584176"/>
        </p:xfrm>
        <a:graphic>
          <a:graphicData uri="http://schemas.openxmlformats.org/drawingml/2006/chart">
            <c:chart xmlns:c="http://schemas.openxmlformats.org/drawingml/2006/chart" xmlns:r="http://schemas.openxmlformats.org/officeDocument/2006/relationships" r:id="rId12"/>
          </a:graphicData>
        </a:graphic>
      </p:graphicFrame>
      <p:sp>
        <p:nvSpPr>
          <p:cNvPr id="21" name="Прямоугольник 20"/>
          <p:cNvSpPr/>
          <p:nvPr/>
        </p:nvSpPr>
        <p:spPr>
          <a:xfrm>
            <a:off x="4725144" y="4788024"/>
            <a:ext cx="1944000" cy="1908000"/>
          </a:xfrm>
          <a:prstGeom prst="rect">
            <a:avLst/>
          </a:prstGeom>
          <a:solidFill>
            <a:schemeClr val="bg1"/>
          </a:solidFill>
        </p:spPr>
        <p:txBody>
          <a:bodyPr wrap="square">
            <a:spAutoFit/>
          </a:bodyPr>
          <a:lstStyle/>
          <a:p>
            <a:pPr algn="ctr"/>
            <a:r>
              <a:rPr lang="ru-RU" sz="900" dirty="0" smtClean="0">
                <a:latin typeface="Century Gothic" pitchFamily="34" charset="0"/>
              </a:rPr>
              <a:t>Прогноз социально-экономического развития муниципального образования Балаганский район на 2022-2024 годы утвержден постановлением администрации Балаганского района от  05.07.2021г. №313.</a:t>
            </a:r>
          </a:p>
          <a:p>
            <a:pPr algn="just"/>
            <a:r>
              <a:rPr lang="ru-RU" sz="900" dirty="0" smtClean="0">
                <a:latin typeface="Century Gothic" pitchFamily="34" charset="0"/>
              </a:rPr>
              <a:t>Ссылка для ознакомления:</a:t>
            </a:r>
          </a:p>
          <a:p>
            <a:pPr algn="just"/>
            <a:r>
              <a:rPr lang="en-US" sz="1000" dirty="0" smtClean="0">
                <a:latin typeface="Century Gothic" pitchFamily="34" charset="0"/>
              </a:rPr>
              <a:t>https://</a:t>
            </a:r>
            <a:r>
              <a:rPr lang="en-US" sz="1000" dirty="0" smtClean="0">
                <a:latin typeface="Century Gothic" pitchFamily="34" charset="0"/>
                <a:hlinkClick r:id="rId13"/>
              </a:rPr>
              <a:t>adminbalagansk.ru/index.php?main_id=9&amp;part_id=357</a:t>
            </a:r>
            <a:endParaRPr lang="ru-RU" sz="1000" dirty="0" smtClean="0">
              <a:latin typeface="Century Gothic" pitchFamily="34" charset="0"/>
            </a:endParaRPr>
          </a:p>
          <a:p>
            <a:pPr algn="just"/>
            <a:endParaRPr lang="ru-RU" sz="1000" dirty="0">
              <a:latin typeface="Century Gothic" pitchFamily="34" charset="0"/>
            </a:endParaRPr>
          </a:p>
        </p:txBody>
      </p:sp>
      <p:graphicFrame>
        <p:nvGraphicFramePr>
          <p:cNvPr id="22" name="Таблица 21"/>
          <p:cNvGraphicFramePr>
            <a:graphicFrameLocks noGrp="1"/>
          </p:cNvGraphicFramePr>
          <p:nvPr>
            <p:extLst>
              <p:ext uri="{D42A27DB-BD31-4B8C-83A1-F6EECF244321}">
                <p14:modId xmlns:p14="http://schemas.microsoft.com/office/powerpoint/2010/main" xmlns="" val="1336602841"/>
              </p:ext>
            </p:extLst>
          </p:nvPr>
        </p:nvGraphicFramePr>
        <p:xfrm>
          <a:off x="188640" y="4788024"/>
          <a:ext cx="4392000" cy="2606040"/>
        </p:xfrm>
        <a:graphic>
          <a:graphicData uri="http://schemas.openxmlformats.org/drawingml/2006/table">
            <a:tbl>
              <a:tblPr firstRow="1" bandRow="1">
                <a:tableStyleId>{5C22544A-7EE6-4342-B048-85BDC9FD1C3A}</a:tableStyleId>
              </a:tblPr>
              <a:tblGrid>
                <a:gridCol w="836575">
                  <a:extLst>
                    <a:ext uri="{9D8B030D-6E8A-4147-A177-3AD203B41FA5}">
                      <a16:colId xmlns="" xmlns:a16="http://schemas.microsoft.com/office/drawing/2014/main" val="20000"/>
                    </a:ext>
                  </a:extLst>
                </a:gridCol>
                <a:gridCol w="1045709">
                  <a:extLst>
                    <a:ext uri="{9D8B030D-6E8A-4147-A177-3AD203B41FA5}">
                      <a16:colId xmlns="" xmlns:a16="http://schemas.microsoft.com/office/drawing/2014/main" val="20001"/>
                    </a:ext>
                  </a:extLst>
                </a:gridCol>
                <a:gridCol w="493980">
                  <a:extLst>
                    <a:ext uri="{9D8B030D-6E8A-4147-A177-3AD203B41FA5}">
                      <a16:colId xmlns="" xmlns:a16="http://schemas.microsoft.com/office/drawing/2014/main" val="20002"/>
                    </a:ext>
                  </a:extLst>
                </a:gridCol>
                <a:gridCol w="618277">
                  <a:extLst>
                    <a:ext uri="{9D8B030D-6E8A-4147-A177-3AD203B41FA5}">
                      <a16:colId xmlns="" xmlns:a16="http://schemas.microsoft.com/office/drawing/2014/main" val="20003"/>
                    </a:ext>
                  </a:extLst>
                </a:gridCol>
                <a:gridCol w="654195"/>
                <a:gridCol w="743264"/>
              </a:tblGrid>
              <a:tr h="545684">
                <a:tc>
                  <a:txBody>
                    <a:bodyPr/>
                    <a:lstStyle/>
                    <a:p>
                      <a:pPr algn="ctr"/>
                      <a:r>
                        <a:rPr lang="ru-RU" sz="700" b="0" dirty="0" smtClean="0">
                          <a:solidFill>
                            <a:schemeClr val="tx1"/>
                          </a:solidFill>
                          <a:latin typeface="Century Gothic" pitchFamily="34" charset="0"/>
                          <a:cs typeface="Arial" pitchFamily="34" charset="0"/>
                        </a:rPr>
                        <a:t>Наименование поселения</a:t>
                      </a:r>
                      <a:endParaRPr lang="ru-RU" sz="700" b="0" dirty="0">
                        <a:solidFill>
                          <a:schemeClr val="tx1"/>
                        </a:solidFill>
                        <a:latin typeface="Century Gothic" pitchFamily="34" charset="0"/>
                        <a:cs typeface="Arial" pitchFamily="34" charset="0"/>
                      </a:endParaRPr>
                    </a:p>
                  </a:txBody>
                  <a:tcPr marL="68580" marR="6858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b="0" dirty="0">
                          <a:solidFill>
                            <a:schemeClr val="tx1"/>
                          </a:solidFill>
                          <a:latin typeface="Century Gothic" pitchFamily="34" charset="0"/>
                          <a:cs typeface="Arial" pitchFamily="34" charset="0"/>
                        </a:rPr>
                        <a:t>Административный</a:t>
                      </a:r>
                      <a:r>
                        <a:rPr lang="ru-RU" sz="700" b="0" baseline="0" dirty="0">
                          <a:solidFill>
                            <a:schemeClr val="tx1"/>
                          </a:solidFill>
                          <a:latin typeface="Century Gothic" pitchFamily="34" charset="0"/>
                          <a:cs typeface="Arial" pitchFamily="34" charset="0"/>
                        </a:rPr>
                        <a:t> центр</a:t>
                      </a:r>
                      <a:endParaRPr lang="ru-RU" sz="700" b="0" dirty="0">
                        <a:solidFill>
                          <a:schemeClr val="tx1"/>
                        </a:solidFill>
                        <a:latin typeface="Century Gothic" pitchFamily="34" charset="0"/>
                        <a:cs typeface="Arial" pitchFamily="34" charset="0"/>
                      </a:endParaRPr>
                    </a:p>
                  </a:txBody>
                  <a:tcPr marL="68580" marR="6858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b="0" dirty="0">
                          <a:solidFill>
                            <a:schemeClr val="tx1"/>
                          </a:solidFill>
                          <a:latin typeface="Century Gothic" pitchFamily="34" charset="0"/>
                          <a:cs typeface="Arial" pitchFamily="34" charset="0"/>
                        </a:rPr>
                        <a:t>Кол-во </a:t>
                      </a:r>
                    </a:p>
                    <a:p>
                      <a:pPr algn="ctr"/>
                      <a:r>
                        <a:rPr lang="ru-RU" sz="700" b="0" dirty="0">
                          <a:solidFill>
                            <a:schemeClr val="tx1"/>
                          </a:solidFill>
                          <a:latin typeface="Century Gothic" pitchFamily="34" charset="0"/>
                          <a:cs typeface="Arial" pitchFamily="34" charset="0"/>
                        </a:rPr>
                        <a:t>насел.</a:t>
                      </a:r>
                    </a:p>
                    <a:p>
                      <a:pPr algn="ctr"/>
                      <a:r>
                        <a:rPr lang="ru-RU" sz="700" b="0" dirty="0" smtClean="0">
                          <a:solidFill>
                            <a:schemeClr val="tx1"/>
                          </a:solidFill>
                          <a:latin typeface="Century Gothic" pitchFamily="34" charset="0"/>
                          <a:cs typeface="Arial" pitchFamily="34" charset="0"/>
                        </a:rPr>
                        <a:t>пунктов</a:t>
                      </a:r>
                      <a:endParaRPr lang="ru-RU" sz="700" b="0" dirty="0">
                        <a:solidFill>
                          <a:schemeClr val="tx1"/>
                        </a:solidFill>
                        <a:latin typeface="Century Gothic" pitchFamily="34" charset="0"/>
                        <a:cs typeface="Arial" pitchFamily="34" charset="0"/>
                      </a:endParaRPr>
                    </a:p>
                  </a:txBody>
                  <a:tcPr marL="68580" marR="68580" marT="60960" marB="6096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b="0" dirty="0">
                          <a:solidFill>
                            <a:schemeClr val="tx1"/>
                          </a:solidFill>
                          <a:latin typeface="Century Gothic" pitchFamily="34" charset="0"/>
                          <a:cs typeface="Arial" pitchFamily="34" charset="0"/>
                        </a:rPr>
                        <a:t>Население (</a:t>
                      </a:r>
                      <a:r>
                        <a:rPr lang="ru-RU" sz="700" b="0" dirty="0" smtClean="0">
                          <a:solidFill>
                            <a:schemeClr val="tx1"/>
                          </a:solidFill>
                          <a:latin typeface="Century Gothic" pitchFamily="34" charset="0"/>
                          <a:cs typeface="Arial" pitchFamily="34" charset="0"/>
                        </a:rPr>
                        <a:t>чел.) </a:t>
                      </a:r>
                      <a:r>
                        <a:rPr lang="ru-RU" sz="700" b="0" dirty="0">
                          <a:solidFill>
                            <a:schemeClr val="tx1"/>
                          </a:solidFill>
                          <a:latin typeface="Century Gothic" pitchFamily="34" charset="0"/>
                          <a:cs typeface="Arial" pitchFamily="34" charset="0"/>
                        </a:rPr>
                        <a:t>на 01.01.</a:t>
                      </a:r>
                    </a:p>
                    <a:p>
                      <a:pPr algn="ctr"/>
                      <a:r>
                        <a:rPr lang="ru-RU" sz="700" b="0" dirty="0">
                          <a:solidFill>
                            <a:schemeClr val="tx1"/>
                          </a:solidFill>
                          <a:latin typeface="Century Gothic" pitchFamily="34" charset="0"/>
                          <a:cs typeface="Arial" pitchFamily="34" charset="0"/>
                        </a:rPr>
                        <a:t>2021г.</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b="0" dirty="0" smtClean="0">
                          <a:solidFill>
                            <a:schemeClr val="tx1"/>
                          </a:solidFill>
                          <a:latin typeface="Century Gothic" pitchFamily="34" charset="0"/>
                          <a:cs typeface="Arial" pitchFamily="34" charset="0"/>
                        </a:rPr>
                        <a:t>Население (чел.) на 01.01.</a:t>
                      </a:r>
                    </a:p>
                    <a:p>
                      <a:pPr algn="ctr"/>
                      <a:r>
                        <a:rPr lang="ru-RU" sz="700" b="0" dirty="0" smtClean="0">
                          <a:solidFill>
                            <a:schemeClr val="tx1"/>
                          </a:solidFill>
                          <a:latin typeface="Century Gothic" pitchFamily="34" charset="0"/>
                          <a:cs typeface="Arial" pitchFamily="34" charset="0"/>
                        </a:rPr>
                        <a:t>2022гг</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b="0" dirty="0" smtClean="0">
                          <a:solidFill>
                            <a:schemeClr val="tx1"/>
                          </a:solidFill>
                          <a:latin typeface="Century Gothic" pitchFamily="34" charset="0"/>
                          <a:cs typeface="Arial" pitchFamily="34" charset="0"/>
                        </a:rPr>
                        <a:t>Рост «+»;</a:t>
                      </a:r>
                    </a:p>
                    <a:p>
                      <a:pPr algn="ctr"/>
                      <a:r>
                        <a:rPr lang="ru-RU" sz="700" b="0" dirty="0" smtClean="0">
                          <a:solidFill>
                            <a:schemeClr val="tx1"/>
                          </a:solidFill>
                          <a:latin typeface="Century Gothic" pitchFamily="34" charset="0"/>
                          <a:cs typeface="Arial" pitchFamily="34" charset="0"/>
                        </a:rPr>
                        <a:t>снижение  «-»</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0"/>
                  </a:ext>
                </a:extLst>
              </a:tr>
              <a:tr h="227368">
                <a:tc>
                  <a:txBody>
                    <a:bodyPr/>
                    <a:lstStyle/>
                    <a:p>
                      <a:pPr algn="ctr"/>
                      <a:r>
                        <a:rPr lang="ru-RU" sz="700" dirty="0" smtClean="0">
                          <a:latin typeface="Century Gothic" pitchFamily="34" charset="0"/>
                          <a:cs typeface="Arial" pitchFamily="34" charset="0"/>
                        </a:rPr>
                        <a:t>1</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2</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3</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4</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5</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6=гр.5- гр.4</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368">
                <a:tc>
                  <a:txBody>
                    <a:bodyPr/>
                    <a:lstStyle/>
                    <a:p>
                      <a:r>
                        <a:rPr lang="ru-RU" sz="700" dirty="0" smtClean="0">
                          <a:latin typeface="Century Gothic" pitchFamily="34" charset="0"/>
                          <a:cs typeface="Arial" pitchFamily="34" charset="0"/>
                        </a:rPr>
                        <a:t>Балаганское</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ru-RU" sz="700" dirty="0">
                          <a:latin typeface="Century Gothic" pitchFamily="34" charset="0"/>
                          <a:cs typeface="Arial" pitchFamily="34" charset="0"/>
                        </a:rPr>
                        <a:t>п.Балаганск</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1</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3788</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3788</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0</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1"/>
                  </a:ext>
                </a:extLst>
              </a:tr>
              <a:tr h="227368">
                <a:tc>
                  <a:txBody>
                    <a:bodyPr/>
                    <a:lstStyle/>
                    <a:p>
                      <a:r>
                        <a:rPr lang="ru-RU" sz="700" dirty="0">
                          <a:latin typeface="Century Gothic" pitchFamily="34" charset="0"/>
                          <a:cs typeface="Arial" pitchFamily="34" charset="0"/>
                        </a:rPr>
                        <a:t>Биритское</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ru-RU" sz="700" dirty="0">
                          <a:latin typeface="Century Gothic" pitchFamily="34" charset="0"/>
                          <a:cs typeface="Arial" pitchFamily="34" charset="0"/>
                        </a:rPr>
                        <a:t>с.Бирит</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2</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504</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486</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-18</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r h="227368">
                <a:tc>
                  <a:txBody>
                    <a:bodyPr/>
                    <a:lstStyle/>
                    <a:p>
                      <a:r>
                        <a:rPr lang="ru-RU" sz="700" dirty="0">
                          <a:latin typeface="Century Gothic" pitchFamily="34" charset="0"/>
                          <a:cs typeface="Arial" pitchFamily="34" charset="0"/>
                        </a:rPr>
                        <a:t>Заславское</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ru-RU" sz="700" dirty="0">
                          <a:latin typeface="Century Gothic" pitchFamily="34" charset="0"/>
                          <a:cs typeface="Arial" pitchFamily="34" charset="0"/>
                        </a:rPr>
                        <a:t>д.Заславская</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3</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947</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938</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-9</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3"/>
                  </a:ext>
                </a:extLst>
              </a:tr>
              <a:tr h="227368">
                <a:tc>
                  <a:txBody>
                    <a:bodyPr/>
                    <a:lstStyle/>
                    <a:p>
                      <a:r>
                        <a:rPr lang="ru-RU" sz="700" dirty="0">
                          <a:latin typeface="Century Gothic" pitchFamily="34" charset="0"/>
                          <a:cs typeface="Arial" pitchFamily="34" charset="0"/>
                        </a:rPr>
                        <a:t>Коноваловское</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ru-RU" sz="700" dirty="0">
                          <a:latin typeface="Century Gothic" pitchFamily="34" charset="0"/>
                          <a:cs typeface="Arial" pitchFamily="34" charset="0"/>
                        </a:rPr>
                        <a:t>с.Коновалово</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2</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873</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865</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-8</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4"/>
                  </a:ext>
                </a:extLst>
              </a:tr>
              <a:tr h="227368">
                <a:tc>
                  <a:txBody>
                    <a:bodyPr/>
                    <a:lstStyle/>
                    <a:p>
                      <a:r>
                        <a:rPr lang="ru-RU" sz="700" dirty="0">
                          <a:latin typeface="Century Gothic" pitchFamily="34" charset="0"/>
                          <a:cs typeface="Arial" pitchFamily="34" charset="0"/>
                        </a:rPr>
                        <a:t>Кумарейское</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ru-RU" sz="700" dirty="0">
                          <a:latin typeface="Century Gothic" pitchFamily="34" charset="0"/>
                          <a:cs typeface="Arial" pitchFamily="34" charset="0"/>
                        </a:rPr>
                        <a:t>с.Кумарейка</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1</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910</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892</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-18</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5"/>
                  </a:ext>
                </a:extLst>
              </a:tr>
              <a:tr h="227368">
                <a:tc>
                  <a:txBody>
                    <a:bodyPr/>
                    <a:lstStyle/>
                    <a:p>
                      <a:r>
                        <a:rPr lang="ru-RU" sz="700" dirty="0">
                          <a:latin typeface="Century Gothic" pitchFamily="34" charset="0"/>
                          <a:cs typeface="Arial" pitchFamily="34" charset="0"/>
                        </a:rPr>
                        <a:t>Тарнопольское </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ru-RU" sz="700" dirty="0">
                          <a:latin typeface="Century Gothic" pitchFamily="34" charset="0"/>
                          <a:cs typeface="Arial" pitchFamily="34" charset="0"/>
                        </a:rPr>
                        <a:t>с.Тарнополь</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3</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797</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768</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-29</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6"/>
                  </a:ext>
                </a:extLst>
              </a:tr>
              <a:tr h="227368">
                <a:tc>
                  <a:txBody>
                    <a:bodyPr/>
                    <a:lstStyle/>
                    <a:p>
                      <a:r>
                        <a:rPr lang="ru-RU" sz="700" dirty="0">
                          <a:latin typeface="Century Gothic" pitchFamily="34" charset="0"/>
                          <a:cs typeface="Arial" pitchFamily="34" charset="0"/>
                        </a:rPr>
                        <a:t>Шарагайское</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ru-RU" sz="700" dirty="0">
                          <a:latin typeface="Century Gothic" pitchFamily="34" charset="0"/>
                          <a:cs typeface="Arial" pitchFamily="34" charset="0"/>
                        </a:rPr>
                        <a:t>с.Шарагай</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1</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484</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481</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-3</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7"/>
                  </a:ext>
                </a:extLst>
              </a:tr>
              <a:tr h="227368">
                <a:tc>
                  <a:txBody>
                    <a:bodyPr/>
                    <a:lstStyle/>
                    <a:p>
                      <a:r>
                        <a:rPr lang="ru-RU" sz="700" dirty="0">
                          <a:latin typeface="Century Gothic" pitchFamily="34" charset="0"/>
                          <a:cs typeface="Arial" pitchFamily="34" charset="0"/>
                        </a:rPr>
                        <a:t>всего</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13</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8303</a:t>
                      </a: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8218</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-85</a:t>
                      </a:r>
                      <a:endParaRPr lang="ru-RU" sz="700" dirty="0">
                        <a:latin typeface="Century Gothic" pitchFamily="34" charset="0"/>
                        <a:cs typeface="Arial" pitchFamily="34" charset="0"/>
                      </a:endParaRPr>
                    </a:p>
                  </a:txBody>
                  <a:tcPr marL="68580" marR="68580" marT="60960" marB="6096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graphicFrame>
        <p:nvGraphicFramePr>
          <p:cNvPr id="24" name="Таблица 23"/>
          <p:cNvGraphicFramePr>
            <a:graphicFrameLocks noGrp="1"/>
          </p:cNvGraphicFramePr>
          <p:nvPr>
            <p:extLst>
              <p:ext uri="{D42A27DB-BD31-4B8C-83A1-F6EECF244321}">
                <p14:modId xmlns:p14="http://schemas.microsoft.com/office/powerpoint/2010/main" xmlns="" val="926507567"/>
              </p:ext>
            </p:extLst>
          </p:nvPr>
        </p:nvGraphicFramePr>
        <p:xfrm>
          <a:off x="1628800" y="7524328"/>
          <a:ext cx="4725144" cy="1402080"/>
        </p:xfrm>
        <a:graphic>
          <a:graphicData uri="http://schemas.openxmlformats.org/drawingml/2006/table">
            <a:tbl>
              <a:tblPr firstRow="1" bandRow="1">
                <a:tableStyleId>{5C22544A-7EE6-4342-B048-85BDC9FD1C3A}</a:tableStyleId>
              </a:tblPr>
              <a:tblGrid>
                <a:gridCol w="2403332">
                  <a:extLst>
                    <a:ext uri="{9D8B030D-6E8A-4147-A177-3AD203B41FA5}">
                      <a16:colId xmlns="" xmlns:a16="http://schemas.microsoft.com/office/drawing/2014/main" val="20000"/>
                    </a:ext>
                  </a:extLst>
                </a:gridCol>
                <a:gridCol w="836082">
                  <a:extLst>
                    <a:ext uri="{9D8B030D-6E8A-4147-A177-3AD203B41FA5}">
                      <a16:colId xmlns="" xmlns:a16="http://schemas.microsoft.com/office/drawing/2014/main" val="20002"/>
                    </a:ext>
                  </a:extLst>
                </a:gridCol>
                <a:gridCol w="760074">
                  <a:extLst>
                    <a:ext uri="{9D8B030D-6E8A-4147-A177-3AD203B41FA5}">
                      <a16:colId xmlns="" xmlns:a16="http://schemas.microsoft.com/office/drawing/2014/main" val="20003"/>
                    </a:ext>
                  </a:extLst>
                </a:gridCol>
                <a:gridCol w="725656"/>
              </a:tblGrid>
              <a:tr h="301714">
                <a:tc>
                  <a:txBody>
                    <a:bodyPr/>
                    <a:lstStyle/>
                    <a:p>
                      <a:endParaRPr lang="ru-RU" sz="700" b="0" i="0" dirty="0">
                        <a:ln>
                          <a:noFill/>
                        </a:ln>
                        <a:solidFill>
                          <a:schemeClr val="tx1"/>
                        </a:solidFill>
                        <a:latin typeface="Century Gothic" pitchFamily="34" charset="0"/>
                        <a:cs typeface="Arial" pitchFamily="34" charset="0"/>
                      </a:endParaRPr>
                    </a:p>
                    <a:p>
                      <a:pPr algn="ctr"/>
                      <a:r>
                        <a:rPr lang="ru-RU" sz="700" b="0" i="0" dirty="0">
                          <a:ln>
                            <a:noFill/>
                          </a:ln>
                          <a:solidFill>
                            <a:schemeClr val="tx1"/>
                          </a:solidFill>
                          <a:latin typeface="Century Gothic" pitchFamily="34" charset="0"/>
                          <a:cs typeface="Arial" pitchFamily="34" charset="0"/>
                        </a:rPr>
                        <a:t>Показатель</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pPr algn="ctr"/>
                      <a:r>
                        <a:rPr lang="ru-RU" sz="700" b="0" i="0" dirty="0" smtClean="0">
                          <a:ln>
                            <a:noFill/>
                          </a:ln>
                          <a:solidFill>
                            <a:schemeClr val="tx1"/>
                          </a:solidFill>
                          <a:latin typeface="Century Gothic" pitchFamily="34" charset="0"/>
                          <a:cs typeface="Arial" pitchFamily="34" charset="0"/>
                        </a:rPr>
                        <a:t>На</a:t>
                      </a:r>
                    </a:p>
                    <a:p>
                      <a:pPr algn="ctr"/>
                      <a:r>
                        <a:rPr lang="ru-RU" sz="700" b="0" i="0" dirty="0" smtClean="0">
                          <a:ln>
                            <a:noFill/>
                          </a:ln>
                          <a:solidFill>
                            <a:schemeClr val="tx1"/>
                          </a:solidFill>
                          <a:latin typeface="Century Gothic" pitchFamily="34" charset="0"/>
                          <a:cs typeface="Arial" pitchFamily="34" charset="0"/>
                        </a:rPr>
                        <a:t> 01.01.2020г</a:t>
                      </a:r>
                      <a:r>
                        <a:rPr lang="ru-RU" sz="700" b="0" i="0" dirty="0">
                          <a:ln>
                            <a:noFill/>
                          </a:ln>
                          <a:solidFill>
                            <a:schemeClr val="tx1"/>
                          </a:solidFill>
                          <a:latin typeface="Century Gothic" pitchFamily="34" charset="0"/>
                          <a:cs typeface="Arial" pitchFamily="34"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pPr algn="ctr"/>
                      <a:r>
                        <a:rPr lang="ru-RU" sz="700" b="0" i="0" dirty="0">
                          <a:ln>
                            <a:noFill/>
                          </a:ln>
                          <a:solidFill>
                            <a:schemeClr val="tx1"/>
                          </a:solidFill>
                          <a:latin typeface="Century Gothic" pitchFamily="34" charset="0"/>
                          <a:cs typeface="Arial" pitchFamily="34" charset="0"/>
                        </a:rPr>
                        <a:t>На</a:t>
                      </a:r>
                    </a:p>
                    <a:p>
                      <a:pPr algn="ctr"/>
                      <a:r>
                        <a:rPr lang="ru-RU" sz="700" b="0" i="0" dirty="0">
                          <a:ln>
                            <a:noFill/>
                          </a:ln>
                          <a:solidFill>
                            <a:schemeClr val="tx1"/>
                          </a:solidFill>
                          <a:latin typeface="Century Gothic" pitchFamily="34" charset="0"/>
                          <a:cs typeface="Arial" pitchFamily="34" charset="0"/>
                        </a:rPr>
                        <a:t> </a:t>
                      </a:r>
                      <a:r>
                        <a:rPr lang="ru-RU" sz="700" b="0" i="0" dirty="0" smtClean="0">
                          <a:ln>
                            <a:noFill/>
                          </a:ln>
                          <a:solidFill>
                            <a:schemeClr val="tx1"/>
                          </a:solidFill>
                          <a:latin typeface="Century Gothic" pitchFamily="34" charset="0"/>
                          <a:cs typeface="Arial" pitchFamily="34" charset="0"/>
                        </a:rPr>
                        <a:t>01.01.2021г</a:t>
                      </a:r>
                      <a:r>
                        <a:rPr lang="ru-RU" sz="700" b="0" i="0" dirty="0">
                          <a:ln>
                            <a:noFill/>
                          </a:ln>
                          <a:solidFill>
                            <a:schemeClr val="tx1"/>
                          </a:solidFill>
                          <a:latin typeface="Century Gothic" pitchFamily="34" charset="0"/>
                          <a:cs typeface="Arial" pitchFamily="34"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pPr algn="ctr"/>
                      <a:r>
                        <a:rPr lang="ru-RU" sz="700" b="0" i="0" dirty="0" smtClean="0">
                          <a:ln>
                            <a:noFill/>
                          </a:ln>
                          <a:solidFill>
                            <a:schemeClr val="tx1"/>
                          </a:solidFill>
                          <a:latin typeface="Century Gothic" pitchFamily="34" charset="0"/>
                          <a:cs typeface="Arial" pitchFamily="34" charset="0"/>
                        </a:rPr>
                        <a:t>На</a:t>
                      </a:r>
                    </a:p>
                    <a:p>
                      <a:pPr algn="ctr"/>
                      <a:r>
                        <a:rPr lang="ru-RU" sz="700" b="0" i="0" dirty="0" smtClean="0">
                          <a:ln>
                            <a:noFill/>
                          </a:ln>
                          <a:solidFill>
                            <a:schemeClr val="tx1"/>
                          </a:solidFill>
                          <a:latin typeface="Century Gothic" pitchFamily="34" charset="0"/>
                          <a:cs typeface="Arial" pitchFamily="34" charset="0"/>
                        </a:rPr>
                        <a:t> 01.01.2022г.</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0"/>
                  </a:ext>
                </a:extLst>
              </a:tr>
              <a:tr h="196114">
                <a:tc>
                  <a:txBody>
                    <a:bodyPr/>
                    <a:lstStyle/>
                    <a:p>
                      <a:r>
                        <a:rPr lang="ru-RU" sz="700" dirty="0">
                          <a:ln>
                            <a:noFill/>
                          </a:ln>
                          <a:latin typeface="Century Gothic" pitchFamily="34" charset="0"/>
                          <a:cs typeface="Arial" pitchFamily="34" charset="0"/>
                        </a:rPr>
                        <a:t>Численность населения, всего,</a:t>
                      </a:r>
                      <a:r>
                        <a:rPr lang="ru-RU" sz="700" baseline="0" dirty="0">
                          <a:ln>
                            <a:noFill/>
                          </a:ln>
                          <a:latin typeface="Century Gothic" pitchFamily="34" charset="0"/>
                          <a:cs typeface="Arial" pitchFamily="34" charset="0"/>
                        </a:rPr>
                        <a:t>  тыс.</a:t>
                      </a:r>
                      <a:r>
                        <a:rPr lang="ru-RU" sz="700" dirty="0">
                          <a:ln>
                            <a:noFill/>
                          </a:ln>
                          <a:latin typeface="Century Gothic" pitchFamily="34" charset="0"/>
                          <a:cs typeface="Arial" pitchFamily="34" charset="0"/>
                        </a:rPr>
                        <a:t>чел.</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n>
                            <a:noFill/>
                          </a:ln>
                          <a:latin typeface="Century Gothic" pitchFamily="34" charset="0"/>
                          <a:cs typeface="Arial" pitchFamily="34" charset="0"/>
                        </a:rPr>
                        <a:t>8347</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n>
                            <a:noFill/>
                          </a:ln>
                          <a:latin typeface="Century Gothic" pitchFamily="34" charset="0"/>
                          <a:cs typeface="Arial" pitchFamily="34" charset="0"/>
                        </a:rPr>
                        <a:t>8303</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n>
                            <a:noFill/>
                          </a:ln>
                          <a:latin typeface="Century Gothic" pitchFamily="34" charset="0"/>
                          <a:cs typeface="Arial" pitchFamily="34" charset="0"/>
                        </a:rPr>
                        <a:t>8218</a:t>
                      </a:r>
                      <a:endParaRPr lang="ru-RU" sz="700" dirty="0">
                        <a:ln>
                          <a:noFill/>
                        </a:ln>
                        <a:latin typeface="Century Gothic" pitchFamily="34" charset="0"/>
                        <a:cs typeface="Arial"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2"/>
                  </a:ext>
                </a:extLst>
              </a:tr>
              <a:tr h="196114">
                <a:tc>
                  <a:txBody>
                    <a:bodyPr/>
                    <a:lstStyle/>
                    <a:p>
                      <a:r>
                        <a:rPr lang="ru-RU" sz="700" dirty="0">
                          <a:ln>
                            <a:noFill/>
                          </a:ln>
                          <a:latin typeface="Century Gothic" pitchFamily="34" charset="0"/>
                          <a:cs typeface="Arial" pitchFamily="34" charset="0"/>
                        </a:rPr>
                        <a:t>в</a:t>
                      </a:r>
                      <a:r>
                        <a:rPr lang="ru-RU" sz="700" baseline="0" dirty="0">
                          <a:ln>
                            <a:noFill/>
                          </a:ln>
                          <a:latin typeface="Century Gothic" pitchFamily="34" charset="0"/>
                          <a:cs typeface="Arial" pitchFamily="34" charset="0"/>
                        </a:rPr>
                        <a:t> </a:t>
                      </a:r>
                      <a:r>
                        <a:rPr lang="ru-RU" sz="700" dirty="0">
                          <a:ln>
                            <a:noFill/>
                          </a:ln>
                          <a:latin typeface="Century Gothic" pitchFamily="34" charset="0"/>
                          <a:cs typeface="Arial" pitchFamily="34" charset="0"/>
                        </a:rPr>
                        <a:t>том числе:</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ru-RU" sz="700" dirty="0">
                        <a:ln>
                          <a:noFill/>
                        </a:ln>
                        <a:latin typeface="Century Gothic" pitchFamily="34" charset="0"/>
                        <a:cs typeface="Arial"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ru-RU" sz="700" dirty="0">
                        <a:ln>
                          <a:noFill/>
                        </a:ln>
                        <a:latin typeface="Century Gothic" pitchFamily="34" charset="0"/>
                        <a:cs typeface="Arial"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endParaRPr lang="ru-RU" sz="700" dirty="0">
                        <a:ln>
                          <a:noFill/>
                        </a:ln>
                        <a:latin typeface="Century Gothic" pitchFamily="34" charset="0"/>
                        <a:cs typeface="Arial"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3"/>
                  </a:ext>
                </a:extLst>
              </a:tr>
              <a:tr h="196114">
                <a:tc>
                  <a:txBody>
                    <a:bodyPr/>
                    <a:lstStyle/>
                    <a:p>
                      <a:r>
                        <a:rPr lang="ru-RU" sz="700" dirty="0">
                          <a:ln>
                            <a:noFill/>
                          </a:ln>
                          <a:latin typeface="Century Gothic" pitchFamily="34" charset="0"/>
                          <a:cs typeface="Arial" pitchFamily="34" charset="0"/>
                        </a:rPr>
                        <a:t>городское население</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n>
                            <a:noFill/>
                          </a:ln>
                          <a:latin typeface="Century Gothic" pitchFamily="34" charset="0"/>
                          <a:cs typeface="Arial" pitchFamily="34"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n>
                            <a:noFill/>
                          </a:ln>
                          <a:latin typeface="Century Gothic" pitchFamily="34" charset="0"/>
                          <a:cs typeface="Arial" pitchFamily="34" charset="0"/>
                        </a:rPr>
                        <a:t>-</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n>
                            <a:noFill/>
                          </a:ln>
                          <a:latin typeface="Century Gothic" pitchFamily="34" charset="0"/>
                          <a:cs typeface="Arial" pitchFamily="34" charset="0"/>
                        </a:rPr>
                        <a:t>-</a:t>
                      </a:r>
                      <a:endParaRPr lang="ru-RU" sz="700" dirty="0">
                        <a:ln>
                          <a:noFill/>
                        </a:ln>
                        <a:latin typeface="Century Gothic" pitchFamily="34" charset="0"/>
                        <a:cs typeface="Arial"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4"/>
                  </a:ext>
                </a:extLst>
              </a:tr>
              <a:tr h="196114">
                <a:tc>
                  <a:txBody>
                    <a:bodyPr/>
                    <a:lstStyle/>
                    <a:p>
                      <a:r>
                        <a:rPr lang="ru-RU" sz="700" dirty="0">
                          <a:latin typeface="Century Gothic" pitchFamily="34" charset="0"/>
                          <a:cs typeface="Arial" pitchFamily="34" charset="0"/>
                        </a:rPr>
                        <a:t>сельское население</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8347</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8303</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8218</a:t>
                      </a:r>
                      <a:endParaRPr lang="ru-RU" sz="700" dirty="0">
                        <a:latin typeface="Century Gothic" pitchFamily="34" charset="0"/>
                        <a:cs typeface="Arial"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5"/>
                  </a:ext>
                </a:extLst>
              </a:tr>
              <a:tr h="301714">
                <a:tc>
                  <a:txBody>
                    <a:bodyPr/>
                    <a:lstStyle/>
                    <a:p>
                      <a:r>
                        <a:rPr lang="ru-RU" sz="700" dirty="0">
                          <a:latin typeface="Century Gothic" pitchFamily="34" charset="0"/>
                          <a:cs typeface="Arial" pitchFamily="34" charset="0"/>
                        </a:rPr>
                        <a:t>Доля численности населения</a:t>
                      </a:r>
                      <a:r>
                        <a:rPr lang="ru-RU" sz="700" baseline="0" dirty="0">
                          <a:latin typeface="Century Gothic" pitchFamily="34" charset="0"/>
                          <a:cs typeface="Arial" pitchFamily="34" charset="0"/>
                        </a:rPr>
                        <a:t> в общей численности населения  Иркутской области (%)</a:t>
                      </a:r>
                      <a:endParaRPr lang="ru-RU" sz="700" dirty="0">
                        <a:latin typeface="Century Gothic" pitchFamily="34" charset="0"/>
                        <a:cs typeface="Arial"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0,3</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a:latin typeface="Century Gothic" pitchFamily="34" charset="0"/>
                          <a:cs typeface="Arial" pitchFamily="34" charset="0"/>
                        </a:rPr>
                        <a:t>0,3</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ru-RU" sz="700" dirty="0" smtClean="0">
                          <a:latin typeface="Century Gothic" pitchFamily="34" charset="0"/>
                          <a:cs typeface="Arial" pitchFamily="34" charset="0"/>
                        </a:rPr>
                        <a:t>0,3</a:t>
                      </a:r>
                      <a:endParaRPr lang="ru-RU" sz="700" dirty="0">
                        <a:latin typeface="Century Gothic" pitchFamily="34" charset="0"/>
                        <a:cs typeface="Arial" pitchFamily="34" charset="0"/>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
        <p:nvSpPr>
          <p:cNvPr id="25" name="Прямоугольник 24"/>
          <p:cNvSpPr/>
          <p:nvPr/>
        </p:nvSpPr>
        <p:spPr>
          <a:xfrm>
            <a:off x="188640" y="7452320"/>
            <a:ext cx="1412776" cy="1569660"/>
          </a:xfrm>
          <a:prstGeom prst="rect">
            <a:avLst/>
          </a:prstGeom>
        </p:spPr>
        <p:txBody>
          <a:bodyPr wrap="square">
            <a:spAutoFit/>
          </a:bodyPr>
          <a:lstStyle/>
          <a:p>
            <a:pPr algn="ctr"/>
            <a:r>
              <a:rPr lang="ru-RU" sz="800" dirty="0" smtClean="0">
                <a:latin typeface="Century Gothic" pitchFamily="34" charset="0"/>
                <a:cs typeface="Arial" pitchFamily="34" charset="0"/>
              </a:rPr>
              <a:t>В связи с принятием Закона Иркутской области от 11.12.2019г.  №127-ОЗ </a:t>
            </a:r>
          </a:p>
          <a:p>
            <a:pPr algn="ctr"/>
            <a:r>
              <a:rPr lang="ru-RU" sz="800" dirty="0" smtClean="0">
                <a:latin typeface="Century Gothic" pitchFamily="34" charset="0"/>
                <a:cs typeface="Arial" pitchFamily="34" charset="0"/>
              </a:rPr>
              <a:t>«О преобразовании Балаганского муниципального образования Балаганского района  Иркутской области» городское население в районе отсутствует.</a:t>
            </a:r>
            <a:endParaRPr lang="ru-RU" sz="800" dirty="0">
              <a:latin typeface="Century Gothic" pitchFamily="34" charset="0"/>
            </a:endParaRPr>
          </a:p>
        </p:txBody>
      </p:sp>
      <p:graphicFrame>
        <p:nvGraphicFramePr>
          <p:cNvPr id="26" name="Диаграмма 25"/>
          <p:cNvGraphicFramePr/>
          <p:nvPr/>
        </p:nvGraphicFramePr>
        <p:xfrm>
          <a:off x="4509120" y="3059832"/>
          <a:ext cx="2016224" cy="1512168"/>
        </p:xfrm>
        <a:graphic>
          <a:graphicData uri="http://schemas.openxmlformats.org/drawingml/2006/chart">
            <c:chart xmlns:c="http://schemas.openxmlformats.org/drawingml/2006/chart" xmlns:r="http://schemas.openxmlformats.org/officeDocument/2006/relationships" r:id="rId14"/>
          </a:graphicData>
        </a:graphic>
      </p:graphicFrame>
      <p:pic>
        <p:nvPicPr>
          <p:cNvPr id="1026" name="Picture 2"/>
          <p:cNvPicPr>
            <a:picLocks noChangeAspect="1" noChangeArrowheads="1"/>
          </p:cNvPicPr>
          <p:nvPr/>
        </p:nvPicPr>
        <p:blipFill>
          <a:blip r:embed="rId15" cstate="print"/>
          <a:srcRect/>
          <a:stretch>
            <a:fillRect/>
          </a:stretch>
        </p:blipFill>
        <p:spPr bwMode="auto">
          <a:xfrm>
            <a:off x="4653136" y="6732240"/>
            <a:ext cx="2088232" cy="672282"/>
          </a:xfrm>
          <a:prstGeom prst="rect">
            <a:avLst/>
          </a:prstGeom>
          <a:noFill/>
          <a:ln w="9525">
            <a:no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580212" y="8801183"/>
            <a:ext cx="277788" cy="342817"/>
          </a:xfrm>
        </p:spPr>
        <p:txBody>
          <a:bodyPr/>
          <a:lstStyle/>
          <a:p>
            <a:fld id="{AE615853-E613-407B-A395-6D972D143756}" type="slidenum">
              <a:rPr lang="ru-RU" sz="1000" smtClean="0">
                <a:solidFill>
                  <a:schemeClr val="tx1"/>
                </a:solidFill>
                <a:latin typeface="Century Gothic" pitchFamily="34" charset="0"/>
              </a:rPr>
              <a:pPr/>
              <a:t>7</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124744"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rPr>
              <a:t>Бюджет для граждан: </a:t>
            </a:r>
          </a:p>
          <a:p>
            <a:pPr algn="ctr"/>
            <a:r>
              <a:rPr lang="ru-RU" sz="1000" dirty="0" smtClean="0">
                <a:solidFill>
                  <a:schemeClr val="tx2">
                    <a:lumMod val="75000"/>
                  </a:schemeClr>
                </a:solidFill>
                <a:latin typeface="Century Gothic" pitchFamily="34"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6" name="Прямоугольник 5"/>
          <p:cNvSpPr/>
          <p:nvPr/>
        </p:nvSpPr>
        <p:spPr>
          <a:xfrm>
            <a:off x="404664" y="1043608"/>
            <a:ext cx="1800200" cy="1477328"/>
          </a:xfrm>
          <a:prstGeom prst="rect">
            <a:avLst/>
          </a:prstGeom>
        </p:spPr>
        <p:txBody>
          <a:bodyPr wrap="square">
            <a:spAutoFit/>
          </a:bodyPr>
          <a:lstStyle/>
          <a:p>
            <a:pPr indent="85725" algn="just"/>
            <a:r>
              <a:rPr lang="ru-RU" sz="900" dirty="0" smtClean="0">
                <a:solidFill>
                  <a:schemeClr val="accent5">
                    <a:lumMod val="50000"/>
                  </a:schemeClr>
                </a:solidFill>
                <a:latin typeface="Century Gothic" pitchFamily="34" charset="0"/>
                <a:cs typeface="Arial" pitchFamily="34" charset="0"/>
              </a:rPr>
              <a:t>Балансовая прибыль предприятий района в 2021 году составила 125,9 млн. рублей.</a:t>
            </a:r>
          </a:p>
          <a:p>
            <a:pPr indent="85725" algn="just"/>
            <a:r>
              <a:rPr lang="ru-RU" sz="900" dirty="0" smtClean="0">
                <a:solidFill>
                  <a:schemeClr val="accent5">
                    <a:lumMod val="50000"/>
                  </a:schemeClr>
                </a:solidFill>
                <a:latin typeface="Century Gothic" pitchFamily="34" charset="0"/>
                <a:cs typeface="Arial" pitchFamily="34" charset="0"/>
              </a:rPr>
              <a:t>Балансовая прибыль предприятий района в 2022 году составила 99,7 млн. рублей.</a:t>
            </a:r>
          </a:p>
          <a:p>
            <a:pPr indent="85725" algn="just"/>
            <a:r>
              <a:rPr lang="ru-RU" sz="900" dirty="0" smtClean="0">
                <a:solidFill>
                  <a:schemeClr val="accent5">
                    <a:lumMod val="50000"/>
                  </a:schemeClr>
                </a:solidFill>
                <a:latin typeface="Century Gothic" pitchFamily="34" charset="0"/>
                <a:cs typeface="Arial" pitchFamily="34" charset="0"/>
              </a:rPr>
              <a:t>Темп роста к 2021 году составил  79,2%.</a:t>
            </a:r>
            <a:endParaRPr lang="ru-RU" sz="900" dirty="0">
              <a:solidFill>
                <a:schemeClr val="accent5">
                  <a:lumMod val="50000"/>
                </a:schemeClr>
              </a:solidFill>
              <a:latin typeface="Century Gothic" pitchFamily="34" charset="0"/>
              <a:cs typeface="Arial" pitchFamily="34" charset="0"/>
            </a:endParaRPr>
          </a:p>
        </p:txBody>
      </p:sp>
      <p:graphicFrame>
        <p:nvGraphicFramePr>
          <p:cNvPr id="7" name="Диаграмма 6"/>
          <p:cNvGraphicFramePr/>
          <p:nvPr/>
        </p:nvGraphicFramePr>
        <p:xfrm>
          <a:off x="4293096" y="1259632"/>
          <a:ext cx="2376264" cy="15841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nvGraphicFramePr>
        <p:xfrm>
          <a:off x="2204864" y="1259632"/>
          <a:ext cx="2016224" cy="144016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908720" y="755576"/>
            <a:ext cx="5688632" cy="400110"/>
          </a:xfrm>
          <a:prstGeom prst="rect">
            <a:avLst/>
          </a:prstGeom>
          <a:noFill/>
        </p:spPr>
        <p:txBody>
          <a:bodyPr wrap="square" rtlCol="0">
            <a:spAutoFit/>
          </a:bodyPr>
          <a:lstStyle/>
          <a:p>
            <a:pPr algn="ctr"/>
            <a:r>
              <a:rPr lang="ru-RU" sz="1000" b="1" dirty="0" smtClean="0">
                <a:solidFill>
                  <a:schemeClr val="accent1">
                    <a:lumMod val="25000"/>
                  </a:schemeClr>
                </a:solidFill>
                <a:latin typeface="Century Gothic" pitchFamily="34" charset="0"/>
              </a:rPr>
              <a:t>Основные показатели социально – экономического развития муниципального образования Балаганский район за 2022 год</a:t>
            </a:r>
            <a:endParaRPr lang="ru-RU" sz="1000" b="1" dirty="0">
              <a:solidFill>
                <a:schemeClr val="accent1">
                  <a:lumMod val="25000"/>
                </a:schemeClr>
              </a:solidFill>
              <a:latin typeface="Century Gothic" pitchFamily="34" charset="0"/>
            </a:endParaRPr>
          </a:p>
        </p:txBody>
      </p:sp>
      <p:graphicFrame>
        <p:nvGraphicFramePr>
          <p:cNvPr id="10" name="Таблица 9"/>
          <p:cNvGraphicFramePr>
            <a:graphicFrameLocks noGrp="1"/>
          </p:cNvGraphicFramePr>
          <p:nvPr/>
        </p:nvGraphicFramePr>
        <p:xfrm>
          <a:off x="2564905" y="2987824"/>
          <a:ext cx="4103960" cy="2016000"/>
        </p:xfrm>
        <a:graphic>
          <a:graphicData uri="http://schemas.openxmlformats.org/drawingml/2006/table">
            <a:tbl>
              <a:tblPr firstRow="1" bandRow="1">
                <a:tableStyleId>{5C22544A-7EE6-4342-B048-85BDC9FD1C3A}</a:tableStyleId>
              </a:tblPr>
              <a:tblGrid>
                <a:gridCol w="2121946"/>
                <a:gridCol w="487005"/>
                <a:gridCol w="487005"/>
                <a:gridCol w="537058"/>
                <a:gridCol w="470946"/>
              </a:tblGrid>
              <a:tr h="358400">
                <a:tc>
                  <a:txBody>
                    <a:bodyPr/>
                    <a:lstStyle/>
                    <a:p>
                      <a:pPr algn="ctr"/>
                      <a:r>
                        <a:rPr lang="ru-RU" sz="800" b="0" dirty="0" smtClean="0">
                          <a:solidFill>
                            <a:schemeClr val="tx1"/>
                          </a:solidFill>
                          <a:latin typeface="Century Gothic" pitchFamily="34" charset="0"/>
                        </a:rPr>
                        <a:t>Показатель</a:t>
                      </a:r>
                      <a:endParaRPr lang="ru-RU" sz="800" b="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b="0" dirty="0" smtClean="0">
                          <a:solidFill>
                            <a:schemeClr val="tx1"/>
                          </a:solidFill>
                          <a:latin typeface="Century Gothic" pitchFamily="34" charset="0"/>
                        </a:rPr>
                        <a:t>Ед.</a:t>
                      </a:r>
                    </a:p>
                    <a:p>
                      <a:pPr algn="ctr"/>
                      <a:r>
                        <a:rPr lang="ru-RU" sz="800" b="0" dirty="0" smtClean="0">
                          <a:solidFill>
                            <a:schemeClr val="tx1"/>
                          </a:solidFill>
                          <a:latin typeface="Century Gothic" pitchFamily="34" charset="0"/>
                        </a:rPr>
                        <a:t>изм.</a:t>
                      </a:r>
                      <a:endParaRPr lang="ru-RU" sz="800" b="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b="0" dirty="0" smtClean="0">
                          <a:solidFill>
                            <a:schemeClr val="tx1"/>
                          </a:solidFill>
                          <a:latin typeface="Century Gothic" pitchFamily="34" charset="0"/>
                        </a:rPr>
                        <a:t>2020г.</a:t>
                      </a:r>
                      <a:endParaRPr lang="ru-RU" sz="800" b="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b="0" dirty="0" smtClean="0">
                          <a:solidFill>
                            <a:schemeClr val="tx1"/>
                          </a:solidFill>
                          <a:latin typeface="Century Gothic" pitchFamily="34" charset="0"/>
                        </a:rPr>
                        <a:t>2021г.</a:t>
                      </a:r>
                      <a:endParaRPr lang="ru-RU" sz="800" b="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b="0" dirty="0" smtClean="0">
                          <a:solidFill>
                            <a:schemeClr val="tx1"/>
                          </a:solidFill>
                          <a:latin typeface="Century Gothic" pitchFamily="34" charset="0"/>
                        </a:rPr>
                        <a:t>2022г.</a:t>
                      </a:r>
                      <a:endParaRPr lang="ru-RU" sz="800" b="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58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800" dirty="0" smtClean="0">
                          <a:solidFill>
                            <a:schemeClr val="tx1"/>
                          </a:solidFill>
                          <a:latin typeface="Century Gothic" pitchFamily="34" charset="0"/>
                        </a:rPr>
                        <a:t>Число действующих малых предприятий</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(ед.)</a:t>
                      </a:r>
                      <a:endParaRPr lang="ru-RU" sz="8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15</a:t>
                      </a:r>
                      <a:endParaRPr lang="ru-RU" sz="8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16</a:t>
                      </a:r>
                      <a:endParaRPr lang="ru-RU" sz="8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16</a:t>
                      </a:r>
                      <a:endParaRPr lang="ru-RU" sz="8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58400">
                <a:tc>
                  <a:txBody>
                    <a:bodyPr/>
                    <a:lstStyle/>
                    <a:p>
                      <a:r>
                        <a:rPr lang="ru-RU" sz="800" dirty="0" smtClean="0">
                          <a:solidFill>
                            <a:schemeClr val="tx1"/>
                          </a:solidFill>
                          <a:latin typeface="Century Gothic" pitchFamily="34" charset="0"/>
                        </a:rPr>
                        <a:t>Объем инвестиций в основной капитал за счет всех источников</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latin typeface="Century Gothic" pitchFamily="34" charset="0"/>
                        </a:rPr>
                        <a:t>(млн.руб.)</a:t>
                      </a:r>
                      <a:endParaRPr lang="ru-RU" sz="80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latin typeface="Century Gothic" pitchFamily="34" charset="0"/>
                        </a:rPr>
                        <a:t>79,1</a:t>
                      </a:r>
                      <a:endParaRPr lang="ru-RU" sz="80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109,4</a:t>
                      </a:r>
                      <a:endParaRPr lang="ru-RU" sz="8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82,3</a:t>
                      </a:r>
                      <a:endParaRPr lang="ru-RU" sz="8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58400">
                <a:tc>
                  <a:txBody>
                    <a:bodyPr/>
                    <a:lstStyle/>
                    <a:p>
                      <a:r>
                        <a:rPr lang="ru-RU" sz="800" dirty="0" smtClean="0">
                          <a:solidFill>
                            <a:schemeClr val="tx1"/>
                          </a:solidFill>
                          <a:latin typeface="Century Gothic" pitchFamily="34" charset="0"/>
                        </a:rPr>
                        <a:t>Количество индивидуальных</a:t>
                      </a:r>
                      <a:r>
                        <a:rPr lang="ru-RU" sz="800" baseline="0" dirty="0" smtClean="0">
                          <a:solidFill>
                            <a:schemeClr val="tx1"/>
                          </a:solidFill>
                          <a:latin typeface="Century Gothic" pitchFamily="34" charset="0"/>
                        </a:rPr>
                        <a:t> предпринимателей</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(ед.)</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173</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154</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153</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224000">
                <a:tc>
                  <a:txBody>
                    <a:bodyPr/>
                    <a:lstStyle/>
                    <a:p>
                      <a:r>
                        <a:rPr lang="ru-RU" sz="800" dirty="0" smtClean="0">
                          <a:solidFill>
                            <a:schemeClr val="tx1"/>
                          </a:solidFill>
                          <a:latin typeface="Century Gothic" pitchFamily="34" charset="0"/>
                        </a:rPr>
                        <a:t>Уровень безработицы</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1,2</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0,9</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800" dirty="0" smtClean="0">
                          <a:solidFill>
                            <a:schemeClr val="tx1"/>
                          </a:solidFill>
                          <a:latin typeface="Century Gothic" pitchFamily="34" charset="0"/>
                        </a:rPr>
                        <a:t>0,7</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58400">
                <a:tc>
                  <a:txBody>
                    <a:bodyPr/>
                    <a:lstStyle/>
                    <a:p>
                      <a:r>
                        <a:rPr lang="ru-RU" sz="800" dirty="0" smtClean="0">
                          <a:solidFill>
                            <a:schemeClr val="tx1"/>
                          </a:solidFill>
                          <a:latin typeface="Century Gothic" pitchFamily="34" charset="0"/>
                        </a:rPr>
                        <a:t>Среднемесячная заработная плата </a:t>
                      </a:r>
                      <a:r>
                        <a:rPr lang="ru-RU" sz="800" baseline="0" dirty="0" smtClean="0">
                          <a:solidFill>
                            <a:schemeClr val="tx1"/>
                          </a:solidFill>
                          <a:latin typeface="Century Gothic" pitchFamily="34" charset="0"/>
                        </a:rPr>
                        <a:t> без выплат социального характера</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ru-RU" sz="800" dirty="0" smtClean="0">
                          <a:solidFill>
                            <a:schemeClr val="tx1"/>
                          </a:solidFill>
                          <a:latin typeface="Century Gothic" pitchFamily="34" charset="0"/>
                        </a:rPr>
                        <a:t>(руб.)</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ru-RU" sz="800" dirty="0" smtClean="0">
                          <a:solidFill>
                            <a:schemeClr val="tx1"/>
                          </a:solidFill>
                          <a:latin typeface="Century Gothic" pitchFamily="34" charset="0"/>
                        </a:rPr>
                        <a:t>34480</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ru-RU" sz="800" dirty="0" smtClean="0">
                          <a:solidFill>
                            <a:schemeClr val="tx1"/>
                          </a:solidFill>
                          <a:latin typeface="Century Gothic" pitchFamily="34" charset="0"/>
                        </a:rPr>
                        <a:t>39430</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lang="ru-RU" sz="800" dirty="0" smtClean="0">
                          <a:solidFill>
                            <a:schemeClr val="tx1"/>
                          </a:solidFill>
                          <a:latin typeface="Century Gothic" pitchFamily="34" charset="0"/>
                        </a:rPr>
                        <a:t>44456</a:t>
                      </a:r>
                      <a:endParaRPr lang="ru-RU" sz="8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graphicFrame>
        <p:nvGraphicFramePr>
          <p:cNvPr id="14" name="Диаграмма 13"/>
          <p:cNvGraphicFramePr/>
          <p:nvPr/>
        </p:nvGraphicFramePr>
        <p:xfrm>
          <a:off x="116632" y="2483768"/>
          <a:ext cx="2376264" cy="24482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Диаграмма 14"/>
          <p:cNvGraphicFramePr/>
          <p:nvPr/>
        </p:nvGraphicFramePr>
        <p:xfrm>
          <a:off x="4365104" y="5148064"/>
          <a:ext cx="2304256" cy="1800200"/>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p:cNvSpPr txBox="1"/>
          <p:nvPr/>
        </p:nvSpPr>
        <p:spPr>
          <a:xfrm>
            <a:off x="2132856" y="5220072"/>
            <a:ext cx="2160240" cy="1754326"/>
          </a:xfrm>
          <a:prstGeom prst="rect">
            <a:avLst/>
          </a:prstGeom>
          <a:noFill/>
        </p:spPr>
        <p:txBody>
          <a:bodyPr wrap="square" rtlCol="0">
            <a:spAutoFit/>
          </a:bodyPr>
          <a:lstStyle/>
          <a:p>
            <a:pPr indent="269875" algn="just"/>
            <a:r>
              <a:rPr lang="ru-RU" sz="900" dirty="0" smtClean="0">
                <a:latin typeface="Century Gothic" pitchFamily="34" charset="0"/>
              </a:rPr>
              <a:t>Выручка от реализации продукции, работ, услуг на душу населения в 2021 году составила 69,0 тыс.рублей.</a:t>
            </a:r>
          </a:p>
          <a:p>
            <a:pPr indent="269875" algn="just"/>
            <a:r>
              <a:rPr lang="ru-RU" sz="900" dirty="0" smtClean="0">
                <a:latin typeface="Century Gothic" pitchFamily="34" charset="0"/>
              </a:rPr>
              <a:t>Выручка от реализации продукции, работ, услуг на душу населения в 2022 году составила 82,6 тыс.рублей.</a:t>
            </a:r>
          </a:p>
          <a:p>
            <a:pPr indent="269875" algn="just"/>
            <a:r>
              <a:rPr lang="ru-RU" sz="900" dirty="0" smtClean="0">
                <a:latin typeface="Century Gothic" pitchFamily="34" charset="0"/>
              </a:rPr>
              <a:t>Темп роста показателя в 2022 году к 2021 году составляет 119,7%.</a:t>
            </a:r>
          </a:p>
          <a:p>
            <a:endParaRPr lang="ru-RU" sz="900" dirty="0">
              <a:latin typeface="Century Gothic" pitchFamily="34" charset="0"/>
            </a:endParaRPr>
          </a:p>
        </p:txBody>
      </p:sp>
      <p:pic>
        <p:nvPicPr>
          <p:cNvPr id="2050" name="Picture 2"/>
          <p:cNvPicPr>
            <a:picLocks noChangeAspect="1" noChangeArrowheads="1"/>
          </p:cNvPicPr>
          <p:nvPr/>
        </p:nvPicPr>
        <p:blipFill>
          <a:blip r:embed="rId7" cstate="print"/>
          <a:srcRect/>
          <a:stretch>
            <a:fillRect/>
          </a:stretch>
        </p:blipFill>
        <p:spPr bwMode="auto">
          <a:xfrm>
            <a:off x="188640" y="5076056"/>
            <a:ext cx="936104" cy="720080"/>
          </a:xfrm>
          <a:prstGeom prst="rect">
            <a:avLst/>
          </a:prstGeom>
          <a:noFill/>
          <a:ln w="9525">
            <a:solidFill>
              <a:schemeClr val="bg1">
                <a:lumMod val="75000"/>
              </a:schemeClr>
            </a:solidFill>
            <a:miter lim="800000"/>
            <a:headEnd/>
            <a:tailEnd/>
          </a:ln>
        </p:spPr>
      </p:pic>
      <p:pic>
        <p:nvPicPr>
          <p:cNvPr id="2052" name="Picture 4"/>
          <p:cNvPicPr>
            <a:picLocks noChangeAspect="1" noChangeArrowheads="1"/>
          </p:cNvPicPr>
          <p:nvPr/>
        </p:nvPicPr>
        <p:blipFill>
          <a:blip r:embed="rId8" cstate="print"/>
          <a:srcRect/>
          <a:stretch>
            <a:fillRect/>
          </a:stretch>
        </p:blipFill>
        <p:spPr bwMode="auto">
          <a:xfrm>
            <a:off x="1052736" y="4644008"/>
            <a:ext cx="864000" cy="864000"/>
          </a:xfrm>
          <a:prstGeom prst="hexagon">
            <a:avLst/>
          </a:prstGeom>
          <a:noFill/>
          <a:ln w="9525">
            <a:solidFill>
              <a:schemeClr val="bg1">
                <a:lumMod val="75000"/>
              </a:schemeClr>
            </a:solidFill>
            <a:miter lim="800000"/>
            <a:headEnd/>
            <a:tailEnd/>
          </a:ln>
          <a:scene3d>
            <a:camera prst="orthographicFront"/>
            <a:lightRig rig="threePt" dir="t"/>
          </a:scene3d>
          <a:sp3d>
            <a:bevelT/>
          </a:sp3d>
        </p:spPr>
      </p:pic>
      <p:pic>
        <p:nvPicPr>
          <p:cNvPr id="2053" name="Picture 5"/>
          <p:cNvPicPr>
            <a:picLocks noChangeAspect="1" noChangeArrowheads="1"/>
          </p:cNvPicPr>
          <p:nvPr/>
        </p:nvPicPr>
        <p:blipFill>
          <a:blip r:embed="rId9" cstate="print"/>
          <a:srcRect/>
          <a:stretch>
            <a:fillRect/>
          </a:stretch>
        </p:blipFill>
        <p:spPr bwMode="auto">
          <a:xfrm>
            <a:off x="476672" y="5796136"/>
            <a:ext cx="864000" cy="867126"/>
          </a:xfrm>
          <a:prstGeom prst="hexagon">
            <a:avLst/>
          </a:prstGeom>
          <a:noFill/>
          <a:ln w="9525">
            <a:solidFill>
              <a:schemeClr val="bg1">
                <a:lumMod val="75000"/>
              </a:schemeClr>
            </a:solidFill>
            <a:miter lim="800000"/>
            <a:headEnd/>
            <a:tailEnd/>
          </a:ln>
          <a:scene3d>
            <a:camera prst="orthographicFront"/>
            <a:lightRig rig="threePt" dir="t"/>
          </a:scene3d>
          <a:sp3d>
            <a:bevelT/>
          </a:sp3d>
        </p:spPr>
      </p:pic>
      <p:graphicFrame>
        <p:nvGraphicFramePr>
          <p:cNvPr id="20" name="Таблица 19"/>
          <p:cNvGraphicFramePr>
            <a:graphicFrameLocks noGrp="1"/>
          </p:cNvGraphicFramePr>
          <p:nvPr/>
        </p:nvGraphicFramePr>
        <p:xfrm>
          <a:off x="116632" y="6876256"/>
          <a:ext cx="5688632" cy="1867234"/>
        </p:xfrm>
        <a:graphic>
          <a:graphicData uri="http://schemas.openxmlformats.org/drawingml/2006/table">
            <a:tbl>
              <a:tblPr firstRow="1" bandRow="1">
                <a:tableStyleId>{5C22544A-7EE6-4342-B048-85BDC9FD1C3A}</a:tableStyleId>
              </a:tblPr>
              <a:tblGrid>
                <a:gridCol w="2952328"/>
                <a:gridCol w="576064"/>
                <a:gridCol w="576064"/>
                <a:gridCol w="576064"/>
                <a:gridCol w="1008112"/>
              </a:tblGrid>
              <a:tr h="364066">
                <a:tc>
                  <a:txBody>
                    <a:bodyPr/>
                    <a:lstStyle/>
                    <a:p>
                      <a:pPr algn="ctr"/>
                      <a:r>
                        <a:rPr lang="ru-RU" sz="900" b="0" dirty="0" smtClean="0">
                          <a:solidFill>
                            <a:schemeClr val="tx1"/>
                          </a:solidFill>
                          <a:latin typeface="Century Gothic" pitchFamily="34" charset="0"/>
                        </a:rPr>
                        <a:t>Показатель</a:t>
                      </a:r>
                      <a:endParaRPr lang="ru-RU" sz="900" b="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solidFill>
                            <a:schemeClr val="tx1"/>
                          </a:solidFill>
                          <a:latin typeface="Century Gothic" pitchFamily="34" charset="0"/>
                        </a:rPr>
                        <a:t>Ед.</a:t>
                      </a:r>
                    </a:p>
                    <a:p>
                      <a:pPr algn="ctr"/>
                      <a:r>
                        <a:rPr lang="ru-RU" sz="900" b="0" dirty="0" smtClean="0">
                          <a:solidFill>
                            <a:schemeClr val="tx1"/>
                          </a:solidFill>
                          <a:latin typeface="Century Gothic" pitchFamily="34" charset="0"/>
                        </a:rPr>
                        <a:t>изм.</a:t>
                      </a:r>
                      <a:endParaRPr lang="ru-RU" sz="900" b="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solidFill>
                            <a:schemeClr val="tx1"/>
                          </a:solidFill>
                          <a:latin typeface="Century Gothic" pitchFamily="34" charset="0"/>
                        </a:rPr>
                        <a:t>2021г.</a:t>
                      </a:r>
                      <a:endParaRPr lang="ru-RU" sz="900" b="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solidFill>
                            <a:schemeClr val="tx1"/>
                          </a:solidFill>
                          <a:latin typeface="Century Gothic" pitchFamily="34" charset="0"/>
                        </a:rPr>
                        <a:t>2022г.</a:t>
                      </a:r>
                      <a:endParaRPr lang="ru-RU" sz="900" b="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b="0" dirty="0" smtClean="0">
                          <a:solidFill>
                            <a:schemeClr val="tx1"/>
                          </a:solidFill>
                          <a:latin typeface="Century Gothic" pitchFamily="34" charset="0"/>
                        </a:rPr>
                        <a:t>Динамика , %</a:t>
                      </a:r>
                      <a:endParaRPr lang="ru-RU" sz="900" b="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64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Century Gothic"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2</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3</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4</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5=4/3*</a:t>
                      </a:r>
                    </a:p>
                    <a:p>
                      <a:pPr algn="ctr"/>
                      <a:r>
                        <a:rPr lang="ru-RU" sz="900" dirty="0" smtClean="0">
                          <a:solidFill>
                            <a:schemeClr val="tx1"/>
                          </a:solidFill>
                          <a:latin typeface="Century Gothic" pitchFamily="34" charset="0"/>
                        </a:rPr>
                        <a:t>100</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640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Century Gothic" pitchFamily="34" charset="0"/>
                        </a:rPr>
                        <a:t>Численность населения, всего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тыс.</a:t>
                      </a:r>
                    </a:p>
                    <a:p>
                      <a:pPr algn="ctr"/>
                      <a:r>
                        <a:rPr lang="ru-RU" sz="900" dirty="0" smtClean="0">
                          <a:solidFill>
                            <a:schemeClr val="tx1"/>
                          </a:solidFill>
                          <a:latin typeface="Century Gothic" pitchFamily="34" charset="0"/>
                        </a:rPr>
                        <a:t>чел.</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8,303</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8,218</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99,0</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364066">
                <a:tc>
                  <a:txBody>
                    <a:bodyPr/>
                    <a:lstStyle/>
                    <a:p>
                      <a:r>
                        <a:rPr lang="ru-RU" sz="900" dirty="0" smtClean="0">
                          <a:solidFill>
                            <a:schemeClr val="tx1"/>
                          </a:solidFill>
                          <a:latin typeface="Century Gothic" pitchFamily="34" charset="0"/>
                        </a:rPr>
                        <a:t>Занятые</a:t>
                      </a:r>
                      <a:r>
                        <a:rPr lang="ru-RU" sz="900" baseline="0" dirty="0" smtClean="0">
                          <a:solidFill>
                            <a:schemeClr val="tx1"/>
                          </a:solidFill>
                          <a:latin typeface="Century Gothic" pitchFamily="34" charset="0"/>
                        </a:rPr>
                        <a:t> в экономике</a:t>
                      </a:r>
                      <a:endParaRPr lang="ru-RU" sz="900" dirty="0">
                        <a:solidFill>
                          <a:schemeClr val="tx1"/>
                        </a:solidFill>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тыс.</a:t>
                      </a:r>
                    </a:p>
                    <a:p>
                      <a:pPr algn="ctr"/>
                      <a:r>
                        <a:rPr lang="ru-RU" sz="900" dirty="0" smtClean="0">
                          <a:solidFill>
                            <a:schemeClr val="tx1"/>
                          </a:solidFill>
                          <a:latin typeface="Century Gothic" pitchFamily="34" charset="0"/>
                        </a:rPr>
                        <a:t>чел</a:t>
                      </a:r>
                      <a:endParaRPr lang="ru-RU" sz="90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latin typeface="Century Gothic" pitchFamily="34" charset="0"/>
                        </a:rPr>
                        <a:t>1,371</a:t>
                      </a:r>
                      <a:endParaRPr lang="ru-RU" sz="90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latin typeface="Century Gothic" pitchFamily="34" charset="0"/>
                        </a:rPr>
                        <a:t>1,393</a:t>
                      </a:r>
                      <a:endParaRPr lang="ru-RU" sz="90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latin typeface="Century Gothic" pitchFamily="34" charset="0"/>
                        </a:rPr>
                        <a:t>101,6</a:t>
                      </a:r>
                      <a:endParaRPr lang="ru-RU" sz="900" dirty="0">
                        <a:latin typeface="Century Gothic"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r h="404194">
                <a:tc>
                  <a:txBody>
                    <a:bodyPr/>
                    <a:lstStyle/>
                    <a:p>
                      <a:r>
                        <a:rPr lang="ru-RU" sz="900" dirty="0" smtClean="0">
                          <a:solidFill>
                            <a:schemeClr val="tx1"/>
                          </a:solidFill>
                          <a:latin typeface="Century Gothic" pitchFamily="34" charset="0"/>
                        </a:rPr>
                        <a:t>Доля занятых в экономике от </a:t>
                      </a:r>
                      <a:r>
                        <a:rPr lang="ru-RU" sz="900" baseline="0" dirty="0" smtClean="0">
                          <a:solidFill>
                            <a:schemeClr val="tx1"/>
                          </a:solidFill>
                          <a:latin typeface="Century Gothic" pitchFamily="34" charset="0"/>
                        </a:rPr>
                        <a:t> численности населения</a:t>
                      </a:r>
                      <a:endParaRPr lang="ru-RU" sz="9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a:t>
                      </a:r>
                      <a:endParaRPr lang="ru-RU" sz="9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16,5</a:t>
                      </a:r>
                      <a:endParaRPr lang="ru-RU" sz="9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17,0</a:t>
                      </a:r>
                      <a:endParaRPr lang="ru-RU" sz="9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ru-RU" sz="900" dirty="0" smtClean="0">
                          <a:solidFill>
                            <a:schemeClr val="tx1"/>
                          </a:solidFill>
                          <a:latin typeface="Century Gothic" pitchFamily="34" charset="0"/>
                        </a:rPr>
                        <a:t>103,0</a:t>
                      </a:r>
                      <a:endParaRPr lang="ru-RU" sz="900" dirty="0">
                        <a:solidFill>
                          <a:schemeClr val="tx1"/>
                        </a:solidFill>
                        <a:latin typeface="Century Gothic"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r>
            </a:tbl>
          </a:graphicData>
        </a:graphic>
      </p:graphicFrame>
      <p:pic>
        <p:nvPicPr>
          <p:cNvPr id="2056" name="Picture 8"/>
          <p:cNvPicPr>
            <a:picLocks noChangeAspect="1" noChangeArrowheads="1"/>
          </p:cNvPicPr>
          <p:nvPr/>
        </p:nvPicPr>
        <p:blipFill>
          <a:blip r:embed="rId10" cstate="print"/>
          <a:srcRect/>
          <a:stretch>
            <a:fillRect/>
          </a:stretch>
        </p:blipFill>
        <p:spPr bwMode="auto">
          <a:xfrm>
            <a:off x="5589240" y="6948264"/>
            <a:ext cx="846089" cy="864000"/>
          </a:xfrm>
          <a:prstGeom prst="hexagon">
            <a:avLst/>
          </a:prstGeom>
          <a:noFill/>
          <a:ln w="9525">
            <a:noFill/>
            <a:miter lim="800000"/>
            <a:headEnd/>
            <a:tailEnd/>
          </a:ln>
          <a:scene3d>
            <a:camera prst="orthographicFront"/>
            <a:lightRig rig="threePt" dir="t"/>
          </a:scene3d>
          <a:sp3d>
            <a:bevelT/>
          </a:sp3d>
        </p:spPr>
      </p:pic>
      <p:pic>
        <p:nvPicPr>
          <p:cNvPr id="2057" name="Picture 9"/>
          <p:cNvPicPr>
            <a:picLocks noChangeAspect="1" noChangeArrowheads="1"/>
          </p:cNvPicPr>
          <p:nvPr/>
        </p:nvPicPr>
        <p:blipFill>
          <a:blip r:embed="rId11" cstate="print"/>
          <a:srcRect/>
          <a:stretch>
            <a:fillRect/>
          </a:stretch>
        </p:blipFill>
        <p:spPr bwMode="auto">
          <a:xfrm>
            <a:off x="5958000" y="7812360"/>
            <a:ext cx="900000" cy="865606"/>
          </a:xfrm>
          <a:prstGeom prst="hexagon">
            <a:avLst/>
          </a:prstGeom>
          <a:noFill/>
          <a:ln w="9525">
            <a:solidFill>
              <a:schemeClr val="bg1">
                <a:lumMod val="75000"/>
              </a:schemeClr>
            </a:solidFill>
            <a:miter lim="800000"/>
            <a:headEnd/>
            <a:tailEnd/>
          </a:ln>
          <a:scene3d>
            <a:camera prst="orthographicFront"/>
            <a:lightRig rig="threePt" dir="t"/>
          </a:scene3d>
          <a:sp3d>
            <a:bevelT/>
          </a:sp3d>
        </p:spPr>
      </p:pic>
      <p:cxnSp>
        <p:nvCxnSpPr>
          <p:cNvPr id="26" name="Прямая со стрелкой 25"/>
          <p:cNvCxnSpPr/>
          <p:nvPr/>
        </p:nvCxnSpPr>
        <p:spPr>
          <a:xfrm flipV="1">
            <a:off x="692696" y="3131840"/>
            <a:ext cx="1368152"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12" cstate="print"/>
          <a:srcRect/>
          <a:stretch>
            <a:fillRect/>
          </a:stretch>
        </p:blipFill>
        <p:spPr bwMode="auto">
          <a:xfrm>
            <a:off x="1340768" y="5508104"/>
            <a:ext cx="864000" cy="872016"/>
          </a:xfrm>
          <a:prstGeom prst="hexagon">
            <a:avLst/>
          </a:prstGeom>
          <a:noFill/>
          <a:ln w="9525">
            <a:solidFill>
              <a:schemeClr val="bg1">
                <a:lumMod val="75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453336" y="8657167"/>
            <a:ext cx="277788" cy="486833"/>
          </a:xfrm>
        </p:spPr>
        <p:txBody>
          <a:bodyPr/>
          <a:lstStyle/>
          <a:p>
            <a:fld id="{AE615853-E613-407B-A395-6D972D143756}" type="slidenum">
              <a:rPr lang="ru-RU" sz="1000" smtClean="0">
                <a:solidFill>
                  <a:schemeClr val="tx1"/>
                </a:solidFill>
                <a:latin typeface="Century Gothic" pitchFamily="34" charset="0"/>
              </a:rPr>
              <a:pPr/>
              <a:t>8</a:t>
            </a:fld>
            <a:endParaRPr lang="ru-RU" sz="1000" dirty="0">
              <a:solidFill>
                <a:schemeClr val="tx1"/>
              </a:solidFill>
              <a:latin typeface="Century Gothic" pitchFamily="34" charset="0"/>
            </a:endParaRPr>
          </a:p>
        </p:txBody>
      </p:sp>
      <p:sp>
        <p:nvSpPr>
          <p:cNvPr id="3" name="Скругленный прямоугольник 2"/>
          <p:cNvSpPr/>
          <p:nvPr/>
        </p:nvSpPr>
        <p:spPr>
          <a:xfrm>
            <a:off x="1052736"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cs typeface="Courier New" pitchFamily="49" charset="0"/>
              </a:rPr>
              <a:t>Бюджет для граждан: </a:t>
            </a:r>
          </a:p>
          <a:p>
            <a:pPr algn="ctr"/>
            <a:r>
              <a:rPr lang="ru-RU" sz="1000" dirty="0" smtClean="0">
                <a:solidFill>
                  <a:schemeClr val="tx2">
                    <a:lumMod val="75000"/>
                  </a:schemeClr>
                </a:solidFill>
                <a:latin typeface="Century Gothic" pitchFamily="34" charset="0"/>
                <a:cs typeface="Courier New" pitchFamily="49"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cs typeface="Courier New" pitchFamily="49" charset="0"/>
            </a:endParaRPr>
          </a:p>
        </p:txBody>
      </p:sp>
      <p:pic>
        <p:nvPicPr>
          <p:cNvPr id="4"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sp>
        <p:nvSpPr>
          <p:cNvPr id="5" name="Прямоугольник 4"/>
          <p:cNvSpPr/>
          <p:nvPr/>
        </p:nvSpPr>
        <p:spPr>
          <a:xfrm>
            <a:off x="908720" y="827584"/>
            <a:ext cx="5400600" cy="461665"/>
          </a:xfrm>
          <a:prstGeom prst="rect">
            <a:avLst/>
          </a:prstGeom>
        </p:spPr>
        <p:txBody>
          <a:bodyPr wrap="square">
            <a:spAutoFit/>
          </a:bodyPr>
          <a:lstStyle/>
          <a:p>
            <a:pPr algn="ctr"/>
            <a:r>
              <a:rPr lang="ru-RU" sz="1200" b="1" dirty="0" smtClean="0">
                <a:solidFill>
                  <a:schemeClr val="accent1">
                    <a:lumMod val="25000"/>
                  </a:schemeClr>
                </a:solidFill>
                <a:latin typeface="Century Gothic" pitchFamily="34" charset="0"/>
              </a:rPr>
              <a:t>Основные показатели социально – экономического развития муниципального образования Балаганский район за 2022 год</a:t>
            </a:r>
            <a:endParaRPr lang="ru-RU" sz="1200" b="1" dirty="0">
              <a:solidFill>
                <a:schemeClr val="accent1">
                  <a:lumMod val="25000"/>
                </a:schemeClr>
              </a:solidFill>
              <a:latin typeface="Century Gothic" pitchFamily="34" charset="0"/>
            </a:endParaRPr>
          </a:p>
        </p:txBody>
      </p:sp>
      <p:graphicFrame>
        <p:nvGraphicFramePr>
          <p:cNvPr id="6" name="Диаграмма 5"/>
          <p:cNvGraphicFramePr/>
          <p:nvPr/>
        </p:nvGraphicFramePr>
        <p:xfrm>
          <a:off x="0" y="1259632"/>
          <a:ext cx="4104456"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077072" y="1331640"/>
            <a:ext cx="2780928" cy="1338828"/>
          </a:xfrm>
          <a:prstGeom prst="rect">
            <a:avLst/>
          </a:prstGeom>
          <a:noFill/>
        </p:spPr>
        <p:txBody>
          <a:bodyPr wrap="square" rtlCol="0">
            <a:spAutoFit/>
          </a:bodyPr>
          <a:lstStyle/>
          <a:p>
            <a:pPr indent="273050" algn="just"/>
            <a:r>
              <a:rPr lang="ru-RU" sz="900" dirty="0" smtClean="0">
                <a:latin typeface="Century Gothic" pitchFamily="34" charset="0"/>
              </a:rPr>
              <a:t>По состоянию на 01.01.2023 года среднемесячная заработная плата работников муниципальных учреждений культуры Балаганского района составила 47963,3 рублей, что выше на 4709,9 рублей, чем по состоянию на 01.01.2022 года. </a:t>
            </a:r>
          </a:p>
          <a:p>
            <a:pPr indent="273050" algn="just"/>
            <a:r>
              <a:rPr lang="ru-RU" sz="900" dirty="0" smtClean="0">
                <a:latin typeface="Century Gothic" pitchFamily="34" charset="0"/>
              </a:rPr>
              <a:t>Заработная плата работников муниципальных учреждений культуры имеет  динамику  постоянного  роста.</a:t>
            </a:r>
          </a:p>
        </p:txBody>
      </p:sp>
      <p:sp>
        <p:nvSpPr>
          <p:cNvPr id="8" name="TextBox 7"/>
          <p:cNvSpPr txBox="1"/>
          <p:nvPr/>
        </p:nvSpPr>
        <p:spPr>
          <a:xfrm rot="21016418">
            <a:off x="934524" y="1536399"/>
            <a:ext cx="750526" cy="369332"/>
          </a:xfrm>
          <a:prstGeom prst="rect">
            <a:avLst/>
          </a:prstGeom>
          <a:noFill/>
        </p:spPr>
        <p:txBody>
          <a:bodyPr wrap="square" rtlCol="0">
            <a:spAutoFit/>
          </a:bodyPr>
          <a:lstStyle/>
          <a:p>
            <a:r>
              <a:rPr lang="ru-RU" sz="800" b="1" dirty="0" smtClean="0"/>
              <a:t>+3668,9р</a:t>
            </a:r>
            <a:r>
              <a:rPr lang="ru-RU" b="1" dirty="0" smtClean="0"/>
              <a:t>.</a:t>
            </a:r>
            <a:endParaRPr lang="ru-RU" b="1" dirty="0"/>
          </a:p>
        </p:txBody>
      </p:sp>
      <p:sp>
        <p:nvSpPr>
          <p:cNvPr id="9" name="TextBox 8"/>
          <p:cNvSpPr txBox="1"/>
          <p:nvPr/>
        </p:nvSpPr>
        <p:spPr>
          <a:xfrm rot="21114959">
            <a:off x="1795630" y="1518477"/>
            <a:ext cx="635110" cy="369332"/>
          </a:xfrm>
          <a:prstGeom prst="rect">
            <a:avLst/>
          </a:prstGeom>
          <a:noFill/>
        </p:spPr>
        <p:txBody>
          <a:bodyPr wrap="none" rtlCol="0">
            <a:spAutoFit/>
          </a:bodyPr>
          <a:lstStyle/>
          <a:p>
            <a:r>
              <a:rPr lang="ru-RU" sz="800" b="1" dirty="0" smtClean="0"/>
              <a:t>+1047,0р</a:t>
            </a:r>
            <a:r>
              <a:rPr lang="ru-RU" b="1" dirty="0" smtClean="0"/>
              <a:t>.</a:t>
            </a:r>
            <a:endParaRPr lang="ru-RU" b="1" dirty="0"/>
          </a:p>
        </p:txBody>
      </p:sp>
      <p:graphicFrame>
        <p:nvGraphicFramePr>
          <p:cNvPr id="11" name="Диаграмма 10"/>
          <p:cNvGraphicFramePr/>
          <p:nvPr/>
        </p:nvGraphicFramePr>
        <p:xfrm>
          <a:off x="3140968" y="2771800"/>
          <a:ext cx="3717032" cy="2232248"/>
        </p:xfrm>
        <a:graphic>
          <a:graphicData uri="http://schemas.openxmlformats.org/drawingml/2006/chart">
            <c:chart xmlns:c="http://schemas.openxmlformats.org/drawingml/2006/chart" xmlns:r="http://schemas.openxmlformats.org/officeDocument/2006/relationships" r:id="rId4"/>
          </a:graphicData>
        </a:graphic>
      </p:graphicFrame>
      <p:cxnSp>
        <p:nvCxnSpPr>
          <p:cNvPr id="14" name="Прямая со стрелкой 13"/>
          <p:cNvCxnSpPr/>
          <p:nvPr/>
        </p:nvCxnSpPr>
        <p:spPr>
          <a:xfrm flipV="1">
            <a:off x="620688" y="2339752"/>
            <a:ext cx="2808312"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3" name="Диаграмма 12"/>
          <p:cNvGraphicFramePr/>
          <p:nvPr/>
        </p:nvGraphicFramePr>
        <p:xfrm>
          <a:off x="188640" y="4644008"/>
          <a:ext cx="6336704" cy="2952328"/>
        </p:xfrm>
        <a:graphic>
          <a:graphicData uri="http://schemas.openxmlformats.org/drawingml/2006/chart">
            <c:chart xmlns:c="http://schemas.openxmlformats.org/drawingml/2006/chart" xmlns:r="http://schemas.openxmlformats.org/officeDocument/2006/relationships" r:id="rId5"/>
          </a:graphicData>
        </a:graphic>
      </p:graphicFrame>
      <p:sp>
        <p:nvSpPr>
          <p:cNvPr id="21" name="Прямоугольник 20"/>
          <p:cNvSpPr/>
          <p:nvPr/>
        </p:nvSpPr>
        <p:spPr>
          <a:xfrm>
            <a:off x="0" y="7620506"/>
            <a:ext cx="6525344" cy="1523494"/>
          </a:xfrm>
          <a:prstGeom prst="rect">
            <a:avLst/>
          </a:prstGeom>
        </p:spPr>
        <p:txBody>
          <a:bodyPr wrap="square">
            <a:spAutoFit/>
          </a:bodyPr>
          <a:lstStyle/>
          <a:p>
            <a:pPr indent="273050" algn="just"/>
            <a:r>
              <a:rPr lang="ru-RU" sz="900" dirty="0" smtClean="0">
                <a:latin typeface="Century Gothic" pitchFamily="34" charset="0"/>
              </a:rPr>
              <a:t>По состоянию на 01.01.2023 года среднемесячная заработная плата работников муниципальных учреждений образования Балаганского района составила:</a:t>
            </a:r>
          </a:p>
          <a:p>
            <a:pPr indent="273050" algn="just"/>
            <a:r>
              <a:rPr lang="ru-RU" sz="900" dirty="0" smtClean="0">
                <a:latin typeface="Century Gothic" pitchFamily="34" charset="0"/>
              </a:rPr>
              <a:t>общее образование 46864,0 рублей, что выше на 6236,0 рублей, чем по состоянию на 01.01.2022 года или 115,3% исполнения Указа Президента РФ;</a:t>
            </a:r>
          </a:p>
          <a:p>
            <a:pPr indent="273050" algn="just"/>
            <a:r>
              <a:rPr lang="ru-RU" sz="900" dirty="0" smtClean="0">
                <a:latin typeface="Century Gothic" pitchFamily="34" charset="0"/>
              </a:rPr>
              <a:t>дошкольное образование 39870,0 рублей, что выше на 3692,0 рублей, чем по состоянию на 01.01.2022 года или 100% исполнения Указа Президента РФ;</a:t>
            </a:r>
          </a:p>
          <a:p>
            <a:pPr indent="273050" algn="just"/>
            <a:r>
              <a:rPr lang="ru-RU" sz="900" dirty="0" smtClean="0">
                <a:latin typeface="Century Gothic" pitchFamily="34" charset="0"/>
              </a:rPr>
              <a:t>дополнительное образование 47524,0 рублей, что выше на 5681,0 рублей, чем по состоянию на 01.01.2022 года или 100% исполнения Указа Президента РФ;</a:t>
            </a:r>
            <a:r>
              <a:rPr lang="ru-RU" sz="1000" dirty="0" smtClean="0">
                <a:latin typeface="Century Gothic" pitchFamily="34" charset="0"/>
              </a:rPr>
              <a:t>.</a:t>
            </a:r>
          </a:p>
          <a:p>
            <a:pPr indent="273050" algn="just"/>
            <a:r>
              <a:rPr lang="ru-RU" sz="1000" dirty="0" smtClean="0">
                <a:latin typeface="Century Gothic" pitchFamily="34" charset="0"/>
              </a:rPr>
              <a:t> </a:t>
            </a:r>
            <a:r>
              <a:rPr lang="ru-RU" sz="900" dirty="0" smtClean="0">
                <a:latin typeface="Century Gothic" pitchFamily="34" charset="0"/>
              </a:rPr>
              <a:t>Заработная плата работников муниципальных учреждений образования имеет  динамику  постоянного  роста.</a:t>
            </a:r>
          </a:p>
        </p:txBody>
      </p:sp>
      <p:cxnSp>
        <p:nvCxnSpPr>
          <p:cNvPr id="16" name="Прямая со стрелкой 15"/>
          <p:cNvCxnSpPr/>
          <p:nvPr/>
        </p:nvCxnSpPr>
        <p:spPr>
          <a:xfrm flipV="1">
            <a:off x="1268760" y="5004048"/>
            <a:ext cx="3600400"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748" name="Picture 4"/>
          <p:cNvPicPr>
            <a:picLocks noChangeAspect="1" noChangeArrowheads="1"/>
          </p:cNvPicPr>
          <p:nvPr/>
        </p:nvPicPr>
        <p:blipFill>
          <a:blip r:embed="rId6" cstate="print"/>
          <a:srcRect/>
          <a:stretch>
            <a:fillRect/>
          </a:stretch>
        </p:blipFill>
        <p:spPr bwMode="auto">
          <a:xfrm>
            <a:off x="5877272" y="4932040"/>
            <a:ext cx="864000" cy="858914"/>
          </a:xfrm>
          <a:prstGeom prst="hexagon">
            <a:avLst/>
          </a:prstGeom>
          <a:noFill/>
          <a:ln w="9525">
            <a:solidFill>
              <a:schemeClr val="bg1">
                <a:lumMod val="75000"/>
              </a:schemeClr>
            </a:solidFill>
            <a:miter lim="800000"/>
            <a:headEnd/>
            <a:tailEnd/>
          </a:ln>
          <a:scene3d>
            <a:camera prst="orthographicFront"/>
            <a:lightRig rig="threePt" dir="t"/>
          </a:scene3d>
          <a:sp3d>
            <a:bevelT/>
          </a:sp3d>
        </p:spPr>
      </p:pic>
    </p:spTree>
  </p:cSld>
  <p:clrMapOvr>
    <a:masterClrMapping/>
  </p:clrMapOvr>
  <p:transition spd="med">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237312" y="8532440"/>
            <a:ext cx="421804" cy="486833"/>
          </a:xfrm>
        </p:spPr>
        <p:txBody>
          <a:bodyPr/>
          <a:lstStyle/>
          <a:p>
            <a:fld id="{AE615853-E613-407B-A395-6D972D143756}" type="slidenum">
              <a:rPr lang="ru-RU" sz="1000" smtClean="0">
                <a:solidFill>
                  <a:schemeClr val="accent4">
                    <a:lumMod val="50000"/>
                  </a:schemeClr>
                </a:solidFill>
                <a:latin typeface="Century Gothic" pitchFamily="34" charset="0"/>
              </a:rPr>
              <a:pPr/>
              <a:t>9</a:t>
            </a:fld>
            <a:endParaRPr lang="ru-RU" sz="1000" dirty="0">
              <a:solidFill>
                <a:schemeClr val="accent4">
                  <a:lumMod val="50000"/>
                </a:schemeClr>
              </a:solidFill>
              <a:latin typeface="Century Gothic" pitchFamily="34" charset="0"/>
            </a:endParaRPr>
          </a:p>
        </p:txBody>
      </p:sp>
      <p:sp>
        <p:nvSpPr>
          <p:cNvPr id="3" name="Скругленный прямоугольник 2"/>
          <p:cNvSpPr/>
          <p:nvPr/>
        </p:nvSpPr>
        <p:spPr>
          <a:xfrm>
            <a:off x="1196752" y="251520"/>
            <a:ext cx="5688000" cy="468000"/>
          </a:xfrm>
          <a:prstGeom prst="roundRect">
            <a:avLst/>
          </a:prstGeom>
          <a:solidFill>
            <a:schemeClr val="bg1">
              <a:lumMod val="95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solidFill>
                  <a:schemeClr val="tx2">
                    <a:lumMod val="75000"/>
                  </a:schemeClr>
                </a:solidFill>
                <a:latin typeface="Century Gothic" pitchFamily="34" charset="0"/>
              </a:rPr>
              <a:t>Бюджет для граждан: </a:t>
            </a:r>
          </a:p>
          <a:p>
            <a:pPr algn="ctr"/>
            <a:r>
              <a:rPr lang="ru-RU" sz="1000" dirty="0" smtClean="0">
                <a:solidFill>
                  <a:schemeClr val="tx2">
                    <a:lumMod val="75000"/>
                  </a:schemeClr>
                </a:solidFill>
                <a:latin typeface="Century Gothic" pitchFamily="34" charset="0"/>
              </a:rPr>
              <a:t>исполнение бюджета муниципального образования Балаганский район за 2022 год</a:t>
            </a:r>
            <a:endParaRPr lang="ru-RU" sz="1000" dirty="0">
              <a:solidFill>
                <a:schemeClr val="tx2">
                  <a:lumMod val="75000"/>
                </a:schemeClr>
              </a:solidFill>
              <a:latin typeface="Century Gothic" pitchFamily="34" charset="0"/>
            </a:endParaRPr>
          </a:p>
        </p:txBody>
      </p:sp>
      <p:pic>
        <p:nvPicPr>
          <p:cNvPr id="5" name="Picture 2" descr="http://irkipedia.ru/sites/default/files/779.png"/>
          <p:cNvPicPr>
            <a:picLocks noChangeAspect="1" noChangeArrowheads="1"/>
          </p:cNvPicPr>
          <p:nvPr/>
        </p:nvPicPr>
        <p:blipFill>
          <a:blip r:embed="rId2" cstate="print"/>
          <a:srcRect/>
          <a:stretch>
            <a:fillRect/>
          </a:stretch>
        </p:blipFill>
        <p:spPr bwMode="auto">
          <a:xfrm>
            <a:off x="332656" y="179512"/>
            <a:ext cx="612068" cy="792088"/>
          </a:xfrm>
          <a:prstGeom prst="rect">
            <a:avLst/>
          </a:prstGeom>
          <a:noFill/>
          <a:scene3d>
            <a:camera prst="orthographicFront"/>
            <a:lightRig rig="threePt" dir="t"/>
          </a:scene3d>
          <a:sp3d>
            <a:bevelT/>
          </a:sp3d>
        </p:spPr>
      </p:pic>
      <p:graphicFrame>
        <p:nvGraphicFramePr>
          <p:cNvPr id="6" name="Объект 9">
            <a:extLst>
              <a:ext uri="{FF2B5EF4-FFF2-40B4-BE49-F238E27FC236}">
                <a16:creationId xmlns="" xmlns:a16="http://schemas.microsoft.com/office/drawing/2014/main" id="{660F0175-C16D-4F49-B7EB-24732D4B753F}"/>
              </a:ext>
            </a:extLst>
          </p:cNvPr>
          <p:cNvGraphicFramePr>
            <a:graphicFrameLocks/>
          </p:cNvGraphicFramePr>
          <p:nvPr>
            <p:extLst>
              <p:ext uri="{D42A27DB-BD31-4B8C-83A1-F6EECF244321}">
                <p14:modId xmlns="" xmlns:p14="http://schemas.microsoft.com/office/powerpoint/2010/main" val="1341833058"/>
              </p:ext>
            </p:extLst>
          </p:nvPr>
        </p:nvGraphicFramePr>
        <p:xfrm>
          <a:off x="188640" y="899592"/>
          <a:ext cx="3272886"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3429000" y="827584"/>
            <a:ext cx="3168352" cy="1169551"/>
          </a:xfrm>
          <a:prstGeom prst="rect">
            <a:avLst/>
          </a:prstGeom>
        </p:spPr>
        <p:txBody>
          <a:bodyPr wrap="square">
            <a:spAutoFit/>
          </a:bodyPr>
          <a:lstStyle/>
          <a:p>
            <a:pPr>
              <a:spcBef>
                <a:spcPts val="2400"/>
              </a:spcBef>
            </a:pPr>
            <a:r>
              <a:rPr lang="ru-RU" sz="1000" dirty="0" smtClean="0">
                <a:solidFill>
                  <a:schemeClr val="tx2"/>
                </a:solidFill>
                <a:latin typeface="Century Gothic" pitchFamily="34" charset="0"/>
              </a:rPr>
              <a:t>Среднемесячная заработная плата по району составила </a:t>
            </a:r>
            <a:r>
              <a:rPr lang="ru-RU" sz="1000" b="1" dirty="0" smtClean="0">
                <a:solidFill>
                  <a:schemeClr val="tx2"/>
                </a:solidFill>
                <a:latin typeface="Century Gothic" pitchFamily="34" charset="0"/>
              </a:rPr>
              <a:t>44тыс.456 руб. </a:t>
            </a:r>
          </a:p>
          <a:p>
            <a:pPr>
              <a:spcBef>
                <a:spcPts val="2400"/>
              </a:spcBef>
            </a:pPr>
            <a:r>
              <a:rPr lang="ru-RU" sz="1000" dirty="0" smtClean="0">
                <a:solidFill>
                  <a:schemeClr val="tx2"/>
                </a:solidFill>
                <a:latin typeface="Century Gothic" pitchFamily="34" charset="0"/>
              </a:rPr>
              <a:t>Уровень регистрируемой безработицы в районе (к трудоспособному населению</a:t>
            </a:r>
            <a:r>
              <a:rPr lang="en-US" sz="1000" dirty="0" smtClean="0">
                <a:solidFill>
                  <a:schemeClr val="tx2"/>
                </a:solidFill>
                <a:latin typeface="Century Gothic" pitchFamily="34" charset="0"/>
              </a:rPr>
              <a:t>) </a:t>
            </a:r>
            <a:r>
              <a:rPr lang="ru-RU" sz="1000" dirty="0" smtClean="0">
                <a:solidFill>
                  <a:schemeClr val="tx2"/>
                </a:solidFill>
                <a:latin typeface="Century Gothic" pitchFamily="34" charset="0"/>
              </a:rPr>
              <a:t>– </a:t>
            </a:r>
            <a:r>
              <a:rPr lang="en-US" sz="1000" b="1" dirty="0" smtClean="0">
                <a:solidFill>
                  <a:schemeClr val="tx2"/>
                </a:solidFill>
                <a:latin typeface="Century Gothic" pitchFamily="34" charset="0"/>
              </a:rPr>
              <a:t>0,67</a:t>
            </a:r>
            <a:r>
              <a:rPr lang="ru-RU" sz="1000" b="1" dirty="0" smtClean="0">
                <a:solidFill>
                  <a:schemeClr val="tx2"/>
                </a:solidFill>
                <a:latin typeface="Century Gothic" pitchFamily="34" charset="0"/>
              </a:rPr>
              <a:t>%. </a:t>
            </a:r>
            <a:endParaRPr lang="ru-RU" sz="1000" b="1" dirty="0">
              <a:solidFill>
                <a:schemeClr val="tx2"/>
              </a:solidFill>
              <a:latin typeface="Century Gothic" pitchFamily="34" charset="0"/>
            </a:endParaRPr>
          </a:p>
        </p:txBody>
      </p:sp>
      <p:graphicFrame>
        <p:nvGraphicFramePr>
          <p:cNvPr id="8" name="Объект 7">
            <a:extLst>
              <a:ext uri="{FF2B5EF4-FFF2-40B4-BE49-F238E27FC236}">
                <a16:creationId xmlns="" xmlns:a16="http://schemas.microsoft.com/office/drawing/2014/main" id="{C63F8CE4-EC34-4037-B735-25AA26F6B965}"/>
              </a:ext>
            </a:extLst>
          </p:cNvPr>
          <p:cNvGraphicFramePr>
            <a:graphicFrameLocks/>
          </p:cNvGraphicFramePr>
          <p:nvPr>
            <p:extLst>
              <p:ext uri="{D42A27DB-BD31-4B8C-83A1-F6EECF244321}">
                <p14:modId xmlns="" xmlns:p14="http://schemas.microsoft.com/office/powerpoint/2010/main" val="2363839868"/>
              </p:ext>
            </p:extLst>
          </p:nvPr>
        </p:nvGraphicFramePr>
        <p:xfrm>
          <a:off x="3212976" y="2699792"/>
          <a:ext cx="3384376" cy="4968552"/>
        </p:xfrm>
        <a:graphic>
          <a:graphicData uri="http://schemas.openxmlformats.org/drawingml/2006/chart">
            <c:chart xmlns:c="http://schemas.openxmlformats.org/drawingml/2006/chart" xmlns:r="http://schemas.openxmlformats.org/officeDocument/2006/relationships" r:id="rId4"/>
          </a:graphicData>
        </a:graphic>
      </p:graphicFrame>
      <p:sp>
        <p:nvSpPr>
          <p:cNvPr id="9" name="Прямоугольник 8"/>
          <p:cNvSpPr/>
          <p:nvPr/>
        </p:nvSpPr>
        <p:spPr>
          <a:xfrm>
            <a:off x="3429000" y="2123728"/>
            <a:ext cx="3429000" cy="553998"/>
          </a:xfrm>
          <a:prstGeom prst="rect">
            <a:avLst/>
          </a:prstGeom>
        </p:spPr>
        <p:txBody>
          <a:bodyPr>
            <a:spAutoFit/>
          </a:bodyPr>
          <a:lstStyle/>
          <a:p>
            <a:pPr algn="just"/>
            <a:r>
              <a:rPr lang="ru-RU" sz="1000" dirty="0" smtClean="0">
                <a:latin typeface="Century Gothic" pitchFamily="34" charset="0"/>
              </a:rPr>
              <a:t>Общий объем бюджетных инвестиций в основной капитал за счет всех источников в 2022 году в районе составил  </a:t>
            </a:r>
            <a:r>
              <a:rPr lang="en-US" sz="1000" b="1" dirty="0" smtClean="0">
                <a:latin typeface="Century Gothic" pitchFamily="34" charset="0"/>
              </a:rPr>
              <a:t>82</a:t>
            </a:r>
            <a:r>
              <a:rPr lang="ru-RU" sz="1000" b="1" dirty="0" smtClean="0">
                <a:latin typeface="Century Gothic" pitchFamily="34" charset="0"/>
              </a:rPr>
              <a:t> млн. </a:t>
            </a:r>
            <a:r>
              <a:rPr lang="en-US" sz="1000" b="1" dirty="0" smtClean="0">
                <a:latin typeface="Century Gothic" pitchFamily="34" charset="0"/>
              </a:rPr>
              <a:t>299</a:t>
            </a:r>
            <a:r>
              <a:rPr lang="ru-RU" sz="1000" b="1" dirty="0" smtClean="0">
                <a:latin typeface="Century Gothic" pitchFamily="34" charset="0"/>
              </a:rPr>
              <a:t> тыс. </a:t>
            </a:r>
            <a:r>
              <a:rPr lang="ru-RU" sz="1000" b="1" dirty="0" err="1" smtClean="0">
                <a:latin typeface="Century Gothic" pitchFamily="34" charset="0"/>
              </a:rPr>
              <a:t>руб</a:t>
            </a:r>
            <a:r>
              <a:rPr lang="en-US" sz="1000" b="1" dirty="0" smtClean="0">
                <a:latin typeface="Century Gothic" pitchFamily="34" charset="0"/>
              </a:rPr>
              <a:t>.</a:t>
            </a:r>
            <a:endParaRPr lang="ru-RU" sz="1000" dirty="0">
              <a:latin typeface="Century Gothic" pitchFamily="34" charset="0"/>
            </a:endParaRPr>
          </a:p>
        </p:txBody>
      </p:sp>
      <p:sp>
        <p:nvSpPr>
          <p:cNvPr id="10" name="Прямоугольник 9"/>
          <p:cNvSpPr/>
          <p:nvPr/>
        </p:nvSpPr>
        <p:spPr>
          <a:xfrm>
            <a:off x="116632" y="6012160"/>
            <a:ext cx="3672408" cy="2862322"/>
          </a:xfrm>
          <a:prstGeom prst="rect">
            <a:avLst/>
          </a:prstGeom>
        </p:spPr>
        <p:txBody>
          <a:bodyPr wrap="square">
            <a:spAutoFit/>
          </a:bodyPr>
          <a:lstStyle/>
          <a:p>
            <a:pPr algn="just"/>
            <a:r>
              <a:rPr lang="ru-RU" sz="1000" b="1" dirty="0" smtClean="0">
                <a:solidFill>
                  <a:schemeClr val="accent1">
                    <a:lumMod val="50000"/>
                  </a:schemeClr>
                </a:solidFill>
                <a:latin typeface="Century Gothic" pitchFamily="34" charset="0"/>
              </a:rPr>
              <a:t>За 202</a:t>
            </a:r>
            <a:r>
              <a:rPr lang="en-US" sz="1000" b="1" dirty="0" smtClean="0">
                <a:solidFill>
                  <a:schemeClr val="accent1">
                    <a:lumMod val="50000"/>
                  </a:schemeClr>
                </a:solidFill>
                <a:latin typeface="Century Gothic" pitchFamily="34" charset="0"/>
              </a:rPr>
              <a:t>2</a:t>
            </a:r>
            <a:r>
              <a:rPr lang="ru-RU" sz="1000" b="1" dirty="0" smtClean="0">
                <a:solidFill>
                  <a:schemeClr val="accent1">
                    <a:lumMod val="50000"/>
                  </a:schemeClr>
                </a:solidFill>
                <a:latin typeface="Century Gothic" pitchFamily="34" charset="0"/>
              </a:rPr>
              <a:t> год заключено 1</a:t>
            </a:r>
            <a:r>
              <a:rPr lang="en-US" sz="1000" b="1" dirty="0" smtClean="0">
                <a:solidFill>
                  <a:schemeClr val="accent1">
                    <a:lumMod val="50000"/>
                  </a:schemeClr>
                </a:solidFill>
                <a:latin typeface="Century Gothic" pitchFamily="34" charset="0"/>
              </a:rPr>
              <a:t>0</a:t>
            </a:r>
            <a:r>
              <a:rPr lang="ru-RU" sz="1000" b="1" dirty="0" smtClean="0">
                <a:solidFill>
                  <a:schemeClr val="accent1">
                    <a:lumMod val="50000"/>
                  </a:schemeClr>
                </a:solidFill>
                <a:latin typeface="Century Gothic" pitchFamily="34" charset="0"/>
              </a:rPr>
              <a:t> соглашений о социально – экономическом сотрудничестве, в том числе:</a:t>
            </a:r>
            <a:r>
              <a:rPr lang="ru-RU" sz="1000" dirty="0" smtClean="0">
                <a:solidFill>
                  <a:schemeClr val="accent1">
                    <a:lumMod val="50000"/>
                  </a:schemeClr>
                </a:solidFill>
                <a:latin typeface="Century Gothic" pitchFamily="34" charset="0"/>
              </a:rPr>
              <a:t> </a:t>
            </a:r>
            <a:r>
              <a:rPr lang="en-US" sz="1000" dirty="0" smtClean="0">
                <a:solidFill>
                  <a:schemeClr val="accent1">
                    <a:lumMod val="50000"/>
                  </a:schemeClr>
                </a:solidFill>
                <a:latin typeface="Century Gothic" pitchFamily="34" charset="0"/>
              </a:rPr>
              <a:t>8</a:t>
            </a:r>
            <a:r>
              <a:rPr lang="ru-RU" sz="1000" dirty="0" smtClean="0">
                <a:solidFill>
                  <a:schemeClr val="accent1">
                    <a:lumMod val="50000"/>
                  </a:schemeClr>
                </a:solidFill>
                <a:latin typeface="Century Gothic" pitchFamily="34" charset="0"/>
              </a:rPr>
              <a:t> соглашений на общую сумму </a:t>
            </a:r>
            <a:r>
              <a:rPr lang="en-US" sz="1000" dirty="0" smtClean="0">
                <a:solidFill>
                  <a:schemeClr val="accent1">
                    <a:lumMod val="50000"/>
                  </a:schemeClr>
                </a:solidFill>
                <a:latin typeface="Century Gothic" pitchFamily="34" charset="0"/>
              </a:rPr>
              <a:t>345</a:t>
            </a:r>
            <a:r>
              <a:rPr lang="ru-RU" sz="1000" dirty="0" smtClean="0">
                <a:solidFill>
                  <a:schemeClr val="accent1">
                    <a:lumMod val="50000"/>
                  </a:schemeClr>
                </a:solidFill>
                <a:latin typeface="Century Gothic" pitchFamily="34" charset="0"/>
              </a:rPr>
              <a:t>тыс.руб.;</a:t>
            </a:r>
          </a:p>
          <a:p>
            <a:pPr indent="457200" algn="just">
              <a:spcAft>
                <a:spcPts val="0"/>
              </a:spcAft>
            </a:pPr>
            <a:r>
              <a:rPr lang="ru-RU" sz="1000" dirty="0" smtClean="0">
                <a:latin typeface="Century Gothic" pitchFamily="34" charset="0"/>
                <a:ea typeface="Times New Roman" panose="02020603050405020304" pitchFamily="18" charset="0"/>
              </a:rPr>
              <a:t>-</a:t>
            </a:r>
            <a:r>
              <a:rPr lang="ru-RU" sz="1000" b="1" dirty="0" smtClean="0">
                <a:latin typeface="Century Gothic" pitchFamily="34" charset="0"/>
                <a:ea typeface="Times New Roman" panose="02020603050405020304" pitchFamily="18" charset="0"/>
              </a:rPr>
              <a:t>200,0 тыс.руб.  </a:t>
            </a:r>
            <a:r>
              <a:rPr lang="ru-RU" sz="1000" dirty="0" smtClean="0">
                <a:latin typeface="Century Gothic" pitchFamily="34" charset="0"/>
                <a:ea typeface="Times New Roman" panose="02020603050405020304" pitchFamily="18" charset="0"/>
              </a:rPr>
              <a:t>на ремонт двигателя автомобиля, осуществляющего перевозку детей (ООО «ФОРЭСТ»);</a:t>
            </a:r>
          </a:p>
          <a:p>
            <a:pPr indent="457200" algn="just">
              <a:spcAft>
                <a:spcPts val="0"/>
              </a:spcAft>
            </a:pPr>
            <a:r>
              <a:rPr lang="ru-RU" sz="1000" dirty="0" smtClean="0">
                <a:latin typeface="Century Gothic" pitchFamily="34" charset="0"/>
                <a:ea typeface="Times New Roman" panose="02020603050405020304" pitchFamily="18" charset="0"/>
              </a:rPr>
              <a:t>-</a:t>
            </a:r>
            <a:r>
              <a:rPr lang="ru-RU" sz="1000" b="1" dirty="0" smtClean="0">
                <a:latin typeface="Century Gothic" pitchFamily="34" charset="0"/>
                <a:ea typeface="Times New Roman" panose="02020603050405020304" pitchFamily="18" charset="0"/>
              </a:rPr>
              <a:t>145,0 тыс.руб</a:t>
            </a:r>
            <a:r>
              <a:rPr lang="ru-RU" sz="1000" dirty="0" smtClean="0">
                <a:latin typeface="Century Gothic" pitchFamily="34" charset="0"/>
                <a:ea typeface="Times New Roman" panose="02020603050405020304" pitchFamily="18" charset="0"/>
              </a:rPr>
              <a:t>. на приобретение новогодних (сладких) подарков для детей мобилизованных и военнослужащих, участвующих в специальной военной операции на территориях Донецкой Народной Республики, Луганской Народной Республики и Украины, детей из многодетных семей и семей одиноких родителей (ООО «ФОРЭСТ»70 тыс.руб., ИП Иванов Михаил Александрович 20,0 тыс.руб., ИП Глава КФХ Кудрявых Александр Валерьевич 20,0 тыс.руб., ИП Сорокина Альбина Андреевна 5,0 тыс.руб., ООО «Дионис» 20,0 тыс. руб., ООО «Ангара»  20 ,0 тыс.руб.).</a:t>
            </a:r>
          </a:p>
        </p:txBody>
      </p:sp>
      <p:sp>
        <p:nvSpPr>
          <p:cNvPr id="11" name="Прямоугольник 10"/>
          <p:cNvSpPr/>
          <p:nvPr/>
        </p:nvSpPr>
        <p:spPr>
          <a:xfrm>
            <a:off x="3861048" y="7092280"/>
            <a:ext cx="2636912" cy="1944000"/>
          </a:xfrm>
          <a:prstGeom prst="rect">
            <a:avLst/>
          </a:prstGeom>
        </p:spPr>
        <p:txBody>
          <a:bodyPr wrap="square">
            <a:spAutoFit/>
          </a:bodyPr>
          <a:lstStyle/>
          <a:p>
            <a:pPr indent="457200" algn="just">
              <a:spcAft>
                <a:spcPts val="0"/>
              </a:spcAft>
            </a:pPr>
            <a:r>
              <a:rPr lang="ru-RU" sz="1000" dirty="0" smtClean="0">
                <a:solidFill>
                  <a:schemeClr val="accent2">
                    <a:lumMod val="50000"/>
                  </a:schemeClr>
                </a:solidFill>
                <a:latin typeface="Century Gothic" pitchFamily="34" charset="0"/>
              </a:rPr>
              <a:t>По двум соглашениям достигнута договоренность безденежного характера:</a:t>
            </a:r>
            <a:endParaRPr lang="ru-RU" sz="1000" dirty="0" smtClean="0">
              <a:solidFill>
                <a:schemeClr val="accent2">
                  <a:lumMod val="50000"/>
                </a:schemeClr>
              </a:solidFill>
              <a:latin typeface="Century Gothic" pitchFamily="34" charset="0"/>
              <a:ea typeface="Times New Roman" panose="02020603050405020304" pitchFamily="18" charset="0"/>
            </a:endParaRPr>
          </a:p>
          <a:p>
            <a:pPr indent="457200" algn="just">
              <a:spcAft>
                <a:spcPts val="0"/>
              </a:spcAft>
            </a:pPr>
            <a:r>
              <a:rPr lang="ru-RU" sz="1000" b="1" dirty="0" smtClean="0">
                <a:solidFill>
                  <a:schemeClr val="accent2">
                    <a:lumMod val="50000"/>
                  </a:schemeClr>
                </a:solidFill>
                <a:latin typeface="Century Gothic" pitchFamily="34" charset="0"/>
                <a:ea typeface="Times New Roman" panose="02020603050405020304" pitchFamily="18" charset="0"/>
              </a:rPr>
              <a:t>-поставка дров </a:t>
            </a:r>
            <a:r>
              <a:rPr lang="ru-RU" sz="1000" dirty="0" smtClean="0">
                <a:solidFill>
                  <a:schemeClr val="accent2">
                    <a:lumMod val="50000"/>
                  </a:schemeClr>
                </a:solidFill>
                <a:latin typeface="Century Gothic" pitchFamily="34" charset="0"/>
                <a:ea typeface="Times New Roman" panose="02020603050405020304" pitchFamily="18" charset="0"/>
              </a:rPr>
              <a:t>для отопления МБОУ Кумарейская СОШ на 2022 год (АО «Группа Илим» ;</a:t>
            </a:r>
          </a:p>
          <a:p>
            <a:pPr indent="457200" algn="just">
              <a:spcAft>
                <a:spcPts val="0"/>
              </a:spcAft>
            </a:pPr>
            <a:r>
              <a:rPr lang="ru-RU" sz="1000" dirty="0" smtClean="0">
                <a:solidFill>
                  <a:schemeClr val="accent2">
                    <a:lumMod val="50000"/>
                  </a:schemeClr>
                </a:solidFill>
                <a:latin typeface="Century Gothic" pitchFamily="34" charset="0"/>
                <a:ea typeface="Times New Roman" panose="02020603050405020304" pitchFamily="18" charset="0"/>
              </a:rPr>
              <a:t>-</a:t>
            </a:r>
            <a:r>
              <a:rPr lang="ru-RU" sz="1000" b="1" dirty="0" smtClean="0">
                <a:solidFill>
                  <a:schemeClr val="accent2">
                    <a:lumMod val="50000"/>
                  </a:schemeClr>
                </a:solidFill>
                <a:latin typeface="Century Gothic" pitchFamily="34" charset="0"/>
                <a:ea typeface="Times New Roman" panose="02020603050405020304" pitchFamily="18" charset="0"/>
              </a:rPr>
              <a:t>поставка пиломатериала </a:t>
            </a:r>
            <a:r>
              <a:rPr lang="ru-RU" sz="1000" dirty="0" smtClean="0">
                <a:solidFill>
                  <a:schemeClr val="accent2">
                    <a:lumMod val="50000"/>
                  </a:schemeClr>
                </a:solidFill>
                <a:latin typeface="Century Gothic" pitchFamily="34" charset="0"/>
                <a:ea typeface="Times New Roman" panose="02020603050405020304" pitchFamily="18" charset="0"/>
              </a:rPr>
              <a:t>для МБОУ ДО Балаганского Центра Детского Творчества и МКУ ДО Балаганской детской музыкальной школы (ИП Кривошеина Оксана Михайловна).</a:t>
            </a:r>
          </a:p>
          <a:p>
            <a:pPr algn="just"/>
            <a:endParaRPr lang="ru-RU" sz="1000" dirty="0">
              <a:solidFill>
                <a:schemeClr val="accent1">
                  <a:lumMod val="50000"/>
                </a:schemeClr>
              </a:solidFill>
              <a:latin typeface="Century Gothic" pitchFamily="34" charset="0"/>
            </a:endParaRPr>
          </a:p>
        </p:txBody>
      </p:sp>
    </p:spTree>
  </p:cSld>
  <p:clrMapOvr>
    <a:masterClrMapping/>
  </p:clrMapOvr>
  <p:transition spd="med">
    <p:split orient="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Другая 1">
      <a:dk1>
        <a:sysClr val="windowText" lastClr="000000"/>
      </a:dk1>
      <a:lt1>
        <a:sysClr val="window" lastClr="FFFFFF"/>
      </a:lt1>
      <a:dk2>
        <a:srgbClr val="1F497D"/>
      </a:dk2>
      <a:lt2>
        <a:srgbClr val="EEECE1"/>
      </a:lt2>
      <a:accent1>
        <a:srgbClr val="C6D9F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25829</TotalTime>
  <Words>17893</Words>
  <Application>Microsoft Office PowerPoint</Application>
  <PresentationFormat>Экран (4:3)</PresentationFormat>
  <Paragraphs>3637</Paragraphs>
  <Slides>53</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 </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ВАКОР КОРМ</cp:lastModifiedBy>
  <cp:revision>1739</cp:revision>
  <cp:lastPrinted>2021-05-25T01:32:40Z</cp:lastPrinted>
  <dcterms:created xsi:type="dcterms:W3CDTF">2019-04-15T06:52:01Z</dcterms:created>
  <dcterms:modified xsi:type="dcterms:W3CDTF">2023-06-01T05:12:31Z</dcterms:modified>
  <cp:contentStatus>Окончательное</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