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75" r:id="rId2"/>
    <p:sldId id="257" r:id="rId3"/>
    <p:sldId id="276" r:id="rId4"/>
    <p:sldId id="262" r:id="rId5"/>
    <p:sldId id="263" r:id="rId6"/>
    <p:sldId id="264" r:id="rId7"/>
    <p:sldId id="265" r:id="rId8"/>
    <p:sldId id="266" r:id="rId9"/>
    <p:sldId id="278" r:id="rId10"/>
    <p:sldId id="27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9" r:id="rId19"/>
    <p:sldId id="280" r:id="rId20"/>
    <p:sldId id="281" r:id="rId21"/>
    <p:sldId id="282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685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093061023622055"/>
          <c:y val="4.7968749999999998E-2"/>
          <c:w val="0.53019635826771649"/>
          <c:h val="0.6944116633858270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в том числе: 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2018год</c:v>
                </c:pt>
                <c:pt idx="2">
                  <c:v>2019год</c:v>
                </c:pt>
                <c:pt idx="4">
                  <c:v>2020год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273616.3</c:v>
                </c:pt>
                <c:pt idx="2">
                  <c:v>265801.3</c:v>
                </c:pt>
                <c:pt idx="4">
                  <c:v>267118.2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2018год</c:v>
                </c:pt>
                <c:pt idx="2">
                  <c:v>2019год</c:v>
                </c:pt>
                <c:pt idx="4">
                  <c:v>2020год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31937.599999999991</c:v>
                </c:pt>
                <c:pt idx="2">
                  <c:v>33655.9</c:v>
                </c:pt>
                <c:pt idx="4">
                  <c:v>34138.199999999997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2018год</c:v>
                </c:pt>
                <c:pt idx="2">
                  <c:v>2019год</c:v>
                </c:pt>
                <c:pt idx="4">
                  <c:v>2020год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241679</c:v>
                </c:pt>
                <c:pt idx="2">
                  <c:v>232145.4</c:v>
                </c:pt>
                <c:pt idx="4">
                  <c:v>232980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Расходы всего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2018год</c:v>
                </c:pt>
                <c:pt idx="2">
                  <c:v>2019год</c:v>
                </c:pt>
                <c:pt idx="4">
                  <c:v>2020год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274616.3</c:v>
                </c:pt>
                <c:pt idx="2">
                  <c:v>266801.3</c:v>
                </c:pt>
                <c:pt idx="4">
                  <c:v>268118.2</c:v>
                </c:pt>
              </c:numCache>
            </c:numRef>
          </c:val>
        </c:ser>
        <c:shape val="box"/>
        <c:axId val="91736704"/>
        <c:axId val="93159808"/>
        <c:axId val="0"/>
      </c:bar3DChart>
      <c:catAx>
        <c:axId val="91736704"/>
        <c:scaling>
          <c:orientation val="minMax"/>
        </c:scaling>
        <c:axPos val="b"/>
        <c:tickLblPos val="nextTo"/>
        <c:crossAx val="93159808"/>
        <c:crosses val="autoZero"/>
        <c:auto val="1"/>
        <c:lblAlgn val="ctr"/>
        <c:lblOffset val="100"/>
      </c:catAx>
      <c:valAx>
        <c:axId val="93159808"/>
        <c:scaling>
          <c:orientation val="minMax"/>
        </c:scaling>
        <c:axPos val="l"/>
        <c:majorGridlines/>
        <c:numFmt formatCode="General" sourceLinked="1"/>
        <c:tickLblPos val="nextTo"/>
        <c:crossAx val="91736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55980767834392"/>
          <c:y val="9.2333169291338585E-2"/>
          <c:w val="0.28935683666825002"/>
          <c:h val="0.821583661417322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3C204-5208-4926-93F3-E231FEE5B92F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4F339B-A079-4678-8A29-BCA579A50B82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2018</a:t>
          </a:r>
        </a:p>
        <a:p>
          <a:r>
            <a:rPr lang="ru-RU" dirty="0" smtClean="0">
              <a:solidFill>
                <a:srgbClr val="0070C0"/>
              </a:solidFill>
            </a:rPr>
            <a:t>ГОД</a:t>
          </a:r>
        </a:p>
      </dgm:t>
    </dgm:pt>
    <dgm:pt modelId="{62640C99-9DD6-40CB-AD9A-C321757C6B4C}" type="parTrans" cxnId="{CFEF5F29-7D8A-4AEA-AF42-F29141C1BA06}">
      <dgm:prSet/>
      <dgm:spPr/>
      <dgm:t>
        <a:bodyPr/>
        <a:lstStyle/>
        <a:p>
          <a:endParaRPr lang="ru-RU"/>
        </a:p>
      </dgm:t>
    </dgm:pt>
    <dgm:pt modelId="{57CD41E8-6B20-4597-AFE9-EE609FFC89F2}" type="sibTrans" cxnId="{CFEF5F29-7D8A-4AEA-AF42-F29141C1BA06}">
      <dgm:prSet/>
      <dgm:spPr/>
      <dgm:t>
        <a:bodyPr/>
        <a:lstStyle/>
        <a:p>
          <a:endParaRPr lang="ru-RU"/>
        </a:p>
      </dgm:t>
    </dgm:pt>
    <dgm:pt modelId="{3C5D8EAE-3051-4855-99B1-C32B61D815F4}">
      <dgm:prSet phldrT="[Текст]"/>
      <dgm:spPr>
        <a:effectLst>
          <a:innerShdw blurRad="63500" dist="50800" dir="54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dirty="0" smtClean="0"/>
            <a:t>Доходы районного бюджета на 2018 год запланированы в сумме 273616,3 тыс. рублей, что на 92659,3 тыс. рублей (-25,3%) меньше ожидаемых поступлений 2017 года, налоговые и неналоговые доходы прогнозируются в сумме  31937,3 тыс. рублей, что на 265,7 тыс. рублей (-0,8%) меньше ожидаемого поступления в  2017 году</a:t>
          </a:r>
          <a:endParaRPr lang="ru-RU" dirty="0"/>
        </a:p>
      </dgm:t>
    </dgm:pt>
    <dgm:pt modelId="{E8F3D1BD-70C8-4FF5-BC1F-630B1447BA57}" type="parTrans" cxnId="{3F3A50C4-CBD8-49A2-80B5-D05EA27F7487}">
      <dgm:prSet/>
      <dgm:spPr/>
      <dgm:t>
        <a:bodyPr/>
        <a:lstStyle/>
        <a:p>
          <a:endParaRPr lang="ru-RU"/>
        </a:p>
      </dgm:t>
    </dgm:pt>
    <dgm:pt modelId="{4C3128D0-E772-4793-8C9A-7C6702A73214}" type="sibTrans" cxnId="{3F3A50C4-CBD8-49A2-80B5-D05EA27F7487}">
      <dgm:prSet/>
      <dgm:spPr/>
      <dgm:t>
        <a:bodyPr/>
        <a:lstStyle/>
        <a:p>
          <a:endParaRPr lang="ru-RU"/>
        </a:p>
      </dgm:t>
    </dgm:pt>
    <dgm:pt modelId="{B2649654-7B13-412B-9F22-4B41F7D57406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2019</a:t>
          </a:r>
        </a:p>
        <a:p>
          <a:r>
            <a:rPr lang="ru-RU" dirty="0" smtClean="0">
              <a:solidFill>
                <a:srgbClr val="0070C0"/>
              </a:solidFill>
            </a:rPr>
            <a:t> ГОД</a:t>
          </a:r>
          <a:endParaRPr lang="ru-RU" dirty="0">
            <a:solidFill>
              <a:srgbClr val="0070C0"/>
            </a:solidFill>
          </a:endParaRPr>
        </a:p>
      </dgm:t>
    </dgm:pt>
    <dgm:pt modelId="{374A0A52-492F-409C-A85B-55CE75721FAE}" type="parTrans" cxnId="{F7583074-487C-49BE-9C80-A1E1DF523F67}">
      <dgm:prSet/>
      <dgm:spPr/>
      <dgm:t>
        <a:bodyPr/>
        <a:lstStyle/>
        <a:p>
          <a:endParaRPr lang="ru-RU"/>
        </a:p>
      </dgm:t>
    </dgm:pt>
    <dgm:pt modelId="{B68A0517-BB60-4BE5-A342-83B215C69454}" type="sibTrans" cxnId="{F7583074-487C-49BE-9C80-A1E1DF523F67}">
      <dgm:prSet/>
      <dgm:spPr/>
      <dgm:t>
        <a:bodyPr/>
        <a:lstStyle/>
        <a:p>
          <a:endParaRPr lang="ru-RU"/>
        </a:p>
      </dgm:t>
    </dgm:pt>
    <dgm:pt modelId="{7D8DA871-9C59-4856-98B7-BB2EEDECAB34}">
      <dgm:prSet phldrT="[Текст]"/>
      <dgm:spPr/>
      <dgm:t>
        <a:bodyPr/>
        <a:lstStyle/>
        <a:p>
          <a:r>
            <a:rPr lang="ru-RU" dirty="0" smtClean="0"/>
            <a:t>Доходы районного бюджета на 2019 год запланированы в сумме 265801,3 тыс. рублей, что на 7815,0 тыс. рублей (-2,9%) меньше прогнозных поступлений 2018 года, налоговые и неналоговые доходы прогнозируются в сумме 33655,9 тыс. рублей, что на 1718,6 тыс. рублей (+5,4%) больше прогнозных поступлений в 2018 году</a:t>
          </a:r>
          <a:endParaRPr lang="ru-RU" dirty="0"/>
        </a:p>
      </dgm:t>
    </dgm:pt>
    <dgm:pt modelId="{25BEC707-BD6D-4F09-A0E4-ED57A9FD679F}" type="parTrans" cxnId="{0034CBC9-1490-410D-91BA-F383A8D6A946}">
      <dgm:prSet/>
      <dgm:spPr/>
      <dgm:t>
        <a:bodyPr/>
        <a:lstStyle/>
        <a:p>
          <a:endParaRPr lang="ru-RU"/>
        </a:p>
      </dgm:t>
    </dgm:pt>
    <dgm:pt modelId="{CE06F921-A03C-4504-B7F9-E80F0EA40B1E}" type="sibTrans" cxnId="{0034CBC9-1490-410D-91BA-F383A8D6A946}">
      <dgm:prSet/>
      <dgm:spPr/>
      <dgm:t>
        <a:bodyPr/>
        <a:lstStyle/>
        <a:p>
          <a:endParaRPr lang="ru-RU"/>
        </a:p>
      </dgm:t>
    </dgm:pt>
    <dgm:pt modelId="{79D9F249-92FE-4059-82E4-F312A61A7DC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2020 </a:t>
          </a:r>
        </a:p>
        <a:p>
          <a:r>
            <a:rPr lang="ru-RU" dirty="0" smtClean="0">
              <a:solidFill>
                <a:srgbClr val="0070C0"/>
              </a:solidFill>
            </a:rPr>
            <a:t>ГОД</a:t>
          </a:r>
          <a:endParaRPr lang="ru-RU" dirty="0">
            <a:solidFill>
              <a:srgbClr val="0070C0"/>
            </a:solidFill>
          </a:endParaRPr>
        </a:p>
      </dgm:t>
    </dgm:pt>
    <dgm:pt modelId="{134D2FBB-AA26-4989-8E56-0188061E06B5}" type="parTrans" cxnId="{3F005F22-79C1-4494-8535-D7A5F4290329}">
      <dgm:prSet/>
      <dgm:spPr/>
      <dgm:t>
        <a:bodyPr/>
        <a:lstStyle/>
        <a:p>
          <a:endParaRPr lang="ru-RU"/>
        </a:p>
      </dgm:t>
    </dgm:pt>
    <dgm:pt modelId="{654368A7-6F68-4F91-8778-A0AF18BB9CEC}" type="sibTrans" cxnId="{3F005F22-79C1-4494-8535-D7A5F4290329}">
      <dgm:prSet/>
      <dgm:spPr/>
      <dgm:t>
        <a:bodyPr/>
        <a:lstStyle/>
        <a:p>
          <a:endParaRPr lang="ru-RU"/>
        </a:p>
      </dgm:t>
    </dgm:pt>
    <dgm:pt modelId="{85958431-FD8B-4993-9DFB-2AC0C6865AC8}">
      <dgm:prSet phldrT="[Текст]"/>
      <dgm:spPr/>
      <dgm:t>
        <a:bodyPr/>
        <a:lstStyle/>
        <a:p>
          <a:r>
            <a:rPr lang="ru-RU" dirty="0" smtClean="0"/>
            <a:t>Доходы районного бюджета на 2020 год запланированы в сумме 267118,2 тыс. рублей, что на 1316,9 тыс. рублей (+0,5%) больше прогнозных поступлений 2019 года, налоговые и неналоговые доходы прогнозируются в сумме  34138,2 тыс. рублей, что на 482,3 тыс. рублей (+1,4%) больше прогнозных поступлений в 2019 году</a:t>
          </a:r>
          <a:endParaRPr lang="ru-RU" dirty="0"/>
        </a:p>
      </dgm:t>
    </dgm:pt>
    <dgm:pt modelId="{0AF52A79-A220-4E72-BDDA-1B2F648AB2EE}" type="parTrans" cxnId="{6DBDB439-DC8F-4BB3-A12B-8F2D98EDC25F}">
      <dgm:prSet/>
      <dgm:spPr/>
      <dgm:t>
        <a:bodyPr/>
        <a:lstStyle/>
        <a:p>
          <a:endParaRPr lang="ru-RU"/>
        </a:p>
      </dgm:t>
    </dgm:pt>
    <dgm:pt modelId="{3307C283-1F9A-4E14-8E75-63ADCD55054D}" type="sibTrans" cxnId="{6DBDB439-DC8F-4BB3-A12B-8F2D98EDC25F}">
      <dgm:prSet/>
      <dgm:spPr/>
      <dgm:t>
        <a:bodyPr/>
        <a:lstStyle/>
        <a:p>
          <a:endParaRPr lang="ru-RU"/>
        </a:p>
      </dgm:t>
    </dgm:pt>
    <dgm:pt modelId="{4F1A1028-2157-4311-A0F4-A03480CEEFB0}">
      <dgm:prSet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2017</a:t>
          </a:r>
        </a:p>
        <a:p>
          <a:r>
            <a:rPr lang="ru-RU" dirty="0" smtClean="0">
              <a:solidFill>
                <a:srgbClr val="0070C0"/>
              </a:solidFill>
            </a:rPr>
            <a:t>ГОД</a:t>
          </a:r>
          <a:endParaRPr lang="ru-RU" dirty="0">
            <a:solidFill>
              <a:srgbClr val="0070C0"/>
            </a:solidFill>
          </a:endParaRPr>
        </a:p>
      </dgm:t>
    </dgm:pt>
    <dgm:pt modelId="{D02BC7D6-5A87-4400-B9CB-CA159403B8A4}" type="parTrans" cxnId="{D3FA3815-43BD-4D80-A01B-2D81D19A67B0}">
      <dgm:prSet/>
      <dgm:spPr/>
      <dgm:t>
        <a:bodyPr/>
        <a:lstStyle/>
        <a:p>
          <a:endParaRPr lang="ru-RU"/>
        </a:p>
      </dgm:t>
    </dgm:pt>
    <dgm:pt modelId="{1A8CD847-92E6-472C-B19D-996F75D7EB55}" type="sibTrans" cxnId="{D3FA3815-43BD-4D80-A01B-2D81D19A67B0}">
      <dgm:prSet/>
      <dgm:spPr/>
      <dgm:t>
        <a:bodyPr/>
        <a:lstStyle/>
        <a:p>
          <a:endParaRPr lang="ru-RU"/>
        </a:p>
      </dgm:t>
    </dgm:pt>
    <dgm:pt modelId="{8AF4F9D9-0C5E-4CA6-8160-D0ADC8D0DDFE}">
      <dgm:prSet/>
      <dgm:spPr>
        <a:effectLst>
          <a:innerShdw blurRad="63500" dist="50800" dir="162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dirty="0" smtClean="0"/>
            <a:t>Ожидаемое исполнение доходной части районного бюджета в 2017 году составит 366275,6 тыс. рублей, что на 66600,1 тыс. рублей (+22,2%) больше объема поступлений 2016 года. Сумма налоговых и неналоговых доходов составит 32203,0 тыс. рублей, что на 221,3 тыс. рублей (+0,7%) больше объема поступлений 2016 года</a:t>
          </a:r>
          <a:endParaRPr lang="ru-RU" dirty="0"/>
        </a:p>
      </dgm:t>
    </dgm:pt>
    <dgm:pt modelId="{B34328D2-8CA5-4080-8DF7-F7903264CD2E}" type="parTrans" cxnId="{DF7473F9-F6B6-4400-B725-49C4EF7E5A95}">
      <dgm:prSet/>
      <dgm:spPr/>
      <dgm:t>
        <a:bodyPr/>
        <a:lstStyle/>
        <a:p>
          <a:endParaRPr lang="ru-RU"/>
        </a:p>
      </dgm:t>
    </dgm:pt>
    <dgm:pt modelId="{2168D5F0-1657-4D8C-91ED-7979671DF684}" type="sibTrans" cxnId="{DF7473F9-F6B6-4400-B725-49C4EF7E5A95}">
      <dgm:prSet/>
      <dgm:spPr/>
      <dgm:t>
        <a:bodyPr/>
        <a:lstStyle/>
        <a:p>
          <a:endParaRPr lang="ru-RU"/>
        </a:p>
      </dgm:t>
    </dgm:pt>
    <dgm:pt modelId="{E2C80D4B-F587-4DB0-8757-F57D5CA87F87}" type="pres">
      <dgm:prSet presAssocID="{B043C204-5208-4926-93F3-E231FEE5B9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AE8A9B-2744-44A9-9072-7E6A82A1B53B}" type="pres">
      <dgm:prSet presAssocID="{4F1A1028-2157-4311-A0F4-A03480CEEFB0}" presName="composite" presStyleCnt="0"/>
      <dgm:spPr/>
    </dgm:pt>
    <dgm:pt modelId="{9BBAA8D7-BFB7-4A88-8503-997CDFF4FABE}" type="pres">
      <dgm:prSet presAssocID="{4F1A1028-2157-4311-A0F4-A03480CEEFB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4265C-F8DA-4E4D-AD3A-A535BB6CB982}" type="pres">
      <dgm:prSet presAssocID="{4F1A1028-2157-4311-A0F4-A03480CEEFB0}" presName="descendantText" presStyleLbl="alignAcc1" presStyleIdx="0" presStyleCnt="4" custLinFactNeighborX="-18" custLinFactNeighborY="-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A3793-16B3-42DC-8CAA-F444CFFA074F}" type="pres">
      <dgm:prSet presAssocID="{1A8CD847-92E6-472C-B19D-996F75D7EB55}" presName="sp" presStyleCnt="0"/>
      <dgm:spPr/>
    </dgm:pt>
    <dgm:pt modelId="{C2F4BDD1-5C7B-4FC8-B9BF-6EC8644BD575}" type="pres">
      <dgm:prSet presAssocID="{6C4F339B-A079-4678-8A29-BCA579A50B82}" presName="composite" presStyleCnt="0"/>
      <dgm:spPr/>
    </dgm:pt>
    <dgm:pt modelId="{F08DC29E-FEA1-4276-B9AD-23EE2502FB3A}" type="pres">
      <dgm:prSet presAssocID="{6C4F339B-A079-4678-8A29-BCA579A50B8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85AEF-0413-4593-9325-6094D33B1677}" type="pres">
      <dgm:prSet presAssocID="{6C4F339B-A079-4678-8A29-BCA579A50B82}" presName="descendantText" presStyleLbl="alignAcc1" presStyleIdx="1" presStyleCnt="4" custLinFactNeighborX="836" custLinFactNeighborY="8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5F79E-C362-4955-8544-84D7554C6747}" type="pres">
      <dgm:prSet presAssocID="{57CD41E8-6B20-4597-AFE9-EE609FFC89F2}" presName="sp" presStyleCnt="0"/>
      <dgm:spPr/>
    </dgm:pt>
    <dgm:pt modelId="{8593ED07-DA33-4349-BD98-E8D7D298FB67}" type="pres">
      <dgm:prSet presAssocID="{B2649654-7B13-412B-9F22-4B41F7D57406}" presName="composite" presStyleCnt="0"/>
      <dgm:spPr/>
    </dgm:pt>
    <dgm:pt modelId="{E6120427-B889-4674-A774-61F9DCC799BB}" type="pres">
      <dgm:prSet presAssocID="{B2649654-7B13-412B-9F22-4B41F7D5740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05DF9-B0F9-4DD7-8329-CE3FA761BA4F}" type="pres">
      <dgm:prSet presAssocID="{B2649654-7B13-412B-9F22-4B41F7D5740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DFBD0-5591-4695-9C38-4BEDD47343F0}" type="pres">
      <dgm:prSet presAssocID="{B68A0517-BB60-4BE5-A342-83B215C69454}" presName="sp" presStyleCnt="0"/>
      <dgm:spPr/>
    </dgm:pt>
    <dgm:pt modelId="{78C6B15C-F423-467D-96E3-EE81F74941F8}" type="pres">
      <dgm:prSet presAssocID="{79D9F249-92FE-4059-82E4-F312A61A7DCA}" presName="composite" presStyleCnt="0"/>
      <dgm:spPr/>
    </dgm:pt>
    <dgm:pt modelId="{2113FC89-C176-422C-8ED7-A816516FF754}" type="pres">
      <dgm:prSet presAssocID="{79D9F249-92FE-4059-82E4-F312A61A7DC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16C89-5414-4B52-BA78-8FC931D6C38D}" type="pres">
      <dgm:prSet presAssocID="{79D9F249-92FE-4059-82E4-F312A61A7DCA}" presName="descendantText" presStyleLbl="alignAcc1" presStyleIdx="3" presStyleCnt="4" custLinFactNeighborX="-208" custLinFactNeighborY="-1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7473F9-F6B6-4400-B725-49C4EF7E5A95}" srcId="{4F1A1028-2157-4311-A0F4-A03480CEEFB0}" destId="{8AF4F9D9-0C5E-4CA6-8160-D0ADC8D0DDFE}" srcOrd="0" destOrd="0" parTransId="{B34328D2-8CA5-4080-8DF7-F7903264CD2E}" sibTransId="{2168D5F0-1657-4D8C-91ED-7979671DF684}"/>
    <dgm:cxn modelId="{84882523-3577-4BD2-B780-62E1D8B79F31}" type="presOf" srcId="{8AF4F9D9-0C5E-4CA6-8160-D0ADC8D0DDFE}" destId="{2DD4265C-F8DA-4E4D-AD3A-A535BB6CB982}" srcOrd="0" destOrd="0" presId="urn:microsoft.com/office/officeart/2005/8/layout/chevron2"/>
    <dgm:cxn modelId="{75FB418F-32BD-4978-8F70-A414487A319B}" type="presOf" srcId="{6C4F339B-A079-4678-8A29-BCA579A50B82}" destId="{F08DC29E-FEA1-4276-B9AD-23EE2502FB3A}" srcOrd="0" destOrd="0" presId="urn:microsoft.com/office/officeart/2005/8/layout/chevron2"/>
    <dgm:cxn modelId="{5EA6A3A1-61F7-46AE-8EBE-E9B0E63B4559}" type="presOf" srcId="{B2649654-7B13-412B-9F22-4B41F7D57406}" destId="{E6120427-B889-4674-A774-61F9DCC799BB}" srcOrd="0" destOrd="0" presId="urn:microsoft.com/office/officeart/2005/8/layout/chevron2"/>
    <dgm:cxn modelId="{0034CBC9-1490-410D-91BA-F383A8D6A946}" srcId="{B2649654-7B13-412B-9F22-4B41F7D57406}" destId="{7D8DA871-9C59-4856-98B7-BB2EEDECAB34}" srcOrd="0" destOrd="0" parTransId="{25BEC707-BD6D-4F09-A0E4-ED57A9FD679F}" sibTransId="{CE06F921-A03C-4504-B7F9-E80F0EA40B1E}"/>
    <dgm:cxn modelId="{D3FA3815-43BD-4D80-A01B-2D81D19A67B0}" srcId="{B043C204-5208-4926-93F3-E231FEE5B92F}" destId="{4F1A1028-2157-4311-A0F4-A03480CEEFB0}" srcOrd="0" destOrd="0" parTransId="{D02BC7D6-5A87-4400-B9CB-CA159403B8A4}" sibTransId="{1A8CD847-92E6-472C-B19D-996F75D7EB55}"/>
    <dgm:cxn modelId="{3F3A50C4-CBD8-49A2-80B5-D05EA27F7487}" srcId="{6C4F339B-A079-4678-8A29-BCA579A50B82}" destId="{3C5D8EAE-3051-4855-99B1-C32B61D815F4}" srcOrd="0" destOrd="0" parTransId="{E8F3D1BD-70C8-4FF5-BC1F-630B1447BA57}" sibTransId="{4C3128D0-E772-4793-8C9A-7C6702A73214}"/>
    <dgm:cxn modelId="{5E0DD7BB-454A-4EB3-AFF1-17BCBFC6EC3C}" type="presOf" srcId="{85958431-FD8B-4993-9DFB-2AC0C6865AC8}" destId="{58816C89-5414-4B52-BA78-8FC931D6C38D}" srcOrd="0" destOrd="0" presId="urn:microsoft.com/office/officeart/2005/8/layout/chevron2"/>
    <dgm:cxn modelId="{ADF8164A-907C-420D-8EE1-0BD2384A17E1}" type="presOf" srcId="{3C5D8EAE-3051-4855-99B1-C32B61D815F4}" destId="{ADA85AEF-0413-4593-9325-6094D33B1677}" srcOrd="0" destOrd="0" presId="urn:microsoft.com/office/officeart/2005/8/layout/chevron2"/>
    <dgm:cxn modelId="{F7583074-487C-49BE-9C80-A1E1DF523F67}" srcId="{B043C204-5208-4926-93F3-E231FEE5B92F}" destId="{B2649654-7B13-412B-9F22-4B41F7D57406}" srcOrd="2" destOrd="0" parTransId="{374A0A52-492F-409C-A85B-55CE75721FAE}" sibTransId="{B68A0517-BB60-4BE5-A342-83B215C69454}"/>
    <dgm:cxn modelId="{3F005F22-79C1-4494-8535-D7A5F4290329}" srcId="{B043C204-5208-4926-93F3-E231FEE5B92F}" destId="{79D9F249-92FE-4059-82E4-F312A61A7DCA}" srcOrd="3" destOrd="0" parTransId="{134D2FBB-AA26-4989-8E56-0188061E06B5}" sibTransId="{654368A7-6F68-4F91-8778-A0AF18BB9CEC}"/>
    <dgm:cxn modelId="{F45D1873-4B93-498F-BF85-26673F081709}" type="presOf" srcId="{79D9F249-92FE-4059-82E4-F312A61A7DCA}" destId="{2113FC89-C176-422C-8ED7-A816516FF754}" srcOrd="0" destOrd="0" presId="urn:microsoft.com/office/officeart/2005/8/layout/chevron2"/>
    <dgm:cxn modelId="{085A8239-CDC7-4481-949C-1BE38875A641}" type="presOf" srcId="{4F1A1028-2157-4311-A0F4-A03480CEEFB0}" destId="{9BBAA8D7-BFB7-4A88-8503-997CDFF4FABE}" srcOrd="0" destOrd="0" presId="urn:microsoft.com/office/officeart/2005/8/layout/chevron2"/>
    <dgm:cxn modelId="{6DBDB439-DC8F-4BB3-A12B-8F2D98EDC25F}" srcId="{79D9F249-92FE-4059-82E4-F312A61A7DCA}" destId="{85958431-FD8B-4993-9DFB-2AC0C6865AC8}" srcOrd="0" destOrd="0" parTransId="{0AF52A79-A220-4E72-BDDA-1B2F648AB2EE}" sibTransId="{3307C283-1F9A-4E14-8E75-63ADCD55054D}"/>
    <dgm:cxn modelId="{D5644D2B-8C13-4DF6-AA10-A65DFDA5BA23}" type="presOf" srcId="{7D8DA871-9C59-4856-98B7-BB2EEDECAB34}" destId="{3DE05DF9-B0F9-4DD7-8329-CE3FA761BA4F}" srcOrd="0" destOrd="0" presId="urn:microsoft.com/office/officeart/2005/8/layout/chevron2"/>
    <dgm:cxn modelId="{953937B0-114D-464F-9E46-1CB4DC622484}" type="presOf" srcId="{B043C204-5208-4926-93F3-E231FEE5B92F}" destId="{E2C80D4B-F587-4DB0-8757-F57D5CA87F87}" srcOrd="0" destOrd="0" presId="urn:microsoft.com/office/officeart/2005/8/layout/chevron2"/>
    <dgm:cxn modelId="{CFEF5F29-7D8A-4AEA-AF42-F29141C1BA06}" srcId="{B043C204-5208-4926-93F3-E231FEE5B92F}" destId="{6C4F339B-A079-4678-8A29-BCA579A50B82}" srcOrd="1" destOrd="0" parTransId="{62640C99-9DD6-40CB-AD9A-C321757C6B4C}" sibTransId="{57CD41E8-6B20-4597-AFE9-EE609FFC89F2}"/>
    <dgm:cxn modelId="{BDAD98FE-0B27-437C-B04F-3A60581D3B7A}" type="presParOf" srcId="{E2C80D4B-F587-4DB0-8757-F57D5CA87F87}" destId="{BAAE8A9B-2744-44A9-9072-7E6A82A1B53B}" srcOrd="0" destOrd="0" presId="urn:microsoft.com/office/officeart/2005/8/layout/chevron2"/>
    <dgm:cxn modelId="{BAD28586-44A3-4412-822A-BF0A8353B794}" type="presParOf" srcId="{BAAE8A9B-2744-44A9-9072-7E6A82A1B53B}" destId="{9BBAA8D7-BFB7-4A88-8503-997CDFF4FABE}" srcOrd="0" destOrd="0" presId="urn:microsoft.com/office/officeart/2005/8/layout/chevron2"/>
    <dgm:cxn modelId="{54856D96-EB2E-4022-893B-A9EA14EBC11B}" type="presParOf" srcId="{BAAE8A9B-2744-44A9-9072-7E6A82A1B53B}" destId="{2DD4265C-F8DA-4E4D-AD3A-A535BB6CB982}" srcOrd="1" destOrd="0" presId="urn:microsoft.com/office/officeart/2005/8/layout/chevron2"/>
    <dgm:cxn modelId="{CBBA68C3-E714-41F5-ACF2-99E07607DA94}" type="presParOf" srcId="{E2C80D4B-F587-4DB0-8757-F57D5CA87F87}" destId="{497A3793-16B3-42DC-8CAA-F444CFFA074F}" srcOrd="1" destOrd="0" presId="urn:microsoft.com/office/officeart/2005/8/layout/chevron2"/>
    <dgm:cxn modelId="{00D3CE26-15E0-4140-8606-88A63DD21AB8}" type="presParOf" srcId="{E2C80D4B-F587-4DB0-8757-F57D5CA87F87}" destId="{C2F4BDD1-5C7B-4FC8-B9BF-6EC8644BD575}" srcOrd="2" destOrd="0" presId="urn:microsoft.com/office/officeart/2005/8/layout/chevron2"/>
    <dgm:cxn modelId="{B1596150-27F0-4330-96EC-C51A5CFE0B20}" type="presParOf" srcId="{C2F4BDD1-5C7B-4FC8-B9BF-6EC8644BD575}" destId="{F08DC29E-FEA1-4276-B9AD-23EE2502FB3A}" srcOrd="0" destOrd="0" presId="urn:microsoft.com/office/officeart/2005/8/layout/chevron2"/>
    <dgm:cxn modelId="{E5F0D4AA-7F10-49A3-A59B-D834425BB44B}" type="presParOf" srcId="{C2F4BDD1-5C7B-4FC8-B9BF-6EC8644BD575}" destId="{ADA85AEF-0413-4593-9325-6094D33B1677}" srcOrd="1" destOrd="0" presId="urn:microsoft.com/office/officeart/2005/8/layout/chevron2"/>
    <dgm:cxn modelId="{B747CA35-3B19-414B-A67F-E7A3F31CCA83}" type="presParOf" srcId="{E2C80D4B-F587-4DB0-8757-F57D5CA87F87}" destId="{4625F79E-C362-4955-8544-84D7554C6747}" srcOrd="3" destOrd="0" presId="urn:microsoft.com/office/officeart/2005/8/layout/chevron2"/>
    <dgm:cxn modelId="{17DD7D7A-5F5F-4312-8DBC-21D251A0A49F}" type="presParOf" srcId="{E2C80D4B-F587-4DB0-8757-F57D5CA87F87}" destId="{8593ED07-DA33-4349-BD98-E8D7D298FB67}" srcOrd="4" destOrd="0" presId="urn:microsoft.com/office/officeart/2005/8/layout/chevron2"/>
    <dgm:cxn modelId="{3E64E549-7421-4E17-ACE9-C3B2B271E7B5}" type="presParOf" srcId="{8593ED07-DA33-4349-BD98-E8D7D298FB67}" destId="{E6120427-B889-4674-A774-61F9DCC799BB}" srcOrd="0" destOrd="0" presId="urn:microsoft.com/office/officeart/2005/8/layout/chevron2"/>
    <dgm:cxn modelId="{028246CC-F061-49CE-BFDC-E9A884266F45}" type="presParOf" srcId="{8593ED07-DA33-4349-BD98-E8D7D298FB67}" destId="{3DE05DF9-B0F9-4DD7-8329-CE3FA761BA4F}" srcOrd="1" destOrd="0" presId="urn:microsoft.com/office/officeart/2005/8/layout/chevron2"/>
    <dgm:cxn modelId="{886B91A8-93FB-456F-972E-9D77D7595BE2}" type="presParOf" srcId="{E2C80D4B-F587-4DB0-8757-F57D5CA87F87}" destId="{24DDFBD0-5591-4695-9C38-4BEDD47343F0}" srcOrd="5" destOrd="0" presId="urn:microsoft.com/office/officeart/2005/8/layout/chevron2"/>
    <dgm:cxn modelId="{4DD706C6-71B0-409D-8FB6-33388CE585CB}" type="presParOf" srcId="{E2C80D4B-F587-4DB0-8757-F57D5CA87F87}" destId="{78C6B15C-F423-467D-96E3-EE81F74941F8}" srcOrd="6" destOrd="0" presId="urn:microsoft.com/office/officeart/2005/8/layout/chevron2"/>
    <dgm:cxn modelId="{0791602D-8155-491F-BDEE-91FB8CE35127}" type="presParOf" srcId="{78C6B15C-F423-467D-96E3-EE81F74941F8}" destId="{2113FC89-C176-422C-8ED7-A816516FF754}" srcOrd="0" destOrd="0" presId="urn:microsoft.com/office/officeart/2005/8/layout/chevron2"/>
    <dgm:cxn modelId="{2F5DA557-7CAA-4387-83A9-692D4EAE0365}" type="presParOf" srcId="{78C6B15C-F423-467D-96E3-EE81F74941F8}" destId="{58816C89-5414-4B52-BA78-8FC931D6C3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61FB8-6BCB-40B7-B2A4-01F5B1856C1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069FB9-B770-424F-BB36-417C94E0FD21}">
      <dgm:prSet phldrT="[Текст]" custT="1"/>
      <dgm:spPr>
        <a:solidFill>
          <a:schemeClr val="bg1">
            <a:lumMod val="85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sz="3200" dirty="0" smtClean="0"/>
            <a:t>Дотации:</a:t>
          </a:r>
          <a:endParaRPr lang="ru-RU" sz="3200" dirty="0"/>
        </a:p>
      </dgm:t>
    </dgm:pt>
    <dgm:pt modelId="{3857750B-CE3F-4DC4-B209-2AF9EBF2B77A}" type="parTrans" cxnId="{73B5477A-DB1A-4AA9-99BB-9525CAFF5537}">
      <dgm:prSet/>
      <dgm:spPr/>
      <dgm:t>
        <a:bodyPr/>
        <a:lstStyle/>
        <a:p>
          <a:endParaRPr lang="ru-RU"/>
        </a:p>
      </dgm:t>
    </dgm:pt>
    <dgm:pt modelId="{520C84D9-38AC-4ADA-A73F-5FF0435739F2}" type="sibTrans" cxnId="{73B5477A-DB1A-4AA9-99BB-9525CAFF5537}">
      <dgm:prSet/>
      <dgm:spPr/>
      <dgm:t>
        <a:bodyPr/>
        <a:lstStyle/>
        <a:p>
          <a:endParaRPr lang="ru-RU"/>
        </a:p>
      </dgm:t>
    </dgm:pt>
    <dgm:pt modelId="{B3B9C7DD-4561-4542-AF5D-DBC95B4E767A}">
      <dgm:prSet phldrT="[Текст]" custT="1"/>
      <dgm:spPr/>
      <dgm:t>
        <a:bodyPr/>
        <a:lstStyle/>
        <a:p>
          <a:r>
            <a:rPr lang="ru-RU" sz="1400" b="1" i="0" dirty="0" smtClean="0"/>
            <a:t>межбюджетные трансферты, предоставляемые на безвозмездной и безвозвратной основе без установления направлений их использования</a:t>
          </a:r>
          <a:r>
            <a:rPr lang="ru-RU" sz="1200" b="1" i="0" dirty="0" smtClean="0"/>
            <a:t/>
          </a:r>
          <a:br>
            <a:rPr lang="ru-RU" sz="1200" b="1" i="0" dirty="0" smtClean="0"/>
          </a:br>
          <a:r>
            <a:rPr lang="ru-RU" sz="1200" b="1" i="0" dirty="0" smtClean="0"/>
            <a:t/>
          </a:r>
          <a:br>
            <a:rPr lang="ru-RU" sz="1200" b="1" i="0" dirty="0" smtClean="0"/>
          </a:br>
          <a:endParaRPr lang="ru-RU" sz="1200" dirty="0"/>
        </a:p>
      </dgm:t>
    </dgm:pt>
    <dgm:pt modelId="{D4B74EDA-8CA3-4847-AEAC-6AEBE3A3FCF6}" type="parTrans" cxnId="{2767E1B7-57D0-44CA-B8B2-F4F8B56B4B8B}">
      <dgm:prSet/>
      <dgm:spPr/>
      <dgm:t>
        <a:bodyPr/>
        <a:lstStyle/>
        <a:p>
          <a:endParaRPr lang="ru-RU"/>
        </a:p>
      </dgm:t>
    </dgm:pt>
    <dgm:pt modelId="{23BF4E6C-7248-4A80-8934-F06BDB8CA4C8}" type="sibTrans" cxnId="{2767E1B7-57D0-44CA-B8B2-F4F8B56B4B8B}">
      <dgm:prSet/>
      <dgm:spPr/>
      <dgm:t>
        <a:bodyPr/>
        <a:lstStyle/>
        <a:p>
          <a:endParaRPr lang="ru-RU"/>
        </a:p>
      </dgm:t>
    </dgm:pt>
    <dgm:pt modelId="{7887AD90-E7B8-4B6D-8873-38C37BDA6B6C}">
      <dgm:prSet phldrT="[Текст]" custT="1"/>
      <dgm:spPr>
        <a:solidFill>
          <a:schemeClr val="bg1">
            <a:lumMod val="65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3200" dirty="0" smtClean="0"/>
            <a:t>Субсидии</a:t>
          </a:r>
          <a:endParaRPr lang="ru-RU" sz="3200" dirty="0"/>
        </a:p>
      </dgm:t>
    </dgm:pt>
    <dgm:pt modelId="{44CCB20B-7FDB-4F1B-A1C2-14832D1E8B42}" type="parTrans" cxnId="{7C6D244F-1482-410E-B12C-FF4C8020F65C}">
      <dgm:prSet/>
      <dgm:spPr/>
      <dgm:t>
        <a:bodyPr/>
        <a:lstStyle/>
        <a:p>
          <a:endParaRPr lang="ru-RU"/>
        </a:p>
      </dgm:t>
    </dgm:pt>
    <dgm:pt modelId="{187193C7-4261-4B84-B77C-1806D6FD8943}" type="sibTrans" cxnId="{7C6D244F-1482-410E-B12C-FF4C8020F65C}">
      <dgm:prSet/>
      <dgm:spPr/>
      <dgm:t>
        <a:bodyPr/>
        <a:lstStyle/>
        <a:p>
          <a:endParaRPr lang="ru-RU"/>
        </a:p>
      </dgm:t>
    </dgm:pt>
    <dgm:pt modelId="{E617979E-AE67-4E3A-915A-123AB8093219}">
      <dgm:prSet phldrT="[Текст]" custT="1"/>
      <dgm:spPr/>
      <dgm:t>
        <a:bodyPr/>
        <a:lstStyle/>
        <a:p>
          <a:pPr marL="0" indent="0"/>
          <a:r>
            <a:rPr lang="ru-RU" sz="1200" b="1" i="0" dirty="0" smtClean="0"/>
            <a:t>межбюджетные трансферты, предоставляемые бюджету другого уровня бюджетной системы Российской Федерации на условиях долевого финансирования целевых расходов</a:t>
          </a:r>
          <a:endParaRPr lang="ru-RU" sz="1200" b="1" dirty="0"/>
        </a:p>
      </dgm:t>
    </dgm:pt>
    <dgm:pt modelId="{FAB35ED7-BFB6-42C1-A6B2-768796020910}" type="parTrans" cxnId="{542EB38D-7B50-4D6C-89A4-5F9FA232E59E}">
      <dgm:prSet/>
      <dgm:spPr/>
      <dgm:t>
        <a:bodyPr/>
        <a:lstStyle/>
        <a:p>
          <a:endParaRPr lang="ru-RU"/>
        </a:p>
      </dgm:t>
    </dgm:pt>
    <dgm:pt modelId="{1445DC17-16F7-4666-BB27-C55FAD17E342}" type="sibTrans" cxnId="{542EB38D-7B50-4D6C-89A4-5F9FA232E59E}">
      <dgm:prSet/>
      <dgm:spPr/>
      <dgm:t>
        <a:bodyPr/>
        <a:lstStyle/>
        <a:p>
          <a:endParaRPr lang="ru-RU"/>
        </a:p>
      </dgm:t>
    </dgm:pt>
    <dgm:pt modelId="{1D9E3A52-76BF-4588-BDCD-ED4FC002E5B5}">
      <dgm:prSet phldrT="[Текст]" custT="1"/>
      <dgm:spPr>
        <a:solidFill>
          <a:schemeClr val="bg1">
            <a:lumMod val="75000"/>
            <a:alpha val="9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3200" dirty="0" smtClean="0"/>
            <a:t>Субвенции</a:t>
          </a:r>
          <a:endParaRPr lang="ru-RU" sz="3200" dirty="0"/>
        </a:p>
      </dgm:t>
    </dgm:pt>
    <dgm:pt modelId="{65BE504C-DD4F-4320-BE86-353CD1C58440}" type="parTrans" cxnId="{487386DD-8C9E-4A2C-8849-E403D88BCED8}">
      <dgm:prSet/>
      <dgm:spPr/>
      <dgm:t>
        <a:bodyPr/>
        <a:lstStyle/>
        <a:p>
          <a:endParaRPr lang="ru-RU"/>
        </a:p>
      </dgm:t>
    </dgm:pt>
    <dgm:pt modelId="{DB011841-8B87-4359-8606-D233B737A151}" type="sibTrans" cxnId="{487386DD-8C9E-4A2C-8849-E403D88BCED8}">
      <dgm:prSet/>
      <dgm:spPr/>
      <dgm:t>
        <a:bodyPr/>
        <a:lstStyle/>
        <a:p>
          <a:endParaRPr lang="ru-RU"/>
        </a:p>
      </dgm:t>
    </dgm:pt>
    <dgm:pt modelId="{E276679C-0D2E-41AB-92D7-C1D412D3B0A0}">
      <dgm:prSet phldrT="[Текст]" custT="1"/>
      <dgm:spPr/>
      <dgm:t>
        <a:bodyPr/>
        <a:lstStyle/>
        <a:p>
          <a:pPr marL="0" indent="0">
            <a:lnSpc>
              <a:spcPct val="100000"/>
            </a:lnSpc>
          </a:pPr>
          <a:r>
            <a:rPr lang="ru-RU" sz="900" b="1" i="0" dirty="0" smtClean="0"/>
            <a:t>межбюджетные трансферты, предоставляемые  местному бюджету в целях финансового обеспечения расходных обязательств муниципальных образований, возникающих при выполнении государственных полномочий  субъекта Российской Федерации, переданных для осуществления органам местного самоуправления  </a:t>
          </a:r>
          <a:endParaRPr lang="ru-RU" sz="900" b="1" dirty="0"/>
        </a:p>
      </dgm:t>
    </dgm:pt>
    <dgm:pt modelId="{B8E34E66-5AE9-490F-97B6-EBB3C3234DB7}" type="parTrans" cxnId="{BA09C74A-C896-48B0-87B2-33838061A6CD}">
      <dgm:prSet/>
      <dgm:spPr/>
      <dgm:t>
        <a:bodyPr/>
        <a:lstStyle/>
        <a:p>
          <a:endParaRPr lang="ru-RU"/>
        </a:p>
      </dgm:t>
    </dgm:pt>
    <dgm:pt modelId="{35ED4710-0210-450D-A770-7C1DB9DFA473}" type="sibTrans" cxnId="{BA09C74A-C896-48B0-87B2-33838061A6CD}">
      <dgm:prSet/>
      <dgm:spPr/>
      <dgm:t>
        <a:bodyPr/>
        <a:lstStyle/>
        <a:p>
          <a:endParaRPr lang="ru-RU"/>
        </a:p>
      </dgm:t>
    </dgm:pt>
    <dgm:pt modelId="{1A89845D-557F-4C0D-8489-2710BC05D4CF}">
      <dgm:prSet phldrT="[Текст]" custT="1"/>
      <dgm:spPr/>
      <dgm:t>
        <a:bodyPr/>
        <a:lstStyle/>
        <a:p>
          <a:endParaRPr lang="ru-RU" sz="1200" dirty="0"/>
        </a:p>
      </dgm:t>
    </dgm:pt>
    <dgm:pt modelId="{657D374B-CC50-455D-A248-6E2779491900}" type="parTrans" cxnId="{C7FC0645-C1F1-4A99-A3FA-D743AFAED2B8}">
      <dgm:prSet/>
      <dgm:spPr/>
      <dgm:t>
        <a:bodyPr/>
        <a:lstStyle/>
        <a:p>
          <a:endParaRPr lang="ru-RU"/>
        </a:p>
      </dgm:t>
    </dgm:pt>
    <dgm:pt modelId="{D182080C-24AB-4B67-BCBA-E9990F2C2169}" type="sibTrans" cxnId="{C7FC0645-C1F1-4A99-A3FA-D743AFAED2B8}">
      <dgm:prSet/>
      <dgm:spPr/>
      <dgm:t>
        <a:bodyPr/>
        <a:lstStyle/>
        <a:p>
          <a:endParaRPr lang="ru-RU"/>
        </a:p>
      </dgm:t>
    </dgm:pt>
    <dgm:pt modelId="{24A37D64-AB5B-4E80-BCAF-D0F76738B8F4}">
      <dgm:prSet phldrT="[Текст]" custT="1"/>
      <dgm:spPr/>
      <dgm:t>
        <a:bodyPr/>
        <a:lstStyle/>
        <a:p>
          <a:endParaRPr lang="ru-RU" sz="1200" dirty="0"/>
        </a:p>
      </dgm:t>
    </dgm:pt>
    <dgm:pt modelId="{90A8C21F-10EC-4088-B4AB-E45DDAA9B6C9}" type="parTrans" cxnId="{CFD55CA0-B432-455A-9843-447DCEB7EF29}">
      <dgm:prSet/>
      <dgm:spPr/>
      <dgm:t>
        <a:bodyPr/>
        <a:lstStyle/>
        <a:p>
          <a:endParaRPr lang="ru-RU"/>
        </a:p>
      </dgm:t>
    </dgm:pt>
    <dgm:pt modelId="{CA17C088-62B2-4511-ADEF-FE691A9D28AB}" type="sibTrans" cxnId="{CFD55CA0-B432-455A-9843-447DCEB7EF29}">
      <dgm:prSet/>
      <dgm:spPr/>
      <dgm:t>
        <a:bodyPr/>
        <a:lstStyle/>
        <a:p>
          <a:endParaRPr lang="ru-RU"/>
        </a:p>
      </dgm:t>
    </dgm:pt>
    <dgm:pt modelId="{32A357E0-6D57-4900-B87C-B381D3A9E2F8}">
      <dgm:prSet phldrT="[Текст]" custT="1"/>
      <dgm:spPr/>
      <dgm:t>
        <a:bodyPr/>
        <a:lstStyle/>
        <a:p>
          <a:pPr marL="114300" indent="0"/>
          <a:endParaRPr lang="ru-RU" sz="1400" b="1" dirty="0"/>
        </a:p>
      </dgm:t>
    </dgm:pt>
    <dgm:pt modelId="{4BF6CB64-F570-40DD-8B40-3C1C0BB64ADC}" type="parTrans" cxnId="{73DD2AF4-D6AE-4DFB-9C0F-68D07E43D3CF}">
      <dgm:prSet/>
      <dgm:spPr/>
      <dgm:t>
        <a:bodyPr/>
        <a:lstStyle/>
        <a:p>
          <a:endParaRPr lang="ru-RU"/>
        </a:p>
      </dgm:t>
    </dgm:pt>
    <dgm:pt modelId="{FCA50445-E0D7-4854-8327-16F1F9300B49}" type="sibTrans" cxnId="{73DD2AF4-D6AE-4DFB-9C0F-68D07E43D3CF}">
      <dgm:prSet/>
      <dgm:spPr/>
      <dgm:t>
        <a:bodyPr/>
        <a:lstStyle/>
        <a:p>
          <a:endParaRPr lang="ru-RU"/>
        </a:p>
      </dgm:t>
    </dgm:pt>
    <dgm:pt modelId="{57026F51-1CE5-49A6-AE3B-2CDE15D653F0}">
      <dgm:prSet phldrT="[Текст]"/>
      <dgm:spPr/>
      <dgm:t>
        <a:bodyPr/>
        <a:lstStyle/>
        <a:p>
          <a:pPr marL="57150" indent="0">
            <a:lnSpc>
              <a:spcPct val="90000"/>
            </a:lnSpc>
          </a:pPr>
          <a:endParaRPr lang="ru-RU" sz="900" dirty="0"/>
        </a:p>
      </dgm:t>
    </dgm:pt>
    <dgm:pt modelId="{7854AB11-752A-4B44-BCB4-10CF038E0BD7}" type="parTrans" cxnId="{94C33D9C-4AB2-4302-B476-C9F3631E1B73}">
      <dgm:prSet/>
      <dgm:spPr/>
      <dgm:t>
        <a:bodyPr/>
        <a:lstStyle/>
        <a:p>
          <a:endParaRPr lang="ru-RU"/>
        </a:p>
      </dgm:t>
    </dgm:pt>
    <dgm:pt modelId="{9B91997C-FD9E-457D-81BF-F1511CF16542}" type="sibTrans" cxnId="{94C33D9C-4AB2-4302-B476-C9F3631E1B73}">
      <dgm:prSet/>
      <dgm:spPr/>
      <dgm:t>
        <a:bodyPr/>
        <a:lstStyle/>
        <a:p>
          <a:endParaRPr lang="ru-RU"/>
        </a:p>
      </dgm:t>
    </dgm:pt>
    <dgm:pt modelId="{C4B75BDC-12F2-404E-A679-FD75F818DA13}" type="pres">
      <dgm:prSet presAssocID="{8B161FB8-6BCB-40B7-B2A4-01F5B1856C1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64BD85-179B-4291-A403-300B0A80A1EA}" type="pres">
      <dgm:prSet presAssocID="{FF069FB9-B770-424F-BB36-417C94E0FD21}" presName="circle1" presStyleLbl="node1" presStyleIdx="0" presStyleCnt="3" custScaleX="103448" custLinFactNeighborY="-1587"/>
      <dgm:spPr>
        <a:solidFill>
          <a:srgbClr val="00B0F0"/>
        </a:solidFill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C8B88F96-053C-44E6-909B-B044E257731F}" type="pres">
      <dgm:prSet presAssocID="{FF069FB9-B770-424F-BB36-417C94E0FD21}" presName="space" presStyleCnt="0"/>
      <dgm:spPr/>
    </dgm:pt>
    <dgm:pt modelId="{C3B91251-1C94-4ED6-B32F-863F4A50C346}" type="pres">
      <dgm:prSet presAssocID="{FF069FB9-B770-424F-BB36-417C94E0FD21}" presName="rect1" presStyleLbl="alignAcc1" presStyleIdx="0" presStyleCnt="3" custScaleY="101183" custLinFactNeighborX="-770" custLinFactNeighborY="9268"/>
      <dgm:spPr/>
      <dgm:t>
        <a:bodyPr/>
        <a:lstStyle/>
        <a:p>
          <a:endParaRPr lang="ru-RU"/>
        </a:p>
      </dgm:t>
    </dgm:pt>
    <dgm:pt modelId="{07AB95B3-60ED-407D-B39A-08D26AB3A8CF}" type="pres">
      <dgm:prSet presAssocID="{7887AD90-E7B8-4B6D-8873-38C37BDA6B6C}" presName="vertSpace2" presStyleLbl="node1" presStyleIdx="0" presStyleCnt="3"/>
      <dgm:spPr/>
    </dgm:pt>
    <dgm:pt modelId="{8901280E-CACC-43EE-9119-69BA40572091}" type="pres">
      <dgm:prSet presAssocID="{7887AD90-E7B8-4B6D-8873-38C37BDA6B6C}" presName="circle2" presStyleLbl="node1" presStyleIdx="1" presStyleCnt="3"/>
      <dgm:spPr>
        <a:scene3d>
          <a:camera prst="orthographicFront"/>
          <a:lightRig rig="threePt" dir="t"/>
        </a:scene3d>
        <a:sp3d>
          <a:bevelT/>
        </a:sp3d>
      </dgm:spPr>
    </dgm:pt>
    <dgm:pt modelId="{2AFE9FFE-4C5C-4A1A-BDC7-F71A83025BA0}" type="pres">
      <dgm:prSet presAssocID="{7887AD90-E7B8-4B6D-8873-38C37BDA6B6C}" presName="rect2" presStyleLbl="alignAcc1" presStyleIdx="1" presStyleCnt="3" custScaleX="101111" custScaleY="103505" custLinFactNeighborX="-833" custLinFactNeighborY="5996"/>
      <dgm:spPr/>
      <dgm:t>
        <a:bodyPr/>
        <a:lstStyle/>
        <a:p>
          <a:endParaRPr lang="ru-RU"/>
        </a:p>
      </dgm:t>
    </dgm:pt>
    <dgm:pt modelId="{550520A9-D8CD-48AC-A941-BC4D85AC82C2}" type="pres">
      <dgm:prSet presAssocID="{1D9E3A52-76BF-4588-BDCD-ED4FC002E5B5}" presName="vertSpace3" presStyleLbl="node1" presStyleIdx="1" presStyleCnt="3"/>
      <dgm:spPr/>
    </dgm:pt>
    <dgm:pt modelId="{BE8F298C-CC01-4E62-9F08-8A0D48123BB5}" type="pres">
      <dgm:prSet presAssocID="{1D9E3A52-76BF-4588-BDCD-ED4FC002E5B5}" presName="circle3" presStyleLbl="node1" presStyleIdx="2" presStyleCnt="3"/>
      <dgm:spPr>
        <a:solidFill>
          <a:srgbClr val="00B0F0"/>
        </a:solidFill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A8C54DFA-08A8-4226-9F47-E6572D046807}" type="pres">
      <dgm:prSet presAssocID="{1D9E3A52-76BF-4588-BDCD-ED4FC002E5B5}" presName="rect3" presStyleLbl="alignAcc1" presStyleIdx="2" presStyleCnt="3" custScaleY="96208" custLinFactNeighborX="-568" custLinFactNeighborY="1149"/>
      <dgm:spPr/>
      <dgm:t>
        <a:bodyPr/>
        <a:lstStyle/>
        <a:p>
          <a:endParaRPr lang="ru-RU"/>
        </a:p>
      </dgm:t>
    </dgm:pt>
    <dgm:pt modelId="{BD4EBD27-E589-4F47-A3FB-B8B34FCAA652}" type="pres">
      <dgm:prSet presAssocID="{FF069FB9-B770-424F-BB36-417C94E0FD2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7061E-9D7B-4CA2-A3F0-DEE340C91C15}" type="pres">
      <dgm:prSet presAssocID="{FF069FB9-B770-424F-BB36-417C94E0FD21}" presName="rect1ChTx" presStyleLbl="alignAcc1" presStyleIdx="2" presStyleCnt="3" custScaleX="100000" custLinFactNeighborX="-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743CA-5942-4371-AF0E-690E973DEABC}" type="pres">
      <dgm:prSet presAssocID="{7887AD90-E7B8-4B6D-8873-38C37BDA6B6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03FF2-7148-44A2-81B2-899162142F92}" type="pres">
      <dgm:prSet presAssocID="{7887AD90-E7B8-4B6D-8873-38C37BDA6B6C}" presName="rect2ChTx" presStyleLbl="alignAcc1" presStyleIdx="2" presStyleCnt="3" custScale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08C5B-7801-45D9-9CA4-0A52A9E99996}" type="pres">
      <dgm:prSet presAssocID="{1D9E3A52-76BF-4588-BDCD-ED4FC002E5B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8C68F-7571-4F0F-A0DC-06710B0C31C8}" type="pres">
      <dgm:prSet presAssocID="{1D9E3A52-76BF-4588-BDCD-ED4FC002E5B5}" presName="rect3ChTx" presStyleLbl="alignAcc1" presStyleIdx="2" presStyleCnt="3" custScaleX="101111" custScaleY="100000" custLinFactNeighborX="1111" custLinFactNeighborY="-4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7EADEC-A33F-4D17-A945-A71CB2B495E8}" type="presOf" srcId="{FF069FB9-B770-424F-BB36-417C94E0FD21}" destId="{C3B91251-1C94-4ED6-B32F-863F4A50C346}" srcOrd="0" destOrd="0" presId="urn:microsoft.com/office/officeart/2005/8/layout/target3"/>
    <dgm:cxn modelId="{EDB630F4-4F52-45BA-A694-0656CCD09915}" type="presOf" srcId="{7887AD90-E7B8-4B6D-8873-38C37BDA6B6C}" destId="{06F743CA-5942-4371-AF0E-690E973DEABC}" srcOrd="1" destOrd="0" presId="urn:microsoft.com/office/officeart/2005/8/layout/target3"/>
    <dgm:cxn modelId="{94C33D9C-4AB2-4302-B476-C9F3631E1B73}" srcId="{1D9E3A52-76BF-4588-BDCD-ED4FC002E5B5}" destId="{57026F51-1CE5-49A6-AE3B-2CDE15D653F0}" srcOrd="0" destOrd="0" parTransId="{7854AB11-752A-4B44-BCB4-10CF038E0BD7}" sibTransId="{9B91997C-FD9E-457D-81BF-F1511CF16542}"/>
    <dgm:cxn modelId="{542EB38D-7B50-4D6C-89A4-5F9FA232E59E}" srcId="{7887AD90-E7B8-4B6D-8873-38C37BDA6B6C}" destId="{E617979E-AE67-4E3A-915A-123AB8093219}" srcOrd="1" destOrd="0" parTransId="{FAB35ED7-BFB6-42C1-A6B2-768796020910}" sibTransId="{1445DC17-16F7-4666-BB27-C55FAD17E342}"/>
    <dgm:cxn modelId="{73DD2AF4-D6AE-4DFB-9C0F-68D07E43D3CF}" srcId="{7887AD90-E7B8-4B6D-8873-38C37BDA6B6C}" destId="{32A357E0-6D57-4900-B87C-B381D3A9E2F8}" srcOrd="0" destOrd="0" parTransId="{4BF6CB64-F570-40DD-8B40-3C1C0BB64ADC}" sibTransId="{FCA50445-E0D7-4854-8327-16F1F9300B49}"/>
    <dgm:cxn modelId="{61C547BB-7B7D-4843-B7CF-618153EE216A}" type="presOf" srcId="{1A89845D-557F-4C0D-8489-2710BC05D4CF}" destId="{E787061E-9D7B-4CA2-A3F0-DEE340C91C15}" srcOrd="0" destOrd="0" presId="urn:microsoft.com/office/officeart/2005/8/layout/target3"/>
    <dgm:cxn modelId="{1A96D3C5-E562-40F4-873C-EEDBAD5A56C8}" type="presOf" srcId="{E617979E-AE67-4E3A-915A-123AB8093219}" destId="{97103FF2-7148-44A2-81B2-899162142F92}" srcOrd="0" destOrd="1" presId="urn:microsoft.com/office/officeart/2005/8/layout/target3"/>
    <dgm:cxn modelId="{20E3DC3D-5D01-4C83-AF6E-CE144DAFDCA1}" type="presOf" srcId="{8B161FB8-6BCB-40B7-B2A4-01F5B1856C1A}" destId="{C4B75BDC-12F2-404E-A679-FD75F818DA13}" srcOrd="0" destOrd="0" presId="urn:microsoft.com/office/officeart/2005/8/layout/target3"/>
    <dgm:cxn modelId="{1EC6C118-AFFE-4F65-92FD-FD9AE2DDE278}" type="presOf" srcId="{24A37D64-AB5B-4E80-BCAF-D0F76738B8F4}" destId="{E787061E-9D7B-4CA2-A3F0-DEE340C91C15}" srcOrd="0" destOrd="1" presId="urn:microsoft.com/office/officeart/2005/8/layout/target3"/>
    <dgm:cxn modelId="{C7FC0645-C1F1-4A99-A3FA-D743AFAED2B8}" srcId="{FF069FB9-B770-424F-BB36-417C94E0FD21}" destId="{1A89845D-557F-4C0D-8489-2710BC05D4CF}" srcOrd="0" destOrd="0" parTransId="{657D374B-CC50-455D-A248-6E2779491900}" sibTransId="{D182080C-24AB-4B67-BCBA-E9990F2C2169}"/>
    <dgm:cxn modelId="{9ED8F347-3D3D-4D95-B12F-580C626EA113}" type="presOf" srcId="{57026F51-1CE5-49A6-AE3B-2CDE15D653F0}" destId="{E6B8C68F-7571-4F0F-A0DC-06710B0C31C8}" srcOrd="0" destOrd="0" presId="urn:microsoft.com/office/officeart/2005/8/layout/target3"/>
    <dgm:cxn modelId="{D33C6AA3-F589-42FC-9EA2-5D48706FCA72}" type="presOf" srcId="{E276679C-0D2E-41AB-92D7-C1D412D3B0A0}" destId="{E6B8C68F-7571-4F0F-A0DC-06710B0C31C8}" srcOrd="0" destOrd="1" presId="urn:microsoft.com/office/officeart/2005/8/layout/target3"/>
    <dgm:cxn modelId="{CFD55CA0-B432-455A-9843-447DCEB7EF29}" srcId="{FF069FB9-B770-424F-BB36-417C94E0FD21}" destId="{24A37D64-AB5B-4E80-BCAF-D0F76738B8F4}" srcOrd="1" destOrd="0" parTransId="{90A8C21F-10EC-4088-B4AB-E45DDAA9B6C9}" sibTransId="{CA17C088-62B2-4511-ADEF-FE691A9D28AB}"/>
    <dgm:cxn modelId="{73B5477A-DB1A-4AA9-99BB-9525CAFF5537}" srcId="{8B161FB8-6BCB-40B7-B2A4-01F5B1856C1A}" destId="{FF069FB9-B770-424F-BB36-417C94E0FD21}" srcOrd="0" destOrd="0" parTransId="{3857750B-CE3F-4DC4-B209-2AF9EBF2B77A}" sibTransId="{520C84D9-38AC-4ADA-A73F-5FF0435739F2}"/>
    <dgm:cxn modelId="{487386DD-8C9E-4A2C-8849-E403D88BCED8}" srcId="{8B161FB8-6BCB-40B7-B2A4-01F5B1856C1A}" destId="{1D9E3A52-76BF-4588-BDCD-ED4FC002E5B5}" srcOrd="2" destOrd="0" parTransId="{65BE504C-DD4F-4320-BE86-353CD1C58440}" sibTransId="{DB011841-8B87-4359-8606-D233B737A151}"/>
    <dgm:cxn modelId="{D44B352D-4667-487E-9A98-E71B157BCECE}" type="presOf" srcId="{FF069FB9-B770-424F-BB36-417C94E0FD21}" destId="{BD4EBD27-E589-4F47-A3FB-B8B34FCAA652}" srcOrd="1" destOrd="0" presId="urn:microsoft.com/office/officeart/2005/8/layout/target3"/>
    <dgm:cxn modelId="{8641B4CC-A38B-4C0C-A442-C8EB098D12A3}" type="presOf" srcId="{1D9E3A52-76BF-4588-BDCD-ED4FC002E5B5}" destId="{72F08C5B-7801-45D9-9CA4-0A52A9E99996}" srcOrd="1" destOrd="0" presId="urn:microsoft.com/office/officeart/2005/8/layout/target3"/>
    <dgm:cxn modelId="{FA2158AC-E65A-4FE3-A64C-6E1B7E5B7F6D}" type="presOf" srcId="{32A357E0-6D57-4900-B87C-B381D3A9E2F8}" destId="{97103FF2-7148-44A2-81B2-899162142F92}" srcOrd="0" destOrd="0" presId="urn:microsoft.com/office/officeart/2005/8/layout/target3"/>
    <dgm:cxn modelId="{86666B19-1F13-46FC-BC45-E25AA2830A8A}" type="presOf" srcId="{B3B9C7DD-4561-4542-AF5D-DBC95B4E767A}" destId="{E787061E-9D7B-4CA2-A3F0-DEE340C91C15}" srcOrd="0" destOrd="2" presId="urn:microsoft.com/office/officeart/2005/8/layout/target3"/>
    <dgm:cxn modelId="{2767E1B7-57D0-44CA-B8B2-F4F8B56B4B8B}" srcId="{FF069FB9-B770-424F-BB36-417C94E0FD21}" destId="{B3B9C7DD-4561-4542-AF5D-DBC95B4E767A}" srcOrd="2" destOrd="0" parTransId="{D4B74EDA-8CA3-4847-AEAC-6AEBE3A3FCF6}" sibTransId="{23BF4E6C-7248-4A80-8934-F06BDB8CA4C8}"/>
    <dgm:cxn modelId="{BA09C74A-C896-48B0-87B2-33838061A6CD}" srcId="{1D9E3A52-76BF-4588-BDCD-ED4FC002E5B5}" destId="{E276679C-0D2E-41AB-92D7-C1D412D3B0A0}" srcOrd="1" destOrd="0" parTransId="{B8E34E66-5AE9-490F-97B6-EBB3C3234DB7}" sibTransId="{35ED4710-0210-450D-A770-7C1DB9DFA473}"/>
    <dgm:cxn modelId="{67A8F6CA-B2E6-4FDF-9CF9-80ED5A0FC858}" type="presOf" srcId="{7887AD90-E7B8-4B6D-8873-38C37BDA6B6C}" destId="{2AFE9FFE-4C5C-4A1A-BDC7-F71A83025BA0}" srcOrd="0" destOrd="0" presId="urn:microsoft.com/office/officeart/2005/8/layout/target3"/>
    <dgm:cxn modelId="{7C6D244F-1482-410E-B12C-FF4C8020F65C}" srcId="{8B161FB8-6BCB-40B7-B2A4-01F5B1856C1A}" destId="{7887AD90-E7B8-4B6D-8873-38C37BDA6B6C}" srcOrd="1" destOrd="0" parTransId="{44CCB20B-7FDB-4F1B-A1C2-14832D1E8B42}" sibTransId="{187193C7-4261-4B84-B77C-1806D6FD8943}"/>
    <dgm:cxn modelId="{E29D0E64-9992-46C3-A697-2EBE56F29E21}" type="presOf" srcId="{1D9E3A52-76BF-4588-BDCD-ED4FC002E5B5}" destId="{A8C54DFA-08A8-4226-9F47-E6572D046807}" srcOrd="0" destOrd="0" presId="urn:microsoft.com/office/officeart/2005/8/layout/target3"/>
    <dgm:cxn modelId="{0752A403-90EC-470C-840F-EF5AF3480D96}" type="presParOf" srcId="{C4B75BDC-12F2-404E-A679-FD75F818DA13}" destId="{0F64BD85-179B-4291-A403-300B0A80A1EA}" srcOrd="0" destOrd="0" presId="urn:microsoft.com/office/officeart/2005/8/layout/target3"/>
    <dgm:cxn modelId="{C548146E-BC41-4F3F-920B-FC6478832794}" type="presParOf" srcId="{C4B75BDC-12F2-404E-A679-FD75F818DA13}" destId="{C8B88F96-053C-44E6-909B-B044E257731F}" srcOrd="1" destOrd="0" presId="urn:microsoft.com/office/officeart/2005/8/layout/target3"/>
    <dgm:cxn modelId="{87283D10-4F6C-4720-A975-811E1146D4F7}" type="presParOf" srcId="{C4B75BDC-12F2-404E-A679-FD75F818DA13}" destId="{C3B91251-1C94-4ED6-B32F-863F4A50C346}" srcOrd="2" destOrd="0" presId="urn:microsoft.com/office/officeart/2005/8/layout/target3"/>
    <dgm:cxn modelId="{2B885608-CE52-4EDB-9DF8-39991CF9E6D2}" type="presParOf" srcId="{C4B75BDC-12F2-404E-A679-FD75F818DA13}" destId="{07AB95B3-60ED-407D-B39A-08D26AB3A8CF}" srcOrd="3" destOrd="0" presId="urn:microsoft.com/office/officeart/2005/8/layout/target3"/>
    <dgm:cxn modelId="{31EB2434-36CE-467B-9CFE-89C03F3D44B8}" type="presParOf" srcId="{C4B75BDC-12F2-404E-A679-FD75F818DA13}" destId="{8901280E-CACC-43EE-9119-69BA40572091}" srcOrd="4" destOrd="0" presId="urn:microsoft.com/office/officeart/2005/8/layout/target3"/>
    <dgm:cxn modelId="{F4ECC828-FBC5-4F5B-AF28-5F14437EE827}" type="presParOf" srcId="{C4B75BDC-12F2-404E-A679-FD75F818DA13}" destId="{2AFE9FFE-4C5C-4A1A-BDC7-F71A83025BA0}" srcOrd="5" destOrd="0" presId="urn:microsoft.com/office/officeart/2005/8/layout/target3"/>
    <dgm:cxn modelId="{9E00EF93-1E92-4630-81AA-9EDEB734041E}" type="presParOf" srcId="{C4B75BDC-12F2-404E-A679-FD75F818DA13}" destId="{550520A9-D8CD-48AC-A941-BC4D85AC82C2}" srcOrd="6" destOrd="0" presId="urn:microsoft.com/office/officeart/2005/8/layout/target3"/>
    <dgm:cxn modelId="{07574091-7E24-429F-B28A-FCB860DCD399}" type="presParOf" srcId="{C4B75BDC-12F2-404E-A679-FD75F818DA13}" destId="{BE8F298C-CC01-4E62-9F08-8A0D48123BB5}" srcOrd="7" destOrd="0" presId="urn:microsoft.com/office/officeart/2005/8/layout/target3"/>
    <dgm:cxn modelId="{75D0E6FD-63C0-44A0-BE44-5005170D614B}" type="presParOf" srcId="{C4B75BDC-12F2-404E-A679-FD75F818DA13}" destId="{A8C54DFA-08A8-4226-9F47-E6572D046807}" srcOrd="8" destOrd="0" presId="urn:microsoft.com/office/officeart/2005/8/layout/target3"/>
    <dgm:cxn modelId="{FEEBA0DD-963F-4BA6-A93E-DBBB5CC9AA80}" type="presParOf" srcId="{C4B75BDC-12F2-404E-A679-FD75F818DA13}" destId="{BD4EBD27-E589-4F47-A3FB-B8B34FCAA652}" srcOrd="9" destOrd="0" presId="urn:microsoft.com/office/officeart/2005/8/layout/target3"/>
    <dgm:cxn modelId="{97233C6F-AD9D-4C5E-914E-B7B90AA5E48B}" type="presParOf" srcId="{C4B75BDC-12F2-404E-A679-FD75F818DA13}" destId="{E787061E-9D7B-4CA2-A3F0-DEE340C91C15}" srcOrd="10" destOrd="0" presId="urn:microsoft.com/office/officeart/2005/8/layout/target3"/>
    <dgm:cxn modelId="{723FD6E9-EDC6-41D3-BCCA-6C184DF0D492}" type="presParOf" srcId="{C4B75BDC-12F2-404E-A679-FD75F818DA13}" destId="{06F743CA-5942-4371-AF0E-690E973DEABC}" srcOrd="11" destOrd="0" presId="urn:microsoft.com/office/officeart/2005/8/layout/target3"/>
    <dgm:cxn modelId="{2202FC58-8FAA-4D63-9A84-27E2A0A180EA}" type="presParOf" srcId="{C4B75BDC-12F2-404E-A679-FD75F818DA13}" destId="{97103FF2-7148-44A2-81B2-899162142F92}" srcOrd="12" destOrd="0" presId="urn:microsoft.com/office/officeart/2005/8/layout/target3"/>
    <dgm:cxn modelId="{E44953D7-C169-4BE9-8582-8FA60A21CB46}" type="presParOf" srcId="{C4B75BDC-12F2-404E-A679-FD75F818DA13}" destId="{72F08C5B-7801-45D9-9CA4-0A52A9E99996}" srcOrd="13" destOrd="0" presId="urn:microsoft.com/office/officeart/2005/8/layout/target3"/>
    <dgm:cxn modelId="{5708FDD5-94AA-4306-A74E-8387246F11F4}" type="presParOf" srcId="{C4B75BDC-12F2-404E-A679-FD75F818DA13}" destId="{E6B8C68F-7571-4F0F-A0DC-06710B0C31C8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6F9DF3-9716-440E-9986-26614EAC6776}" type="doc">
      <dgm:prSet loTypeId="urn:microsoft.com/office/officeart/2005/8/layout/hProcess4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05A69EE-1E50-4FC3-9A75-C04157CA6D5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2018 год</a:t>
          </a:r>
          <a:endParaRPr lang="ru-RU" sz="2000" dirty="0">
            <a:solidFill>
              <a:srgbClr val="0070C0"/>
            </a:solidFill>
          </a:endParaRPr>
        </a:p>
      </dgm:t>
    </dgm:pt>
    <dgm:pt modelId="{9A417051-926C-4CDC-9C4E-82B05FA3BFF9}" type="parTrans" cxnId="{A6321EA8-B2D5-4899-8BA1-16F84FF7779A}">
      <dgm:prSet/>
      <dgm:spPr/>
      <dgm:t>
        <a:bodyPr/>
        <a:lstStyle/>
        <a:p>
          <a:endParaRPr lang="ru-RU"/>
        </a:p>
      </dgm:t>
    </dgm:pt>
    <dgm:pt modelId="{A3EB13E5-EA27-4B68-90B9-347F9FC7B708}" type="sibTrans" cxnId="{A6321EA8-B2D5-4899-8BA1-16F84FF7779A}">
      <dgm:prSet/>
      <dgm:spPr/>
      <dgm:t>
        <a:bodyPr/>
        <a:lstStyle/>
        <a:p>
          <a:endParaRPr lang="ru-RU"/>
        </a:p>
      </dgm:t>
    </dgm:pt>
    <dgm:pt modelId="{B94A9017-3AE7-4596-9B89-0CBD342262CF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2019 год</a:t>
          </a:r>
          <a:endParaRPr lang="ru-RU" sz="2000" dirty="0">
            <a:solidFill>
              <a:srgbClr val="0070C0"/>
            </a:solidFill>
          </a:endParaRPr>
        </a:p>
      </dgm:t>
    </dgm:pt>
    <dgm:pt modelId="{ED308CAC-9081-4B47-86B9-F8324D135713}" type="parTrans" cxnId="{EA0A7938-E55B-4768-AD91-668C4CB01745}">
      <dgm:prSet/>
      <dgm:spPr/>
      <dgm:t>
        <a:bodyPr/>
        <a:lstStyle/>
        <a:p>
          <a:endParaRPr lang="ru-RU"/>
        </a:p>
      </dgm:t>
    </dgm:pt>
    <dgm:pt modelId="{E860CFD5-4435-4C1A-87EE-2114332A43F5}" type="sibTrans" cxnId="{EA0A7938-E55B-4768-AD91-668C4CB01745}">
      <dgm:prSet/>
      <dgm:spPr/>
      <dgm:t>
        <a:bodyPr/>
        <a:lstStyle/>
        <a:p>
          <a:endParaRPr lang="ru-RU"/>
        </a:p>
      </dgm:t>
    </dgm:pt>
    <dgm:pt modelId="{4B87E28D-3799-43F4-84C4-B8D02DC486FB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2020 год</a:t>
          </a:r>
          <a:endParaRPr lang="ru-RU" sz="2000" dirty="0">
            <a:solidFill>
              <a:srgbClr val="0070C0"/>
            </a:solidFill>
          </a:endParaRPr>
        </a:p>
      </dgm:t>
    </dgm:pt>
    <dgm:pt modelId="{68CA08CC-F332-4F33-8E3D-C534B71B3D52}" type="parTrans" cxnId="{63EC1713-A06E-490B-9969-653F1D0CE3D2}">
      <dgm:prSet/>
      <dgm:spPr/>
      <dgm:t>
        <a:bodyPr/>
        <a:lstStyle/>
        <a:p>
          <a:endParaRPr lang="ru-RU"/>
        </a:p>
      </dgm:t>
    </dgm:pt>
    <dgm:pt modelId="{DD4C694F-515D-4F36-A9E0-5C0813FDF115}" type="sibTrans" cxnId="{63EC1713-A06E-490B-9969-653F1D0CE3D2}">
      <dgm:prSet/>
      <dgm:spPr/>
      <dgm:t>
        <a:bodyPr/>
        <a:lstStyle/>
        <a:p>
          <a:endParaRPr lang="ru-RU"/>
        </a:p>
      </dgm:t>
    </dgm:pt>
    <dgm:pt modelId="{E1EEBF42-AAE7-435E-A821-9FBC3075702D}">
      <dgm:prSet custT="1"/>
      <dgm:spPr/>
      <dgm:t>
        <a:bodyPr/>
        <a:lstStyle/>
        <a:p>
          <a:endParaRPr lang="ru-RU" sz="1600" dirty="0"/>
        </a:p>
      </dgm:t>
    </dgm:pt>
    <dgm:pt modelId="{18A4C5DE-0075-425D-9098-D35972AC6E73}" type="parTrans" cxnId="{1983E164-901A-4CCB-B49A-BB474623AA8E}">
      <dgm:prSet/>
      <dgm:spPr/>
      <dgm:t>
        <a:bodyPr/>
        <a:lstStyle/>
        <a:p>
          <a:endParaRPr lang="ru-RU"/>
        </a:p>
      </dgm:t>
    </dgm:pt>
    <dgm:pt modelId="{9C12D233-D147-4855-97DB-84BC1668AE86}" type="sibTrans" cxnId="{1983E164-901A-4CCB-B49A-BB474623AA8E}">
      <dgm:prSet/>
      <dgm:spPr/>
      <dgm:t>
        <a:bodyPr/>
        <a:lstStyle/>
        <a:p>
          <a:endParaRPr lang="ru-RU"/>
        </a:p>
      </dgm:t>
    </dgm:pt>
    <dgm:pt modelId="{BD9FFEB5-1A67-4C6D-82DF-3BE8B1E0A316}">
      <dgm:prSet custT="1"/>
      <dgm:spPr/>
      <dgm:t>
        <a:bodyPr/>
        <a:lstStyle/>
        <a:p>
          <a:endParaRPr lang="ru-RU" sz="1600" dirty="0"/>
        </a:p>
      </dgm:t>
    </dgm:pt>
    <dgm:pt modelId="{B41F25A1-9FC0-40D4-99EE-D9DE70E5D825}" type="parTrans" cxnId="{29D9CF6D-4E9D-4223-A319-5CB7EDC0CF6D}">
      <dgm:prSet/>
      <dgm:spPr/>
      <dgm:t>
        <a:bodyPr/>
        <a:lstStyle/>
        <a:p>
          <a:endParaRPr lang="ru-RU"/>
        </a:p>
      </dgm:t>
    </dgm:pt>
    <dgm:pt modelId="{E6BE7892-80A3-4E70-A18A-D2897CBD9F63}" type="sibTrans" cxnId="{29D9CF6D-4E9D-4223-A319-5CB7EDC0CF6D}">
      <dgm:prSet/>
      <dgm:spPr/>
      <dgm:t>
        <a:bodyPr/>
        <a:lstStyle/>
        <a:p>
          <a:endParaRPr lang="ru-RU"/>
        </a:p>
      </dgm:t>
    </dgm:pt>
    <dgm:pt modelId="{3C41B5F7-BE7D-40A5-BEC9-8755319B7ACC}">
      <dgm:prSet custT="1"/>
      <dgm:spPr/>
      <dgm:t>
        <a:bodyPr/>
        <a:lstStyle/>
        <a:p>
          <a:endParaRPr lang="ru-RU" sz="1600" dirty="0"/>
        </a:p>
      </dgm:t>
    </dgm:pt>
    <dgm:pt modelId="{623142CF-90F9-4F45-AF56-13F27675E1E7}" type="parTrans" cxnId="{ADAA8207-BAE3-405C-ABC7-9E5F1DF15058}">
      <dgm:prSet/>
      <dgm:spPr/>
      <dgm:t>
        <a:bodyPr/>
        <a:lstStyle/>
        <a:p>
          <a:endParaRPr lang="ru-RU"/>
        </a:p>
      </dgm:t>
    </dgm:pt>
    <dgm:pt modelId="{27E3544B-0615-4E4D-B9D9-7171C754901E}" type="sibTrans" cxnId="{ADAA8207-BAE3-405C-ABC7-9E5F1DF15058}">
      <dgm:prSet/>
      <dgm:spPr/>
      <dgm:t>
        <a:bodyPr/>
        <a:lstStyle/>
        <a:p>
          <a:endParaRPr lang="ru-RU"/>
        </a:p>
      </dgm:t>
    </dgm:pt>
    <dgm:pt modelId="{E66B7EF3-52D0-4291-9476-2C77107C1F5A}">
      <dgm:prSet custT="1"/>
      <dgm:spPr/>
      <dgm:t>
        <a:bodyPr/>
        <a:lstStyle/>
        <a:p>
          <a:endParaRPr lang="ru-RU" sz="1600" dirty="0"/>
        </a:p>
      </dgm:t>
    </dgm:pt>
    <dgm:pt modelId="{F2AC4907-3E4E-472D-975F-169F05F865E6}" type="parTrans" cxnId="{8721150B-B22B-4372-9B23-AAF038A40CFD}">
      <dgm:prSet/>
      <dgm:spPr/>
      <dgm:t>
        <a:bodyPr/>
        <a:lstStyle/>
        <a:p>
          <a:endParaRPr lang="ru-RU"/>
        </a:p>
      </dgm:t>
    </dgm:pt>
    <dgm:pt modelId="{02F2AB24-20A9-4292-BF82-24CE25BADE75}" type="sibTrans" cxnId="{8721150B-B22B-4372-9B23-AAF038A40CFD}">
      <dgm:prSet/>
      <dgm:spPr/>
      <dgm:t>
        <a:bodyPr/>
        <a:lstStyle/>
        <a:p>
          <a:endParaRPr lang="ru-RU"/>
        </a:p>
      </dgm:t>
    </dgm:pt>
    <dgm:pt modelId="{F1C9DBED-5689-44EE-A4FE-A0A82AFE4C7A}">
      <dgm:prSet/>
      <dgm:spPr/>
      <dgm:t>
        <a:bodyPr/>
        <a:lstStyle/>
        <a:p>
          <a:r>
            <a:rPr lang="ru-RU" dirty="0" smtClean="0"/>
            <a:t>Общая сумма муниципальных программ составляет 226844,2 тыс.рублей или 84,6%,  непрограммные расходы составляют 41274тыс.рублей или 15,4%</a:t>
          </a:r>
          <a:endParaRPr lang="ru-RU" dirty="0"/>
        </a:p>
      </dgm:t>
    </dgm:pt>
    <dgm:pt modelId="{20F08E2E-E838-405F-AD72-CE8207F4FA52}" type="parTrans" cxnId="{6B68B948-A9A1-4512-AEBA-60641FF38077}">
      <dgm:prSet/>
      <dgm:spPr/>
      <dgm:t>
        <a:bodyPr/>
        <a:lstStyle/>
        <a:p>
          <a:endParaRPr lang="ru-RU"/>
        </a:p>
      </dgm:t>
    </dgm:pt>
    <dgm:pt modelId="{5F3DAF4E-B303-4768-AF49-E8C50B580178}" type="sibTrans" cxnId="{6B68B948-A9A1-4512-AEBA-60641FF38077}">
      <dgm:prSet/>
      <dgm:spPr/>
      <dgm:t>
        <a:bodyPr/>
        <a:lstStyle/>
        <a:p>
          <a:endParaRPr lang="ru-RU"/>
        </a:p>
      </dgm:t>
    </dgm:pt>
    <dgm:pt modelId="{D997AE28-44AA-4ECC-8733-23CDE5B47AB4}" type="pres">
      <dgm:prSet presAssocID="{D06F9DF3-9716-440E-9986-26614EAC67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6F13DC-88E6-4C0B-92BE-29369645BFA7}" type="pres">
      <dgm:prSet presAssocID="{D06F9DF3-9716-440E-9986-26614EAC6776}" presName="tSp" presStyleCnt="0"/>
      <dgm:spPr/>
    </dgm:pt>
    <dgm:pt modelId="{B0552E90-91A9-401D-A34D-EAE2FEC15B88}" type="pres">
      <dgm:prSet presAssocID="{D06F9DF3-9716-440E-9986-26614EAC6776}" presName="bSp" presStyleCnt="0"/>
      <dgm:spPr/>
    </dgm:pt>
    <dgm:pt modelId="{40E82F4D-C4C8-4BDC-BC69-AEC5F7F14124}" type="pres">
      <dgm:prSet presAssocID="{D06F9DF3-9716-440E-9986-26614EAC6776}" presName="process" presStyleCnt="0"/>
      <dgm:spPr/>
    </dgm:pt>
    <dgm:pt modelId="{CEEA0DB1-908F-4710-8FD1-B916DA423016}" type="pres">
      <dgm:prSet presAssocID="{C05A69EE-1E50-4FC3-9A75-C04157CA6D5D}" presName="composite1" presStyleCnt="0"/>
      <dgm:spPr/>
    </dgm:pt>
    <dgm:pt modelId="{F261DAEF-BB8A-4B6A-9E0E-76D50C340646}" type="pres">
      <dgm:prSet presAssocID="{C05A69EE-1E50-4FC3-9A75-C04157CA6D5D}" presName="dummyNode1" presStyleLbl="node1" presStyleIdx="0" presStyleCnt="3"/>
      <dgm:spPr/>
    </dgm:pt>
    <dgm:pt modelId="{B3E78CC8-F2A3-4D87-BDAB-107FB7C9C08F}" type="pres">
      <dgm:prSet presAssocID="{C05A69EE-1E50-4FC3-9A75-C04157CA6D5D}" presName="childNode1" presStyleLbl="bgAcc1" presStyleIdx="0" presStyleCnt="3" custScaleX="100159" custScaleY="140691" custLinFactNeighborX="3374" custLinFactNeighborY="2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90A7F-E962-4B0B-A3FF-B12D3F2EAAA3}" type="pres">
      <dgm:prSet presAssocID="{C05A69EE-1E50-4FC3-9A75-C04157CA6D5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4A34B-402A-4ED4-B7BD-5171F3FC4044}" type="pres">
      <dgm:prSet presAssocID="{C05A69EE-1E50-4FC3-9A75-C04157CA6D5D}" presName="parentNode1" presStyleLbl="node1" presStyleIdx="0" presStyleCnt="3" custScaleX="95267" custScaleY="120051" custLinFactNeighborX="240" custLinFactNeighborY="-11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63E7B-DED3-4B17-863A-3EECB204761B}" type="pres">
      <dgm:prSet presAssocID="{C05A69EE-1E50-4FC3-9A75-C04157CA6D5D}" presName="connSite1" presStyleCnt="0"/>
      <dgm:spPr/>
    </dgm:pt>
    <dgm:pt modelId="{3E000F2D-B758-4F3D-8C66-BCEF8BC79F36}" type="pres">
      <dgm:prSet presAssocID="{A3EB13E5-EA27-4B68-90B9-347F9FC7B708}" presName="Name9" presStyleLbl="sibTrans2D1" presStyleIdx="0" presStyleCnt="2" custScaleX="94773" custLinFactNeighborX="5863" custLinFactNeighborY="-4290"/>
      <dgm:spPr/>
      <dgm:t>
        <a:bodyPr/>
        <a:lstStyle/>
        <a:p>
          <a:endParaRPr lang="ru-RU"/>
        </a:p>
      </dgm:t>
    </dgm:pt>
    <dgm:pt modelId="{6FE47CBD-A2DE-4ADE-8182-DB0D81ABCDEF}" type="pres">
      <dgm:prSet presAssocID="{B94A9017-3AE7-4596-9B89-0CBD342262CF}" presName="composite2" presStyleCnt="0"/>
      <dgm:spPr/>
    </dgm:pt>
    <dgm:pt modelId="{60B7BD43-8F15-436C-84CE-B9779F24B48B}" type="pres">
      <dgm:prSet presAssocID="{B94A9017-3AE7-4596-9B89-0CBD342262CF}" presName="dummyNode2" presStyleLbl="node1" presStyleIdx="0" presStyleCnt="3"/>
      <dgm:spPr/>
    </dgm:pt>
    <dgm:pt modelId="{93B91DAC-E65A-4D6D-A6AC-5362677481C1}" type="pres">
      <dgm:prSet presAssocID="{B94A9017-3AE7-4596-9B89-0CBD342262CF}" presName="childNode2" presStyleLbl="bgAcc1" presStyleIdx="1" presStyleCnt="3" custScaleX="61182" custScaleY="116230" custLinFactNeighborX="10678" custLinFactNeighborY="-54527">
        <dgm:presLayoutVars>
          <dgm:bulletEnabled val="1"/>
        </dgm:presLayoutVars>
      </dgm:prSet>
      <dgm:spPr/>
    </dgm:pt>
    <dgm:pt modelId="{BAE7A6A1-2BD8-4151-B968-66E492232093}" type="pres">
      <dgm:prSet presAssocID="{B94A9017-3AE7-4596-9B89-0CBD342262CF}" presName="childNode2tx" presStyleLbl="bgAcc1" presStyleIdx="1" presStyleCnt="3">
        <dgm:presLayoutVars>
          <dgm:bulletEnabled val="1"/>
        </dgm:presLayoutVars>
      </dgm:prSet>
      <dgm:spPr/>
    </dgm:pt>
    <dgm:pt modelId="{97A33093-C552-4DA3-900C-6E0AC8A3F612}" type="pres">
      <dgm:prSet presAssocID="{B94A9017-3AE7-4596-9B89-0CBD342262CF}" presName="parentNode2" presStyleLbl="node1" presStyleIdx="1" presStyleCnt="3" custScaleX="788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3254C-922D-4AC1-8A84-3AC592A25FF5}" type="pres">
      <dgm:prSet presAssocID="{B94A9017-3AE7-4596-9B89-0CBD342262CF}" presName="connSite2" presStyleCnt="0"/>
      <dgm:spPr/>
    </dgm:pt>
    <dgm:pt modelId="{7BC25A1E-22E0-45C7-AA1B-99ED3B03618B}" type="pres">
      <dgm:prSet presAssocID="{E860CFD5-4435-4C1A-87EE-2114332A43F5}" presName="Name18" presStyleLbl="sibTrans2D1" presStyleIdx="1" presStyleCnt="2" custScaleX="66859" custScaleY="89293"/>
      <dgm:spPr/>
      <dgm:t>
        <a:bodyPr/>
        <a:lstStyle/>
        <a:p>
          <a:endParaRPr lang="ru-RU"/>
        </a:p>
      </dgm:t>
    </dgm:pt>
    <dgm:pt modelId="{A544FE2F-5767-4EEE-A6EE-47E35762C0E4}" type="pres">
      <dgm:prSet presAssocID="{4B87E28D-3799-43F4-84C4-B8D02DC486FB}" presName="composite1" presStyleCnt="0"/>
      <dgm:spPr/>
    </dgm:pt>
    <dgm:pt modelId="{B2E69F44-A9F1-4B31-A4BF-6EF3280D6A09}" type="pres">
      <dgm:prSet presAssocID="{4B87E28D-3799-43F4-84C4-B8D02DC486FB}" presName="dummyNode1" presStyleLbl="node1" presStyleIdx="1" presStyleCnt="3"/>
      <dgm:spPr/>
    </dgm:pt>
    <dgm:pt modelId="{701C9726-05A8-4F4C-9D80-DFBB7B22E84A}" type="pres">
      <dgm:prSet presAssocID="{4B87E28D-3799-43F4-84C4-B8D02DC486FB}" presName="childNode1" presStyleLbl="bgAcc1" presStyleIdx="2" presStyleCnt="3" custScaleX="120897" custScaleY="98129" custLinFactNeighborX="143" custLinFactNeighborY="4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F9FB8-48E9-4168-A911-3670373F0D06}" type="pres">
      <dgm:prSet presAssocID="{4B87E28D-3799-43F4-84C4-B8D02DC486F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0A0A6-A8B5-4AF6-A4E6-F1C47B1BB129}" type="pres">
      <dgm:prSet presAssocID="{4B87E28D-3799-43F4-84C4-B8D02DC486FB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DE93D-899F-40B3-943D-7041412B45F0}" type="pres">
      <dgm:prSet presAssocID="{4B87E28D-3799-43F4-84C4-B8D02DC486FB}" presName="connSite1" presStyleCnt="0"/>
      <dgm:spPr/>
    </dgm:pt>
  </dgm:ptLst>
  <dgm:cxnLst>
    <dgm:cxn modelId="{19B7E05D-CF1B-4C96-BA15-2F9A8F4B2DAE}" type="presOf" srcId="{C05A69EE-1E50-4FC3-9A75-C04157CA6D5D}" destId="{6784A34B-402A-4ED4-B7BD-5171F3FC4044}" srcOrd="0" destOrd="0" presId="urn:microsoft.com/office/officeart/2005/8/layout/hProcess4"/>
    <dgm:cxn modelId="{16E85126-5B1A-473E-9697-2DBB1FA1BA3B}" type="presOf" srcId="{BD9FFEB5-1A67-4C6D-82DF-3BE8B1E0A316}" destId="{B3E78CC8-F2A3-4D87-BDAB-107FB7C9C08F}" srcOrd="0" destOrd="3" presId="urn:microsoft.com/office/officeart/2005/8/layout/hProcess4"/>
    <dgm:cxn modelId="{9192AA98-A400-45AD-A214-9E59A2029BE1}" type="presOf" srcId="{E1EEBF42-AAE7-435E-A821-9FBC3075702D}" destId="{2F290A7F-E962-4B0B-A3FF-B12D3F2EAAA3}" srcOrd="1" destOrd="0" presId="urn:microsoft.com/office/officeart/2005/8/layout/hProcess4"/>
    <dgm:cxn modelId="{9A723AF6-7B08-4BEC-A7FE-0328562ADDD0}" type="presOf" srcId="{A3EB13E5-EA27-4B68-90B9-347F9FC7B708}" destId="{3E000F2D-B758-4F3D-8C66-BCEF8BC79F36}" srcOrd="0" destOrd="0" presId="urn:microsoft.com/office/officeart/2005/8/layout/hProcess4"/>
    <dgm:cxn modelId="{8721150B-B22B-4372-9B23-AAF038A40CFD}" srcId="{C05A69EE-1E50-4FC3-9A75-C04157CA6D5D}" destId="{E66B7EF3-52D0-4291-9476-2C77107C1F5A}" srcOrd="2" destOrd="0" parTransId="{F2AC4907-3E4E-472D-975F-169F05F865E6}" sibTransId="{02F2AB24-20A9-4292-BF82-24CE25BADE75}"/>
    <dgm:cxn modelId="{2F3BDA53-82A0-45C3-BB8A-88B0135EF326}" type="presOf" srcId="{B94A9017-3AE7-4596-9B89-0CBD342262CF}" destId="{97A33093-C552-4DA3-900C-6E0AC8A3F612}" srcOrd="0" destOrd="0" presId="urn:microsoft.com/office/officeart/2005/8/layout/hProcess4"/>
    <dgm:cxn modelId="{33E13C0A-E92E-46A5-88CC-7137A66297E2}" type="presOf" srcId="{BD9FFEB5-1A67-4C6D-82DF-3BE8B1E0A316}" destId="{2F290A7F-E962-4B0B-A3FF-B12D3F2EAAA3}" srcOrd="1" destOrd="3" presId="urn:microsoft.com/office/officeart/2005/8/layout/hProcess4"/>
    <dgm:cxn modelId="{ADAA8207-BAE3-405C-ABC7-9E5F1DF15058}" srcId="{C05A69EE-1E50-4FC3-9A75-C04157CA6D5D}" destId="{3C41B5F7-BE7D-40A5-BEC9-8755319B7ACC}" srcOrd="1" destOrd="0" parTransId="{623142CF-90F9-4F45-AF56-13F27675E1E7}" sibTransId="{27E3544B-0615-4E4D-B9D9-7171C754901E}"/>
    <dgm:cxn modelId="{93E127D3-BDDA-446C-9E14-66889F35A1BC}" type="presOf" srcId="{E66B7EF3-52D0-4291-9476-2C77107C1F5A}" destId="{B3E78CC8-F2A3-4D87-BDAB-107FB7C9C08F}" srcOrd="0" destOrd="2" presId="urn:microsoft.com/office/officeart/2005/8/layout/hProcess4"/>
    <dgm:cxn modelId="{A6321EA8-B2D5-4899-8BA1-16F84FF7779A}" srcId="{D06F9DF3-9716-440E-9986-26614EAC6776}" destId="{C05A69EE-1E50-4FC3-9A75-C04157CA6D5D}" srcOrd="0" destOrd="0" parTransId="{9A417051-926C-4CDC-9C4E-82B05FA3BFF9}" sibTransId="{A3EB13E5-EA27-4B68-90B9-347F9FC7B708}"/>
    <dgm:cxn modelId="{39B04964-6800-4076-BF3D-33F3DF7093B7}" type="presOf" srcId="{F1C9DBED-5689-44EE-A4FE-A0A82AFE4C7A}" destId="{701C9726-05A8-4F4C-9D80-DFBB7B22E84A}" srcOrd="0" destOrd="0" presId="urn:microsoft.com/office/officeart/2005/8/layout/hProcess4"/>
    <dgm:cxn modelId="{6B68B948-A9A1-4512-AEBA-60641FF38077}" srcId="{4B87E28D-3799-43F4-84C4-B8D02DC486FB}" destId="{F1C9DBED-5689-44EE-A4FE-A0A82AFE4C7A}" srcOrd="0" destOrd="0" parTransId="{20F08E2E-E838-405F-AD72-CE8207F4FA52}" sibTransId="{5F3DAF4E-B303-4768-AF49-E8C50B580178}"/>
    <dgm:cxn modelId="{29D9CF6D-4E9D-4223-A319-5CB7EDC0CF6D}" srcId="{C05A69EE-1E50-4FC3-9A75-C04157CA6D5D}" destId="{BD9FFEB5-1A67-4C6D-82DF-3BE8B1E0A316}" srcOrd="3" destOrd="0" parTransId="{B41F25A1-9FC0-40D4-99EE-D9DE70E5D825}" sibTransId="{E6BE7892-80A3-4E70-A18A-D2897CBD9F63}"/>
    <dgm:cxn modelId="{EA0A7938-E55B-4768-AD91-668C4CB01745}" srcId="{D06F9DF3-9716-440E-9986-26614EAC6776}" destId="{B94A9017-3AE7-4596-9B89-0CBD342262CF}" srcOrd="1" destOrd="0" parTransId="{ED308CAC-9081-4B47-86B9-F8324D135713}" sibTransId="{E860CFD5-4435-4C1A-87EE-2114332A43F5}"/>
    <dgm:cxn modelId="{C07E0D79-3B78-41B2-8C2E-13572652D78B}" type="presOf" srcId="{E860CFD5-4435-4C1A-87EE-2114332A43F5}" destId="{7BC25A1E-22E0-45C7-AA1B-99ED3B03618B}" srcOrd="0" destOrd="0" presId="urn:microsoft.com/office/officeart/2005/8/layout/hProcess4"/>
    <dgm:cxn modelId="{87DC4AEC-852C-4EAA-B7A8-D49D96A292B9}" type="presOf" srcId="{4B87E28D-3799-43F4-84C4-B8D02DC486FB}" destId="{3150A0A6-A8B5-4AF6-A4E6-F1C47B1BB129}" srcOrd="0" destOrd="0" presId="urn:microsoft.com/office/officeart/2005/8/layout/hProcess4"/>
    <dgm:cxn modelId="{150EFB0F-AA4F-4B48-A0E1-F9244E446060}" type="presOf" srcId="{F1C9DBED-5689-44EE-A4FE-A0A82AFE4C7A}" destId="{C34F9FB8-48E9-4168-A911-3670373F0D06}" srcOrd="1" destOrd="0" presId="urn:microsoft.com/office/officeart/2005/8/layout/hProcess4"/>
    <dgm:cxn modelId="{C19E575D-9D3E-48A4-8017-39DC5D3BDDD8}" type="presOf" srcId="{D06F9DF3-9716-440E-9986-26614EAC6776}" destId="{D997AE28-44AA-4ECC-8733-23CDE5B47AB4}" srcOrd="0" destOrd="0" presId="urn:microsoft.com/office/officeart/2005/8/layout/hProcess4"/>
    <dgm:cxn modelId="{FCD36C47-5D58-4808-AD9E-C4F7CD85242E}" type="presOf" srcId="{3C41B5F7-BE7D-40A5-BEC9-8755319B7ACC}" destId="{B3E78CC8-F2A3-4D87-BDAB-107FB7C9C08F}" srcOrd="0" destOrd="1" presId="urn:microsoft.com/office/officeart/2005/8/layout/hProcess4"/>
    <dgm:cxn modelId="{63EC1713-A06E-490B-9969-653F1D0CE3D2}" srcId="{D06F9DF3-9716-440E-9986-26614EAC6776}" destId="{4B87E28D-3799-43F4-84C4-B8D02DC486FB}" srcOrd="2" destOrd="0" parTransId="{68CA08CC-F332-4F33-8E3D-C534B71B3D52}" sibTransId="{DD4C694F-515D-4F36-A9E0-5C0813FDF115}"/>
    <dgm:cxn modelId="{72746983-AE3B-4D20-95C9-CBD4E773BBBB}" type="presOf" srcId="{E66B7EF3-52D0-4291-9476-2C77107C1F5A}" destId="{2F290A7F-E962-4B0B-A3FF-B12D3F2EAAA3}" srcOrd="1" destOrd="2" presId="urn:microsoft.com/office/officeart/2005/8/layout/hProcess4"/>
    <dgm:cxn modelId="{7E260FCC-C62F-49BD-9A47-2D29AEB16714}" type="presOf" srcId="{E1EEBF42-AAE7-435E-A821-9FBC3075702D}" destId="{B3E78CC8-F2A3-4D87-BDAB-107FB7C9C08F}" srcOrd="0" destOrd="0" presId="urn:microsoft.com/office/officeart/2005/8/layout/hProcess4"/>
    <dgm:cxn modelId="{F26E415C-4FB6-441F-93AB-8EB6E0A9A6E7}" type="presOf" srcId="{3C41B5F7-BE7D-40A5-BEC9-8755319B7ACC}" destId="{2F290A7F-E962-4B0B-A3FF-B12D3F2EAAA3}" srcOrd="1" destOrd="1" presId="urn:microsoft.com/office/officeart/2005/8/layout/hProcess4"/>
    <dgm:cxn modelId="{1983E164-901A-4CCB-B49A-BB474623AA8E}" srcId="{C05A69EE-1E50-4FC3-9A75-C04157CA6D5D}" destId="{E1EEBF42-AAE7-435E-A821-9FBC3075702D}" srcOrd="0" destOrd="0" parTransId="{18A4C5DE-0075-425D-9098-D35972AC6E73}" sibTransId="{9C12D233-D147-4855-97DB-84BC1668AE86}"/>
    <dgm:cxn modelId="{1435F5DB-5896-4BA0-B91A-84D8B16D5DE6}" type="presParOf" srcId="{D997AE28-44AA-4ECC-8733-23CDE5B47AB4}" destId="{D76F13DC-88E6-4C0B-92BE-29369645BFA7}" srcOrd="0" destOrd="0" presId="urn:microsoft.com/office/officeart/2005/8/layout/hProcess4"/>
    <dgm:cxn modelId="{62B544D9-3AE0-4AA2-B678-BD4215E3E39B}" type="presParOf" srcId="{D997AE28-44AA-4ECC-8733-23CDE5B47AB4}" destId="{B0552E90-91A9-401D-A34D-EAE2FEC15B88}" srcOrd="1" destOrd="0" presId="urn:microsoft.com/office/officeart/2005/8/layout/hProcess4"/>
    <dgm:cxn modelId="{573DE0C5-7AB0-4ACD-9197-5EF3AAE8CF59}" type="presParOf" srcId="{D997AE28-44AA-4ECC-8733-23CDE5B47AB4}" destId="{40E82F4D-C4C8-4BDC-BC69-AEC5F7F14124}" srcOrd="2" destOrd="0" presId="urn:microsoft.com/office/officeart/2005/8/layout/hProcess4"/>
    <dgm:cxn modelId="{ED94116F-8B24-491A-A8C3-2D90C95CEE07}" type="presParOf" srcId="{40E82F4D-C4C8-4BDC-BC69-AEC5F7F14124}" destId="{CEEA0DB1-908F-4710-8FD1-B916DA423016}" srcOrd="0" destOrd="0" presId="urn:microsoft.com/office/officeart/2005/8/layout/hProcess4"/>
    <dgm:cxn modelId="{65B9B247-83A8-4BC2-92D6-D5B2B3B6D371}" type="presParOf" srcId="{CEEA0DB1-908F-4710-8FD1-B916DA423016}" destId="{F261DAEF-BB8A-4B6A-9E0E-76D50C340646}" srcOrd="0" destOrd="0" presId="urn:microsoft.com/office/officeart/2005/8/layout/hProcess4"/>
    <dgm:cxn modelId="{E7A6E5CA-064F-459A-B093-53DB58CA17D2}" type="presParOf" srcId="{CEEA0DB1-908F-4710-8FD1-B916DA423016}" destId="{B3E78CC8-F2A3-4D87-BDAB-107FB7C9C08F}" srcOrd="1" destOrd="0" presId="urn:microsoft.com/office/officeart/2005/8/layout/hProcess4"/>
    <dgm:cxn modelId="{207D84EE-3BE5-423C-AF79-6DEEDBD65B2F}" type="presParOf" srcId="{CEEA0DB1-908F-4710-8FD1-B916DA423016}" destId="{2F290A7F-E962-4B0B-A3FF-B12D3F2EAAA3}" srcOrd="2" destOrd="0" presId="urn:microsoft.com/office/officeart/2005/8/layout/hProcess4"/>
    <dgm:cxn modelId="{5353067C-67B0-4CDD-912C-A21DC752954A}" type="presParOf" srcId="{CEEA0DB1-908F-4710-8FD1-B916DA423016}" destId="{6784A34B-402A-4ED4-B7BD-5171F3FC4044}" srcOrd="3" destOrd="0" presId="urn:microsoft.com/office/officeart/2005/8/layout/hProcess4"/>
    <dgm:cxn modelId="{CE068C55-5A20-47B9-9B88-E4671C760245}" type="presParOf" srcId="{CEEA0DB1-908F-4710-8FD1-B916DA423016}" destId="{92B63E7B-DED3-4B17-863A-3EECB204761B}" srcOrd="4" destOrd="0" presId="urn:microsoft.com/office/officeart/2005/8/layout/hProcess4"/>
    <dgm:cxn modelId="{EE987C36-E289-4387-8914-BE55CDDCB459}" type="presParOf" srcId="{40E82F4D-C4C8-4BDC-BC69-AEC5F7F14124}" destId="{3E000F2D-B758-4F3D-8C66-BCEF8BC79F36}" srcOrd="1" destOrd="0" presId="urn:microsoft.com/office/officeart/2005/8/layout/hProcess4"/>
    <dgm:cxn modelId="{F556AD3B-A86E-4A1E-BFE7-A429C0BA3F63}" type="presParOf" srcId="{40E82F4D-C4C8-4BDC-BC69-AEC5F7F14124}" destId="{6FE47CBD-A2DE-4ADE-8182-DB0D81ABCDEF}" srcOrd="2" destOrd="0" presId="urn:microsoft.com/office/officeart/2005/8/layout/hProcess4"/>
    <dgm:cxn modelId="{4C863C08-A605-40A8-9C26-978DF69B195D}" type="presParOf" srcId="{6FE47CBD-A2DE-4ADE-8182-DB0D81ABCDEF}" destId="{60B7BD43-8F15-436C-84CE-B9779F24B48B}" srcOrd="0" destOrd="0" presId="urn:microsoft.com/office/officeart/2005/8/layout/hProcess4"/>
    <dgm:cxn modelId="{7E8A09A6-A36D-478C-9ACD-B831148A87FB}" type="presParOf" srcId="{6FE47CBD-A2DE-4ADE-8182-DB0D81ABCDEF}" destId="{93B91DAC-E65A-4D6D-A6AC-5362677481C1}" srcOrd="1" destOrd="0" presId="urn:microsoft.com/office/officeart/2005/8/layout/hProcess4"/>
    <dgm:cxn modelId="{FED9F498-6D51-4F4E-B340-E7B2E57E29C0}" type="presParOf" srcId="{6FE47CBD-A2DE-4ADE-8182-DB0D81ABCDEF}" destId="{BAE7A6A1-2BD8-4151-B968-66E492232093}" srcOrd="2" destOrd="0" presId="urn:microsoft.com/office/officeart/2005/8/layout/hProcess4"/>
    <dgm:cxn modelId="{07B6CD28-4A15-44E8-8A8C-16C02716D58E}" type="presParOf" srcId="{6FE47CBD-A2DE-4ADE-8182-DB0D81ABCDEF}" destId="{97A33093-C552-4DA3-900C-6E0AC8A3F612}" srcOrd="3" destOrd="0" presId="urn:microsoft.com/office/officeart/2005/8/layout/hProcess4"/>
    <dgm:cxn modelId="{744CFE25-D615-4B6A-A4F0-F67C06CF516F}" type="presParOf" srcId="{6FE47CBD-A2DE-4ADE-8182-DB0D81ABCDEF}" destId="{9FB3254C-922D-4AC1-8A84-3AC592A25FF5}" srcOrd="4" destOrd="0" presId="urn:microsoft.com/office/officeart/2005/8/layout/hProcess4"/>
    <dgm:cxn modelId="{54D7BC1E-AE2B-4E8C-B092-7E9354FFEDC2}" type="presParOf" srcId="{40E82F4D-C4C8-4BDC-BC69-AEC5F7F14124}" destId="{7BC25A1E-22E0-45C7-AA1B-99ED3B03618B}" srcOrd="3" destOrd="0" presId="urn:microsoft.com/office/officeart/2005/8/layout/hProcess4"/>
    <dgm:cxn modelId="{55358BC7-343D-4CBC-BD6F-A7C135CC3E5B}" type="presParOf" srcId="{40E82F4D-C4C8-4BDC-BC69-AEC5F7F14124}" destId="{A544FE2F-5767-4EEE-A6EE-47E35762C0E4}" srcOrd="4" destOrd="0" presId="urn:microsoft.com/office/officeart/2005/8/layout/hProcess4"/>
    <dgm:cxn modelId="{69CE74B5-4795-4A78-B07E-285FB5937D13}" type="presParOf" srcId="{A544FE2F-5767-4EEE-A6EE-47E35762C0E4}" destId="{B2E69F44-A9F1-4B31-A4BF-6EF3280D6A09}" srcOrd="0" destOrd="0" presId="urn:microsoft.com/office/officeart/2005/8/layout/hProcess4"/>
    <dgm:cxn modelId="{7370ABA5-4D1B-4127-9C10-800976D023BF}" type="presParOf" srcId="{A544FE2F-5767-4EEE-A6EE-47E35762C0E4}" destId="{701C9726-05A8-4F4C-9D80-DFBB7B22E84A}" srcOrd="1" destOrd="0" presId="urn:microsoft.com/office/officeart/2005/8/layout/hProcess4"/>
    <dgm:cxn modelId="{B158F648-838F-4CEA-84CC-700562336DA2}" type="presParOf" srcId="{A544FE2F-5767-4EEE-A6EE-47E35762C0E4}" destId="{C34F9FB8-48E9-4168-A911-3670373F0D06}" srcOrd="2" destOrd="0" presId="urn:microsoft.com/office/officeart/2005/8/layout/hProcess4"/>
    <dgm:cxn modelId="{03E0DF36-BA8E-4537-A86A-FCD67F9F3976}" type="presParOf" srcId="{A544FE2F-5767-4EEE-A6EE-47E35762C0E4}" destId="{3150A0A6-A8B5-4AF6-A4E6-F1C47B1BB129}" srcOrd="3" destOrd="0" presId="urn:microsoft.com/office/officeart/2005/8/layout/hProcess4"/>
    <dgm:cxn modelId="{F670F25C-7332-4E26-ACF0-A937C1EA7785}" type="presParOf" srcId="{A544FE2F-5767-4EEE-A6EE-47E35762C0E4}" destId="{3FCDE93D-899F-40B3-943D-7041412B45F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3017F7-FD21-4517-9A68-DE8EDC7C0472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3C7831-359D-46D0-AC88-D009B3A03BB1}">
      <dgm:prSet phldrT="[Текст]"/>
      <dgm:spPr>
        <a:solidFill>
          <a:srgbClr val="00B050"/>
        </a:solidFill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dirty="0" smtClean="0"/>
            <a:t>2018год</a:t>
          </a:r>
          <a:endParaRPr lang="ru-RU" dirty="0"/>
        </a:p>
      </dgm:t>
    </dgm:pt>
    <dgm:pt modelId="{305CEDBB-6D80-4E20-8818-9FBD0E44A4D6}" type="parTrans" cxnId="{3F17BC6E-72CA-4732-A531-AD70C2F6ED35}">
      <dgm:prSet/>
      <dgm:spPr/>
      <dgm:t>
        <a:bodyPr/>
        <a:lstStyle/>
        <a:p>
          <a:endParaRPr lang="ru-RU"/>
        </a:p>
      </dgm:t>
    </dgm:pt>
    <dgm:pt modelId="{7D8078D5-29AC-4F66-939E-1EF510725426}" type="sibTrans" cxnId="{3F17BC6E-72CA-4732-A531-AD70C2F6ED35}">
      <dgm:prSet/>
      <dgm:spPr/>
      <dgm:t>
        <a:bodyPr/>
        <a:lstStyle/>
        <a:p>
          <a:endParaRPr lang="ru-RU"/>
        </a:p>
      </dgm:t>
    </dgm:pt>
    <dgm:pt modelId="{331AC511-3C21-4D34-8189-0A63638A6E8D}">
      <dgm:prSet phldrT="[Текст]"/>
      <dgm:spPr>
        <a:solidFill>
          <a:srgbClr val="00B050"/>
        </a:solidFill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dirty="0" smtClean="0"/>
            <a:t>2019год</a:t>
          </a:r>
          <a:endParaRPr lang="ru-RU" dirty="0"/>
        </a:p>
      </dgm:t>
    </dgm:pt>
    <dgm:pt modelId="{0024C779-249B-4FEF-8894-D3249107B71F}" type="parTrans" cxnId="{E3BC3D9A-ADCA-471B-90B3-B963630757C4}">
      <dgm:prSet/>
      <dgm:spPr/>
      <dgm:t>
        <a:bodyPr/>
        <a:lstStyle/>
        <a:p>
          <a:endParaRPr lang="ru-RU"/>
        </a:p>
      </dgm:t>
    </dgm:pt>
    <dgm:pt modelId="{C76FC05C-EC0F-4CE3-80BA-8059503731C6}" type="sibTrans" cxnId="{E3BC3D9A-ADCA-471B-90B3-B963630757C4}">
      <dgm:prSet/>
      <dgm:spPr/>
      <dgm:t>
        <a:bodyPr/>
        <a:lstStyle/>
        <a:p>
          <a:endParaRPr lang="ru-RU"/>
        </a:p>
      </dgm:t>
    </dgm:pt>
    <dgm:pt modelId="{EA33DDF0-4524-4B32-BCF0-CA12087EB820}">
      <dgm:prSet phldrT="[Текст]"/>
      <dgm:spPr>
        <a:solidFill>
          <a:srgbClr val="00B050"/>
        </a:solidFill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dirty="0" smtClean="0"/>
            <a:t>2020год</a:t>
          </a:r>
          <a:endParaRPr lang="ru-RU" dirty="0"/>
        </a:p>
      </dgm:t>
    </dgm:pt>
    <dgm:pt modelId="{0A892A5C-2189-47F8-B21B-8B13AB6A5F55}" type="parTrans" cxnId="{E205078E-86D0-43C8-B879-D88C50B5BA8C}">
      <dgm:prSet/>
      <dgm:spPr/>
      <dgm:t>
        <a:bodyPr/>
        <a:lstStyle/>
        <a:p>
          <a:endParaRPr lang="ru-RU"/>
        </a:p>
      </dgm:t>
    </dgm:pt>
    <dgm:pt modelId="{9D01AFD3-7D40-4ED6-9B44-512C6730B030}" type="sibTrans" cxnId="{E205078E-86D0-43C8-B879-D88C50B5BA8C}">
      <dgm:prSet/>
      <dgm:spPr/>
      <dgm:t>
        <a:bodyPr/>
        <a:lstStyle/>
        <a:p>
          <a:endParaRPr lang="ru-RU"/>
        </a:p>
      </dgm:t>
    </dgm:pt>
    <dgm:pt modelId="{E24F9D88-F0D9-451F-AC00-913E5EBACD55}" type="pres">
      <dgm:prSet presAssocID="{CA3017F7-FD21-4517-9A68-DE8EDC7C0472}" presName="diagram" presStyleCnt="0">
        <dgm:presLayoutVars>
          <dgm:dir/>
          <dgm:animLvl val="lvl"/>
          <dgm:resizeHandles val="exact"/>
        </dgm:presLayoutVars>
      </dgm:prSet>
      <dgm:spPr/>
    </dgm:pt>
    <dgm:pt modelId="{8177A035-A118-4710-8DB1-0D9A4F8C803E}" type="pres">
      <dgm:prSet presAssocID="{A13C7831-359D-46D0-AC88-D009B3A03BB1}" presName="compNode" presStyleCnt="0"/>
      <dgm:spPr/>
    </dgm:pt>
    <dgm:pt modelId="{1DD5BABC-2632-4FCF-B90B-05D6CC6F6F44}" type="pres">
      <dgm:prSet presAssocID="{A13C7831-359D-46D0-AC88-D009B3A03BB1}" presName="childRect" presStyleLbl="bgAcc1" presStyleIdx="0" presStyleCnt="3">
        <dgm:presLayoutVars>
          <dgm:bulletEnabled val="1"/>
        </dgm:presLayoutVars>
      </dgm:prSet>
      <dgm:spPr/>
    </dgm:pt>
    <dgm:pt modelId="{7DE337B4-D84D-40E1-AC73-C335EC6622E4}" type="pres">
      <dgm:prSet presAssocID="{A13C7831-359D-46D0-AC88-D009B3A03BB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4E16F-52FC-4922-9CF8-53317340EE82}" type="pres">
      <dgm:prSet presAssocID="{A13C7831-359D-46D0-AC88-D009B3A03BB1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C1F35DCC-43D6-41E3-9B88-305E25403A1C}" type="pres">
      <dgm:prSet presAssocID="{A13C7831-359D-46D0-AC88-D009B3A03BB1}" presName="adorn" presStyleLbl="fgAccFollowNode1" presStyleIdx="0" presStyleCnt="3" custScaleX="135938"/>
      <dgm:spPr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DE9C82F-6934-47A9-BCF3-C61A7BD4B95E}" type="pres">
      <dgm:prSet presAssocID="{7D8078D5-29AC-4F66-939E-1EF510725426}" presName="sibTrans" presStyleLbl="sibTrans2D1" presStyleIdx="0" presStyleCnt="0"/>
      <dgm:spPr/>
    </dgm:pt>
    <dgm:pt modelId="{49844147-5FBB-4B72-A51D-177B1F80A45B}" type="pres">
      <dgm:prSet presAssocID="{331AC511-3C21-4D34-8189-0A63638A6E8D}" presName="compNode" presStyleCnt="0"/>
      <dgm:spPr/>
    </dgm:pt>
    <dgm:pt modelId="{E3F44210-08CD-409E-B8D5-554CBE793D95}" type="pres">
      <dgm:prSet presAssocID="{331AC511-3C21-4D34-8189-0A63638A6E8D}" presName="childRect" presStyleLbl="bgAcc1" presStyleIdx="1" presStyleCnt="3">
        <dgm:presLayoutVars>
          <dgm:bulletEnabled val="1"/>
        </dgm:presLayoutVars>
      </dgm:prSet>
      <dgm:spPr>
        <a:effectLst>
          <a:reflection blurRad="6350" stA="52000" endA="300" endPos="35000" dir="5400000" sy="-100000" algn="bl" rotWithShape="0"/>
        </a:effectLst>
      </dgm:spPr>
    </dgm:pt>
    <dgm:pt modelId="{5A2FAD18-8754-4346-AFA4-915581BE18C2}" type="pres">
      <dgm:prSet presAssocID="{331AC511-3C21-4D34-8189-0A63638A6E8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B583E-B325-4E67-8344-F44AA94D5977}" type="pres">
      <dgm:prSet presAssocID="{331AC511-3C21-4D34-8189-0A63638A6E8D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AF3702F7-BF0E-418A-AB9C-1DDA32BF77A0}" type="pres">
      <dgm:prSet presAssocID="{331AC511-3C21-4D34-8189-0A63638A6E8D}" presName="adorn" presStyleLbl="fgAccFollowNode1" presStyleIdx="1" presStyleCnt="3" custScaleX="124734" custLinFactNeighborX="700" custLinFactNeighborY="4956"/>
      <dgm:spPr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529D557-05E1-4805-A1AE-93650B68D3D7}" type="pres">
      <dgm:prSet presAssocID="{C76FC05C-EC0F-4CE3-80BA-8059503731C6}" presName="sibTrans" presStyleLbl="sibTrans2D1" presStyleIdx="0" presStyleCnt="0"/>
      <dgm:spPr/>
    </dgm:pt>
    <dgm:pt modelId="{16C9DA76-7683-47DA-84F0-9B54148CD692}" type="pres">
      <dgm:prSet presAssocID="{EA33DDF0-4524-4B32-BCF0-CA12087EB820}" presName="compNode" presStyleCnt="0"/>
      <dgm:spPr/>
    </dgm:pt>
    <dgm:pt modelId="{D59E2ED3-E5DE-4BA4-8B88-A55F3F4FD65F}" type="pres">
      <dgm:prSet presAssocID="{EA33DDF0-4524-4B32-BCF0-CA12087EB820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E81A-187E-466A-B0C6-79FA44A88146}" type="pres">
      <dgm:prSet presAssocID="{EA33DDF0-4524-4B32-BCF0-CA12087EB82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9C7C7-E04F-4864-A822-7120DD93D2F5}" type="pres">
      <dgm:prSet presAssocID="{EA33DDF0-4524-4B32-BCF0-CA12087EB820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9DBB8C1D-0746-40E0-B5CF-19C666E673B0}" type="pres">
      <dgm:prSet presAssocID="{EA33DDF0-4524-4B32-BCF0-CA12087EB820}" presName="adorn" presStyleLbl="fgAccFollowNode1" presStyleIdx="2" presStyleCnt="3" custScaleX="130637" custLinFactNeighborX="573" custLinFactNeighborY="-337"/>
      <dgm:spPr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9A5741A8-B3E0-45B8-89D6-69E93F281452}" type="presOf" srcId="{CA3017F7-FD21-4517-9A68-DE8EDC7C0472}" destId="{E24F9D88-F0D9-451F-AC00-913E5EBACD55}" srcOrd="0" destOrd="0" presId="urn:microsoft.com/office/officeart/2005/8/layout/bList2"/>
    <dgm:cxn modelId="{E79B2AC5-DE34-4B62-A2D7-0938C6277DC1}" type="presOf" srcId="{331AC511-3C21-4D34-8189-0A63638A6E8D}" destId="{5A2FAD18-8754-4346-AFA4-915581BE18C2}" srcOrd="0" destOrd="0" presId="urn:microsoft.com/office/officeart/2005/8/layout/bList2"/>
    <dgm:cxn modelId="{2F67017E-52C8-415B-9183-3B5B7DFBF745}" type="presOf" srcId="{331AC511-3C21-4D34-8189-0A63638A6E8D}" destId="{DD8B583E-B325-4E67-8344-F44AA94D5977}" srcOrd="1" destOrd="0" presId="urn:microsoft.com/office/officeart/2005/8/layout/bList2"/>
    <dgm:cxn modelId="{73CE2671-2125-4282-9D9A-720835CF0CFB}" type="presOf" srcId="{7D8078D5-29AC-4F66-939E-1EF510725426}" destId="{5DE9C82F-6934-47A9-BCF3-C61A7BD4B95E}" srcOrd="0" destOrd="0" presId="urn:microsoft.com/office/officeart/2005/8/layout/bList2"/>
    <dgm:cxn modelId="{C5C29DA9-89B7-4D44-B075-A2D577F3CE3A}" type="presOf" srcId="{EA33DDF0-4524-4B32-BCF0-CA12087EB820}" destId="{76A9C7C7-E04F-4864-A822-7120DD93D2F5}" srcOrd="1" destOrd="0" presId="urn:microsoft.com/office/officeart/2005/8/layout/bList2"/>
    <dgm:cxn modelId="{4A02440B-AC2C-437D-B604-5D007DD3EA6D}" type="presOf" srcId="{C76FC05C-EC0F-4CE3-80BA-8059503731C6}" destId="{9529D557-05E1-4805-A1AE-93650B68D3D7}" srcOrd="0" destOrd="0" presId="urn:microsoft.com/office/officeart/2005/8/layout/bList2"/>
    <dgm:cxn modelId="{E3BC3D9A-ADCA-471B-90B3-B963630757C4}" srcId="{CA3017F7-FD21-4517-9A68-DE8EDC7C0472}" destId="{331AC511-3C21-4D34-8189-0A63638A6E8D}" srcOrd="1" destOrd="0" parTransId="{0024C779-249B-4FEF-8894-D3249107B71F}" sibTransId="{C76FC05C-EC0F-4CE3-80BA-8059503731C6}"/>
    <dgm:cxn modelId="{3F17BC6E-72CA-4732-A531-AD70C2F6ED35}" srcId="{CA3017F7-FD21-4517-9A68-DE8EDC7C0472}" destId="{A13C7831-359D-46D0-AC88-D009B3A03BB1}" srcOrd="0" destOrd="0" parTransId="{305CEDBB-6D80-4E20-8818-9FBD0E44A4D6}" sibTransId="{7D8078D5-29AC-4F66-939E-1EF510725426}"/>
    <dgm:cxn modelId="{E205078E-86D0-43C8-B879-D88C50B5BA8C}" srcId="{CA3017F7-FD21-4517-9A68-DE8EDC7C0472}" destId="{EA33DDF0-4524-4B32-BCF0-CA12087EB820}" srcOrd="2" destOrd="0" parTransId="{0A892A5C-2189-47F8-B21B-8B13AB6A5F55}" sibTransId="{9D01AFD3-7D40-4ED6-9B44-512C6730B030}"/>
    <dgm:cxn modelId="{FD7B82B9-C710-4DE8-8D90-CA84D4F67A9C}" type="presOf" srcId="{A13C7831-359D-46D0-AC88-D009B3A03BB1}" destId="{7DE337B4-D84D-40E1-AC73-C335EC6622E4}" srcOrd="0" destOrd="0" presId="urn:microsoft.com/office/officeart/2005/8/layout/bList2"/>
    <dgm:cxn modelId="{49E3FB52-3CF9-4AD9-80AD-AD9E7858B98D}" type="presOf" srcId="{A13C7831-359D-46D0-AC88-D009B3A03BB1}" destId="{FFE4E16F-52FC-4922-9CF8-53317340EE82}" srcOrd="1" destOrd="0" presId="urn:microsoft.com/office/officeart/2005/8/layout/bList2"/>
    <dgm:cxn modelId="{B3C1C767-D8EA-49D9-9BD0-75CB8DF3E591}" type="presOf" srcId="{EA33DDF0-4524-4B32-BCF0-CA12087EB820}" destId="{CEC4E81A-187E-466A-B0C6-79FA44A88146}" srcOrd="0" destOrd="0" presId="urn:microsoft.com/office/officeart/2005/8/layout/bList2"/>
    <dgm:cxn modelId="{6F5FF03D-38E7-4630-BE4B-6BACA815466E}" type="presParOf" srcId="{E24F9D88-F0D9-451F-AC00-913E5EBACD55}" destId="{8177A035-A118-4710-8DB1-0D9A4F8C803E}" srcOrd="0" destOrd="0" presId="urn:microsoft.com/office/officeart/2005/8/layout/bList2"/>
    <dgm:cxn modelId="{B3CAEE90-E357-4A88-9BB5-B81D92705936}" type="presParOf" srcId="{8177A035-A118-4710-8DB1-0D9A4F8C803E}" destId="{1DD5BABC-2632-4FCF-B90B-05D6CC6F6F44}" srcOrd="0" destOrd="0" presId="urn:microsoft.com/office/officeart/2005/8/layout/bList2"/>
    <dgm:cxn modelId="{209AF176-1AD6-4D4C-963B-1F490D4F7EB3}" type="presParOf" srcId="{8177A035-A118-4710-8DB1-0D9A4F8C803E}" destId="{7DE337B4-D84D-40E1-AC73-C335EC6622E4}" srcOrd="1" destOrd="0" presId="urn:microsoft.com/office/officeart/2005/8/layout/bList2"/>
    <dgm:cxn modelId="{720BFFBD-89EA-4A54-B9FF-088CFB214461}" type="presParOf" srcId="{8177A035-A118-4710-8DB1-0D9A4F8C803E}" destId="{FFE4E16F-52FC-4922-9CF8-53317340EE82}" srcOrd="2" destOrd="0" presId="urn:microsoft.com/office/officeart/2005/8/layout/bList2"/>
    <dgm:cxn modelId="{6494F31F-644C-437E-891C-893EDC5F0951}" type="presParOf" srcId="{8177A035-A118-4710-8DB1-0D9A4F8C803E}" destId="{C1F35DCC-43D6-41E3-9B88-305E25403A1C}" srcOrd="3" destOrd="0" presId="urn:microsoft.com/office/officeart/2005/8/layout/bList2"/>
    <dgm:cxn modelId="{3F04EC13-5823-4867-8A0E-15C6128D0AEB}" type="presParOf" srcId="{E24F9D88-F0D9-451F-AC00-913E5EBACD55}" destId="{5DE9C82F-6934-47A9-BCF3-C61A7BD4B95E}" srcOrd="1" destOrd="0" presId="urn:microsoft.com/office/officeart/2005/8/layout/bList2"/>
    <dgm:cxn modelId="{59FB9B7C-E6CC-4EBA-A9B5-A78931A844CD}" type="presParOf" srcId="{E24F9D88-F0D9-451F-AC00-913E5EBACD55}" destId="{49844147-5FBB-4B72-A51D-177B1F80A45B}" srcOrd="2" destOrd="0" presId="urn:microsoft.com/office/officeart/2005/8/layout/bList2"/>
    <dgm:cxn modelId="{D2277F03-C5F9-43FB-8405-B63677918E6F}" type="presParOf" srcId="{49844147-5FBB-4B72-A51D-177B1F80A45B}" destId="{E3F44210-08CD-409E-B8D5-554CBE793D95}" srcOrd="0" destOrd="0" presId="urn:microsoft.com/office/officeart/2005/8/layout/bList2"/>
    <dgm:cxn modelId="{4BB6641C-80C6-4F6F-A511-5BE9A291D943}" type="presParOf" srcId="{49844147-5FBB-4B72-A51D-177B1F80A45B}" destId="{5A2FAD18-8754-4346-AFA4-915581BE18C2}" srcOrd="1" destOrd="0" presId="urn:microsoft.com/office/officeart/2005/8/layout/bList2"/>
    <dgm:cxn modelId="{775CB572-66A2-43E0-8FAB-5865D9894AC8}" type="presParOf" srcId="{49844147-5FBB-4B72-A51D-177B1F80A45B}" destId="{DD8B583E-B325-4E67-8344-F44AA94D5977}" srcOrd="2" destOrd="0" presId="urn:microsoft.com/office/officeart/2005/8/layout/bList2"/>
    <dgm:cxn modelId="{FA6DD330-5AC3-4A33-9C22-225432FDAC18}" type="presParOf" srcId="{49844147-5FBB-4B72-A51D-177B1F80A45B}" destId="{AF3702F7-BF0E-418A-AB9C-1DDA32BF77A0}" srcOrd="3" destOrd="0" presId="urn:microsoft.com/office/officeart/2005/8/layout/bList2"/>
    <dgm:cxn modelId="{918DB4CB-8CC0-4B55-936D-B599E0EDB661}" type="presParOf" srcId="{E24F9D88-F0D9-451F-AC00-913E5EBACD55}" destId="{9529D557-05E1-4805-A1AE-93650B68D3D7}" srcOrd="3" destOrd="0" presId="urn:microsoft.com/office/officeart/2005/8/layout/bList2"/>
    <dgm:cxn modelId="{E056295D-9929-4EA2-B8B6-AF19ED7A44BE}" type="presParOf" srcId="{E24F9D88-F0D9-451F-AC00-913E5EBACD55}" destId="{16C9DA76-7683-47DA-84F0-9B54148CD692}" srcOrd="4" destOrd="0" presId="urn:microsoft.com/office/officeart/2005/8/layout/bList2"/>
    <dgm:cxn modelId="{BD9CD0A4-A218-4D6F-B164-6C5C7E93336D}" type="presParOf" srcId="{16C9DA76-7683-47DA-84F0-9B54148CD692}" destId="{D59E2ED3-E5DE-4BA4-8B88-A55F3F4FD65F}" srcOrd="0" destOrd="0" presId="urn:microsoft.com/office/officeart/2005/8/layout/bList2"/>
    <dgm:cxn modelId="{49DA3E01-1697-46EC-B506-1B823E196AA3}" type="presParOf" srcId="{16C9DA76-7683-47DA-84F0-9B54148CD692}" destId="{CEC4E81A-187E-466A-B0C6-79FA44A88146}" srcOrd="1" destOrd="0" presId="urn:microsoft.com/office/officeart/2005/8/layout/bList2"/>
    <dgm:cxn modelId="{806428B0-FC8F-4716-9EC5-6BA9332E1435}" type="presParOf" srcId="{16C9DA76-7683-47DA-84F0-9B54148CD692}" destId="{76A9C7C7-E04F-4864-A822-7120DD93D2F5}" srcOrd="2" destOrd="0" presId="urn:microsoft.com/office/officeart/2005/8/layout/bList2"/>
    <dgm:cxn modelId="{8DEB93A0-817D-44C6-9675-50D442F42AE6}" type="presParOf" srcId="{16C9DA76-7683-47DA-84F0-9B54148CD692}" destId="{9DBB8C1D-0746-40E0-B5CF-19C666E673B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AA8D7-BFB7-4A88-8503-997CDFF4FABE}">
      <dsp:nvSpPr>
        <dsp:cNvPr id="0" name=""/>
        <dsp:cNvSpPr/>
      </dsp:nvSpPr>
      <dsp:spPr>
        <a:xfrm rot="5400000">
          <a:off x="-234530" y="239177"/>
          <a:ext cx="1563536" cy="1094475"/>
        </a:xfrm>
        <a:prstGeom prst="chevron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2017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ГОД</a:t>
          </a:r>
          <a:endParaRPr lang="ru-RU" sz="1400" kern="1200" dirty="0">
            <a:solidFill>
              <a:srgbClr val="0070C0"/>
            </a:solidFill>
          </a:endParaRPr>
        </a:p>
      </dsp:txBody>
      <dsp:txXfrm rot="5400000">
        <a:off x="-234530" y="239177"/>
        <a:ext cx="1563536" cy="1094475"/>
      </dsp:txXfrm>
    </dsp:sp>
    <dsp:sp modelId="{2DD4265C-F8DA-4E4D-AD3A-A535BB6CB982}">
      <dsp:nvSpPr>
        <dsp:cNvPr id="0" name=""/>
        <dsp:cNvSpPr/>
      </dsp:nvSpPr>
      <dsp:spPr>
        <a:xfrm rot="5400000">
          <a:off x="4034290" y="-2937405"/>
          <a:ext cx="1016299" cy="6898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62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Ожидаемое исполнение доходной части районного бюджета в 2017 году составит 366275,6 тыс. рублей, что на 66600,1 тыс. рублей (+22,2%) больше объема поступлений 2016 года. Сумма налоговых и неналоговых доходов составит 32203,0 тыс. рублей, что на 221,3 тыс. рублей (+0,7%) больше объема поступлений 2016 года</a:t>
          </a:r>
          <a:endParaRPr lang="ru-RU" sz="1300" kern="1200" dirty="0"/>
        </a:p>
      </dsp:txBody>
      <dsp:txXfrm rot="5400000">
        <a:off x="4034290" y="-2937405"/>
        <a:ext cx="1016299" cy="6898412"/>
      </dsp:txXfrm>
    </dsp:sp>
    <dsp:sp modelId="{F08DC29E-FEA1-4276-B9AD-23EE2502FB3A}">
      <dsp:nvSpPr>
        <dsp:cNvPr id="0" name=""/>
        <dsp:cNvSpPr/>
      </dsp:nvSpPr>
      <dsp:spPr>
        <a:xfrm rot="5400000">
          <a:off x="-234530" y="1659116"/>
          <a:ext cx="1563536" cy="1094475"/>
        </a:xfrm>
        <a:prstGeom prst="chevron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2018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ГОД</a:t>
          </a:r>
        </a:p>
      </dsp:txBody>
      <dsp:txXfrm rot="5400000">
        <a:off x="-234530" y="1659116"/>
        <a:ext cx="1563536" cy="1094475"/>
      </dsp:txXfrm>
    </dsp:sp>
    <dsp:sp modelId="{ADA85AEF-0413-4593-9325-6094D33B1677}">
      <dsp:nvSpPr>
        <dsp:cNvPr id="0" name=""/>
        <dsp:cNvSpPr/>
      </dsp:nvSpPr>
      <dsp:spPr>
        <a:xfrm rot="5400000">
          <a:off x="4035532" y="-1428885"/>
          <a:ext cx="1016299" cy="6898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54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Доходы районного бюджета на 2018 год запланированы в сумме 273616,3 тыс. рублей, что на 92659,3 тыс. рублей (-25,3%) меньше ожидаемых поступлений 2017 года, налоговые и неналоговые доходы прогнозируются в сумме  31937,3 тыс. рублей, что на 265,7 тыс. рублей (-0,8%) меньше ожидаемого поступления в  2017 году</a:t>
          </a:r>
          <a:endParaRPr lang="ru-RU" sz="1300" kern="1200" dirty="0"/>
        </a:p>
      </dsp:txBody>
      <dsp:txXfrm rot="5400000">
        <a:off x="4035532" y="-1428885"/>
        <a:ext cx="1016299" cy="6898412"/>
      </dsp:txXfrm>
    </dsp:sp>
    <dsp:sp modelId="{E6120427-B889-4674-A774-61F9DCC799BB}">
      <dsp:nvSpPr>
        <dsp:cNvPr id="0" name=""/>
        <dsp:cNvSpPr/>
      </dsp:nvSpPr>
      <dsp:spPr>
        <a:xfrm rot="5400000">
          <a:off x="-234530" y="3079055"/>
          <a:ext cx="1563536" cy="1094475"/>
        </a:xfrm>
        <a:prstGeom prst="chevron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2019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 ГОД</a:t>
          </a:r>
          <a:endParaRPr lang="ru-RU" sz="1400" kern="1200" dirty="0">
            <a:solidFill>
              <a:srgbClr val="0070C0"/>
            </a:solidFill>
          </a:endParaRPr>
        </a:p>
      </dsp:txBody>
      <dsp:txXfrm rot="5400000">
        <a:off x="-234530" y="3079055"/>
        <a:ext cx="1563536" cy="1094475"/>
      </dsp:txXfrm>
    </dsp:sp>
    <dsp:sp modelId="{3DE05DF9-B0F9-4DD7-8329-CE3FA761BA4F}">
      <dsp:nvSpPr>
        <dsp:cNvPr id="0" name=""/>
        <dsp:cNvSpPr/>
      </dsp:nvSpPr>
      <dsp:spPr>
        <a:xfrm rot="5400000">
          <a:off x="4035532" y="-96531"/>
          <a:ext cx="1016299" cy="6898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Доходы районного бюджета на 2019 год запланированы в сумме 265801,3 тыс. рублей, что на 7815,0 тыс. рублей (-2,9%) меньше прогнозных поступлений 2018 года, налоговые и неналоговые доходы прогнозируются в сумме 33655,9 тыс. рублей, что на 1718,6 тыс. рублей (+5,4%) больше прогнозных поступлений в 2018 году</a:t>
          </a:r>
          <a:endParaRPr lang="ru-RU" sz="1300" kern="1200" dirty="0"/>
        </a:p>
      </dsp:txBody>
      <dsp:txXfrm rot="5400000">
        <a:off x="4035532" y="-96531"/>
        <a:ext cx="1016299" cy="6898412"/>
      </dsp:txXfrm>
    </dsp:sp>
    <dsp:sp modelId="{2113FC89-C176-422C-8ED7-A816516FF754}">
      <dsp:nvSpPr>
        <dsp:cNvPr id="0" name=""/>
        <dsp:cNvSpPr/>
      </dsp:nvSpPr>
      <dsp:spPr>
        <a:xfrm rot="5400000">
          <a:off x="-234530" y="4498994"/>
          <a:ext cx="1563536" cy="1094475"/>
        </a:xfrm>
        <a:prstGeom prst="chevron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2020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ГОД</a:t>
          </a:r>
          <a:endParaRPr lang="ru-RU" sz="1400" kern="1200" dirty="0">
            <a:solidFill>
              <a:srgbClr val="0070C0"/>
            </a:solidFill>
          </a:endParaRPr>
        </a:p>
      </dsp:txBody>
      <dsp:txXfrm rot="5400000">
        <a:off x="-234530" y="4498994"/>
        <a:ext cx="1563536" cy="1094475"/>
      </dsp:txXfrm>
    </dsp:sp>
    <dsp:sp modelId="{58816C89-5414-4B52-BA78-8FC931D6C38D}">
      <dsp:nvSpPr>
        <dsp:cNvPr id="0" name=""/>
        <dsp:cNvSpPr/>
      </dsp:nvSpPr>
      <dsp:spPr>
        <a:xfrm rot="5400000">
          <a:off x="4021183" y="1307421"/>
          <a:ext cx="1016299" cy="6898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Доходы районного бюджета на 2020 год запланированы в сумме 267118,2 тыс. рублей, что на 1316,9 тыс. рублей (+0,5%) больше прогнозных поступлений 2019 года, налоговые и неналоговые доходы прогнозируются в сумме  34138,2 тыс. рублей, что на 482,3 тыс. рублей (+1,4%) больше прогнозных поступлений в 2019 году</a:t>
          </a:r>
          <a:endParaRPr lang="ru-RU" sz="1300" kern="1200" dirty="0"/>
        </a:p>
      </dsp:txBody>
      <dsp:txXfrm rot="5400000">
        <a:off x="4021183" y="1307421"/>
        <a:ext cx="1016299" cy="68984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64BD85-179B-4291-A403-300B0A80A1EA}">
      <dsp:nvSpPr>
        <dsp:cNvPr id="0" name=""/>
        <dsp:cNvSpPr/>
      </dsp:nvSpPr>
      <dsp:spPr>
        <a:xfrm>
          <a:off x="-52439" y="-62852"/>
          <a:ext cx="4096995" cy="3960439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91251-1C94-4ED6-B32F-863F4A50C346}">
      <dsp:nvSpPr>
        <dsp:cNvPr id="0" name=""/>
        <dsp:cNvSpPr/>
      </dsp:nvSpPr>
      <dsp:spPr>
        <a:xfrm>
          <a:off x="1945325" y="-23426"/>
          <a:ext cx="6588731" cy="4007292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Дотации:</a:t>
          </a:r>
          <a:endParaRPr lang="ru-RU" sz="3200" kern="1200" dirty="0"/>
        </a:p>
      </dsp:txBody>
      <dsp:txXfrm>
        <a:off x="1945325" y="-23426"/>
        <a:ext cx="3294365" cy="1202190"/>
      </dsp:txXfrm>
    </dsp:sp>
    <dsp:sp modelId="{8901280E-CACC-43EE-9119-69BA40572091}">
      <dsp:nvSpPr>
        <dsp:cNvPr id="0" name=""/>
        <dsp:cNvSpPr/>
      </dsp:nvSpPr>
      <dsp:spPr>
        <a:xfrm>
          <a:off x="708917" y="1188134"/>
          <a:ext cx="2574283" cy="257428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E9FFE-4C5C-4A1A-BDC7-F71A83025BA0}">
      <dsp:nvSpPr>
        <dsp:cNvPr id="0" name=""/>
        <dsp:cNvSpPr/>
      </dsp:nvSpPr>
      <dsp:spPr>
        <a:xfrm>
          <a:off x="1904574" y="1295927"/>
          <a:ext cx="6661932" cy="2664512"/>
        </a:xfrm>
        <a:prstGeom prst="rect">
          <a:avLst/>
        </a:prstGeom>
        <a:solidFill>
          <a:schemeClr val="bg1">
            <a:lumMod val="65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Субсидии</a:t>
          </a:r>
          <a:endParaRPr lang="ru-RU" sz="3200" kern="1200" dirty="0"/>
        </a:p>
      </dsp:txBody>
      <dsp:txXfrm>
        <a:off x="1904574" y="1295927"/>
        <a:ext cx="3330966" cy="1229774"/>
      </dsp:txXfrm>
    </dsp:sp>
    <dsp:sp modelId="{BE8F298C-CC01-4E62-9F08-8A0D48123BB5}">
      <dsp:nvSpPr>
        <dsp:cNvPr id="0" name=""/>
        <dsp:cNvSpPr/>
      </dsp:nvSpPr>
      <dsp:spPr>
        <a:xfrm>
          <a:off x="1401993" y="2376265"/>
          <a:ext cx="1188130" cy="1188130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54DFA-08A8-4226-9F47-E6572D046807}">
      <dsp:nvSpPr>
        <dsp:cNvPr id="0" name=""/>
        <dsp:cNvSpPr/>
      </dsp:nvSpPr>
      <dsp:spPr>
        <a:xfrm>
          <a:off x="1958634" y="2412443"/>
          <a:ext cx="6588731" cy="1143076"/>
        </a:xfrm>
        <a:prstGeom prst="rect">
          <a:avLst/>
        </a:prstGeom>
        <a:solidFill>
          <a:schemeClr val="bg1">
            <a:lumMod val="75000"/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Субвенции</a:t>
          </a:r>
          <a:endParaRPr lang="ru-RU" sz="3200" kern="1200" dirty="0"/>
        </a:p>
      </dsp:txBody>
      <dsp:txXfrm>
        <a:off x="1958634" y="2412443"/>
        <a:ext cx="3294365" cy="1143076"/>
      </dsp:txXfrm>
    </dsp:sp>
    <dsp:sp modelId="{E787061E-9D7B-4CA2-A3F0-DEE340C91C15}">
      <dsp:nvSpPr>
        <dsp:cNvPr id="0" name=""/>
        <dsp:cNvSpPr/>
      </dsp:nvSpPr>
      <dsp:spPr>
        <a:xfrm>
          <a:off x="5176835" y="0"/>
          <a:ext cx="3294365" cy="1188134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/>
            <a:t>межбюджетные трансферты, предоставляемые на безвозмездной и безвозвратной основе без установления направлений их использования</a:t>
          </a:r>
          <a:r>
            <a:rPr lang="ru-RU" sz="1200" b="1" i="0" kern="1200" dirty="0" smtClean="0"/>
            <a:t/>
          </a:r>
          <a:br>
            <a:rPr lang="ru-RU" sz="1200" b="1" i="0" kern="1200" dirty="0" smtClean="0"/>
          </a:br>
          <a:r>
            <a:rPr lang="ru-RU" sz="1200" b="1" i="0" kern="1200" dirty="0" smtClean="0"/>
            <a:t/>
          </a:r>
          <a:br>
            <a:rPr lang="ru-RU" sz="1200" b="1" i="0" kern="1200" dirty="0" smtClean="0"/>
          </a:br>
          <a:endParaRPr lang="ru-RU" sz="1200" kern="1200" dirty="0"/>
        </a:p>
      </dsp:txBody>
      <dsp:txXfrm>
        <a:off x="5176835" y="0"/>
        <a:ext cx="3294365" cy="1188134"/>
      </dsp:txXfrm>
    </dsp:sp>
    <dsp:sp modelId="{97103FF2-7148-44A2-81B2-899162142F92}">
      <dsp:nvSpPr>
        <dsp:cNvPr id="0" name=""/>
        <dsp:cNvSpPr/>
      </dsp:nvSpPr>
      <dsp:spPr>
        <a:xfrm>
          <a:off x="5290424" y="1188134"/>
          <a:ext cx="3294365" cy="1188130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/>
        </a:p>
        <a:p>
          <a:pPr marL="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kern="1200" dirty="0" smtClean="0"/>
            <a:t>межбюджетные трансферты, предоставляемые бюджету другого уровня бюджетной системы Российской Федерации на условиях долевого финансирования целевых расходов</a:t>
          </a:r>
          <a:endParaRPr lang="ru-RU" sz="1200" b="1" kern="1200" dirty="0"/>
        </a:p>
      </dsp:txBody>
      <dsp:txXfrm>
        <a:off x="5290424" y="1188134"/>
        <a:ext cx="3294365" cy="1188130"/>
      </dsp:txXfrm>
    </dsp:sp>
    <dsp:sp modelId="{E6B8C68F-7571-4F0F-A0DC-06710B0C31C8}">
      <dsp:nvSpPr>
        <dsp:cNvPr id="0" name=""/>
        <dsp:cNvSpPr/>
      </dsp:nvSpPr>
      <dsp:spPr>
        <a:xfrm>
          <a:off x="5272124" y="2321634"/>
          <a:ext cx="3330966" cy="1188130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0" lvl="1" indent="0" algn="l" defTabSz="4000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i="0" kern="1200" dirty="0" smtClean="0"/>
            <a:t>межбюджетные трансферты, предоставляемые  местному бюджету в целях финансового обеспечения расходных обязательств муниципальных образований, возникающих при выполнении государственных полномочий  субъекта Российской Федерации, переданных для осуществления органам местного самоуправления  </a:t>
          </a:r>
          <a:endParaRPr lang="ru-RU" sz="900" b="1" kern="1200" dirty="0"/>
        </a:p>
      </dsp:txBody>
      <dsp:txXfrm>
        <a:off x="5272124" y="2321634"/>
        <a:ext cx="3330966" cy="11881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E78CC8-F2A3-4D87-BDAB-107FB7C9C08F}">
      <dsp:nvSpPr>
        <dsp:cNvPr id="0" name=""/>
        <dsp:cNvSpPr/>
      </dsp:nvSpPr>
      <dsp:spPr>
        <a:xfrm>
          <a:off x="75477" y="1197019"/>
          <a:ext cx="2190900" cy="2538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75477" y="1197019"/>
        <a:ext cx="2190900" cy="1994378"/>
      </dsp:txXfrm>
    </dsp:sp>
    <dsp:sp modelId="{3E000F2D-B758-4F3D-8C66-BCEF8BC79F36}">
      <dsp:nvSpPr>
        <dsp:cNvPr id="0" name=""/>
        <dsp:cNvSpPr/>
      </dsp:nvSpPr>
      <dsp:spPr>
        <a:xfrm>
          <a:off x="1058183" y="1111110"/>
          <a:ext cx="2700577" cy="2849521"/>
        </a:xfrm>
        <a:prstGeom prst="leftCircularArrow">
          <a:avLst>
            <a:gd name="adj1" fmla="val 2255"/>
            <a:gd name="adj2" fmla="val 271696"/>
            <a:gd name="adj3" fmla="val 515772"/>
            <a:gd name="adj4" fmla="val 7493054"/>
            <a:gd name="adj5" fmla="val 263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84A34B-402A-4ED4-B7BD-5171F3FC4044}">
      <dsp:nvSpPr>
        <dsp:cNvPr id="0" name=""/>
        <dsp:cNvSpPr/>
      </dsp:nvSpPr>
      <dsp:spPr>
        <a:xfrm>
          <a:off x="540186" y="2841517"/>
          <a:ext cx="1852348" cy="9282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70C0"/>
              </a:solidFill>
            </a:rPr>
            <a:t>2018 год</a:t>
          </a:r>
          <a:endParaRPr lang="ru-RU" sz="2000" kern="1200" dirty="0">
            <a:solidFill>
              <a:srgbClr val="0070C0"/>
            </a:solidFill>
          </a:endParaRPr>
        </a:p>
      </dsp:txBody>
      <dsp:txXfrm>
        <a:off x="540186" y="2841517"/>
        <a:ext cx="1852348" cy="928251"/>
      </dsp:txXfrm>
    </dsp:sp>
    <dsp:sp modelId="{93B91DAC-E65A-4D6D-A6AC-5362677481C1}">
      <dsp:nvSpPr>
        <dsp:cNvPr id="0" name=""/>
        <dsp:cNvSpPr/>
      </dsp:nvSpPr>
      <dsp:spPr>
        <a:xfrm>
          <a:off x="3397940" y="414977"/>
          <a:ext cx="1338308" cy="209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742489"/>
              <a:satOff val="-20694"/>
              <a:lumOff val="-176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25A1E-22E0-45C7-AA1B-99ED3B03618B}">
      <dsp:nvSpPr>
        <dsp:cNvPr id="0" name=""/>
        <dsp:cNvSpPr/>
      </dsp:nvSpPr>
      <dsp:spPr>
        <a:xfrm>
          <a:off x="4404173" y="588488"/>
          <a:ext cx="1918213" cy="2561855"/>
        </a:xfrm>
        <a:prstGeom prst="circularArrow">
          <a:avLst>
            <a:gd name="adj1" fmla="val 2239"/>
            <a:gd name="adj2" fmla="val 269752"/>
            <a:gd name="adj3" fmla="val 19662464"/>
            <a:gd name="adj4" fmla="val 12683238"/>
            <a:gd name="adj5" fmla="val 2612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A33093-C552-4DA3-900C-6E0AC8A3F612}">
      <dsp:nvSpPr>
        <dsp:cNvPr id="0" name=""/>
        <dsp:cNvSpPr/>
      </dsp:nvSpPr>
      <dsp:spPr>
        <a:xfrm>
          <a:off x="3431726" y="1158536"/>
          <a:ext cx="1532731" cy="773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742489"/>
                <a:satOff val="-20694"/>
                <a:lumOff val="-1765"/>
                <a:alphaOff val="0"/>
                <a:shade val="58000"/>
                <a:satMod val="150000"/>
              </a:schemeClr>
            </a:gs>
            <a:gs pos="72000">
              <a:schemeClr val="accent4">
                <a:hueOff val="3742489"/>
                <a:satOff val="-20694"/>
                <a:lumOff val="-1765"/>
                <a:alphaOff val="0"/>
                <a:tint val="90000"/>
                <a:satMod val="135000"/>
              </a:schemeClr>
            </a:gs>
            <a:gs pos="100000">
              <a:schemeClr val="accent4">
                <a:hueOff val="3742489"/>
                <a:satOff val="-20694"/>
                <a:lumOff val="-1765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70C0"/>
              </a:solidFill>
            </a:rPr>
            <a:t>2019 год</a:t>
          </a:r>
          <a:endParaRPr lang="ru-RU" sz="2000" kern="1200" dirty="0">
            <a:solidFill>
              <a:srgbClr val="0070C0"/>
            </a:solidFill>
          </a:endParaRPr>
        </a:p>
      </dsp:txBody>
      <dsp:txXfrm>
        <a:off x="3431726" y="1158536"/>
        <a:ext cx="1532731" cy="773214"/>
      </dsp:txXfrm>
    </dsp:sp>
    <dsp:sp modelId="{701C9726-05A8-4F4C-9D80-DFBB7B22E84A}">
      <dsp:nvSpPr>
        <dsp:cNvPr id="0" name=""/>
        <dsp:cNvSpPr/>
      </dsp:nvSpPr>
      <dsp:spPr>
        <a:xfrm>
          <a:off x="5479336" y="1636153"/>
          <a:ext cx="2644528" cy="1770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Общая сумма муниципальных программ составляет 226844,2 тыс.рублей или 84,6%,  непрограммные расходы составляют 41274тыс.рублей или 15,4%</a:t>
          </a:r>
          <a:endParaRPr lang="ru-RU" sz="1300" kern="1200" dirty="0"/>
        </a:p>
      </dsp:txBody>
      <dsp:txXfrm>
        <a:off x="5479336" y="1636153"/>
        <a:ext cx="2644528" cy="1391036"/>
      </dsp:txXfrm>
    </dsp:sp>
    <dsp:sp modelId="{3150A0A6-A8B5-4AF6-A4E6-F1C47B1BB129}">
      <dsp:nvSpPr>
        <dsp:cNvPr id="0" name=""/>
        <dsp:cNvSpPr/>
      </dsp:nvSpPr>
      <dsp:spPr>
        <a:xfrm>
          <a:off x="6190855" y="2963748"/>
          <a:ext cx="1944375" cy="773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7484979"/>
                <a:satOff val="-41387"/>
                <a:lumOff val="-3529"/>
                <a:alphaOff val="0"/>
                <a:shade val="58000"/>
                <a:satMod val="150000"/>
              </a:schemeClr>
            </a:gs>
            <a:gs pos="72000">
              <a:schemeClr val="accent4">
                <a:hueOff val="7484979"/>
                <a:satOff val="-41387"/>
                <a:lumOff val="-3529"/>
                <a:alphaOff val="0"/>
                <a:tint val="90000"/>
                <a:satMod val="135000"/>
              </a:schemeClr>
            </a:gs>
            <a:gs pos="100000">
              <a:schemeClr val="accent4">
                <a:hueOff val="7484979"/>
                <a:satOff val="-41387"/>
                <a:lumOff val="-3529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70C0"/>
              </a:solidFill>
            </a:rPr>
            <a:t>2020 год</a:t>
          </a:r>
          <a:endParaRPr lang="ru-RU" sz="2000" kern="1200" dirty="0">
            <a:solidFill>
              <a:srgbClr val="0070C0"/>
            </a:solidFill>
          </a:endParaRPr>
        </a:p>
      </dsp:txBody>
      <dsp:txXfrm>
        <a:off x="6190855" y="2963748"/>
        <a:ext cx="1944375" cy="77321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D5BABC-2632-4FCF-B90B-05D6CC6F6F44}">
      <dsp:nvSpPr>
        <dsp:cNvPr id="0" name=""/>
        <dsp:cNvSpPr/>
      </dsp:nvSpPr>
      <dsp:spPr>
        <a:xfrm>
          <a:off x="485030" y="2417"/>
          <a:ext cx="1941161" cy="14490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4E16F-52FC-4922-9CF8-53317340EE82}">
      <dsp:nvSpPr>
        <dsp:cNvPr id="0" name=""/>
        <dsp:cNvSpPr/>
      </dsp:nvSpPr>
      <dsp:spPr>
        <a:xfrm>
          <a:off x="485030" y="1451453"/>
          <a:ext cx="1941161" cy="623085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2018год</a:t>
          </a:r>
          <a:endParaRPr lang="ru-RU" sz="2600" kern="1200" dirty="0"/>
        </a:p>
      </dsp:txBody>
      <dsp:txXfrm>
        <a:off x="485030" y="1451453"/>
        <a:ext cx="1367015" cy="623085"/>
      </dsp:txXfrm>
    </dsp:sp>
    <dsp:sp modelId="{C1F35DCC-43D6-41E3-9B88-305E25403A1C}">
      <dsp:nvSpPr>
        <dsp:cNvPr id="0" name=""/>
        <dsp:cNvSpPr/>
      </dsp:nvSpPr>
      <dsp:spPr>
        <a:xfrm>
          <a:off x="1784875" y="1550424"/>
          <a:ext cx="923571" cy="679406"/>
        </a:xfrm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44210-08CD-409E-B8D5-554CBE793D95}">
      <dsp:nvSpPr>
        <dsp:cNvPr id="0" name=""/>
        <dsp:cNvSpPr/>
      </dsp:nvSpPr>
      <dsp:spPr>
        <a:xfrm>
          <a:off x="2876765" y="2417"/>
          <a:ext cx="1941161" cy="14490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8B583E-B325-4E67-8344-F44AA94D5977}">
      <dsp:nvSpPr>
        <dsp:cNvPr id="0" name=""/>
        <dsp:cNvSpPr/>
      </dsp:nvSpPr>
      <dsp:spPr>
        <a:xfrm>
          <a:off x="2876765" y="1451453"/>
          <a:ext cx="1941161" cy="623085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2019год</a:t>
          </a:r>
          <a:endParaRPr lang="ru-RU" sz="2600" kern="1200" dirty="0"/>
        </a:p>
      </dsp:txBody>
      <dsp:txXfrm>
        <a:off x="2876765" y="1451453"/>
        <a:ext cx="1367015" cy="623085"/>
      </dsp:txXfrm>
    </dsp:sp>
    <dsp:sp modelId="{AF3702F7-BF0E-418A-AB9C-1DDA32BF77A0}">
      <dsp:nvSpPr>
        <dsp:cNvPr id="0" name=""/>
        <dsp:cNvSpPr/>
      </dsp:nvSpPr>
      <dsp:spPr>
        <a:xfrm>
          <a:off x="4219426" y="1552841"/>
          <a:ext cx="847450" cy="679406"/>
        </a:xfrm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E2ED3-E5DE-4BA4-8B88-A55F3F4FD65F}">
      <dsp:nvSpPr>
        <dsp:cNvPr id="0" name=""/>
        <dsp:cNvSpPr/>
      </dsp:nvSpPr>
      <dsp:spPr>
        <a:xfrm>
          <a:off x="5230440" y="2417"/>
          <a:ext cx="1941161" cy="14490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9C7C7-E04F-4864-A822-7120DD93D2F5}">
      <dsp:nvSpPr>
        <dsp:cNvPr id="0" name=""/>
        <dsp:cNvSpPr/>
      </dsp:nvSpPr>
      <dsp:spPr>
        <a:xfrm>
          <a:off x="5230440" y="1451453"/>
          <a:ext cx="1941161" cy="623085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2020год</a:t>
          </a:r>
          <a:endParaRPr lang="ru-RU" sz="2600" kern="1200" dirty="0"/>
        </a:p>
      </dsp:txBody>
      <dsp:txXfrm>
        <a:off x="5230440" y="1451453"/>
        <a:ext cx="1367015" cy="623085"/>
      </dsp:txXfrm>
    </dsp:sp>
    <dsp:sp modelId="{9DBB8C1D-0746-40E0-B5CF-19C666E673B0}">
      <dsp:nvSpPr>
        <dsp:cNvPr id="0" name=""/>
        <dsp:cNvSpPr/>
      </dsp:nvSpPr>
      <dsp:spPr>
        <a:xfrm>
          <a:off x="6552186" y="1548134"/>
          <a:ext cx="887556" cy="679406"/>
        </a:xfrm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824CA-11BE-4D65-9AC4-1AB05E3B368E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AED43-2900-4D31-AEB4-627B2F544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DF5A-41C5-46B5-8264-EC12A95561D5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2DDC-D626-42D0-9638-0931B8958434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896-EC51-4E07-A6A6-C519C1F20487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83A1-4B81-4CA5-8F34-361BCDA082BF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A00F-CBA7-421C-829E-35C5674EA746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91B-DF57-44BC-809D-E7212A71F432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BEC5-E7A1-4E0D-858C-2D362EEBB15E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71CC-4A2D-42B9-8B82-57560ECA62CE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94BD-7032-4008-B413-73D5CF3CCA15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FE53-A2A5-4032-A872-46ADD352395E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F460-3792-4066-BDFB-F728177BFBBC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95D853-7A33-470E-B701-DEB6A13EFC14}" type="datetime1">
              <a:rPr lang="ru-RU" smtClean="0"/>
              <a:pPr/>
              <a:t>13.12.2017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5B00FC-A17E-4991-96F7-6D09BD8562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611560" y="476672"/>
            <a:ext cx="8280920" cy="4464496"/>
          </a:xfrm>
          <a:prstGeom prst="parallelogram">
            <a:avLst/>
          </a:prstGeom>
          <a:solidFill>
            <a:srgbClr val="CC6600"/>
          </a:solidFill>
          <a:effectLst>
            <a:glow rad="101600">
              <a:schemeClr val="accent2">
                <a:lumMod val="75000"/>
                <a:alpha val="60000"/>
              </a:schemeClr>
            </a:glow>
            <a:innerShdw blurRad="114300">
              <a:prstClr val="black"/>
            </a:inn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120650" h="260350"/>
            <a:contourClr>
              <a:schemeClr val="accent1">
                <a:satMod val="30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/>
              <a:t>Проект бюджета муниципального образования Балаганский район </a:t>
            </a:r>
          </a:p>
          <a:p>
            <a:pPr algn="ctr"/>
            <a:r>
              <a:rPr lang="ru-RU" sz="4000" i="1" dirty="0" smtClean="0"/>
              <a:t>на 2018 год и </a:t>
            </a:r>
          </a:p>
          <a:p>
            <a:pPr algn="ctr"/>
            <a:r>
              <a:rPr lang="ru-RU" sz="4000" i="1" dirty="0" smtClean="0"/>
              <a:t>на плановый период </a:t>
            </a:r>
          </a:p>
          <a:p>
            <a:pPr algn="ctr"/>
            <a:r>
              <a:rPr lang="ru-RU" sz="4000" i="1" dirty="0" smtClean="0"/>
              <a:t>2019 и 2020 годов</a:t>
            </a:r>
            <a:endParaRPr lang="ru-RU" sz="4000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004048" y="5229200"/>
            <a:ext cx="3600400" cy="1008112"/>
          </a:xfrm>
          <a:prstGeom prst="round2DiagRect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Подготовлено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финансовым управлением Балаганского района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95536" y="81071"/>
            <a:ext cx="8208912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  <a:ea typeface="Times New Roman" pitchFamily="18" charset="0"/>
                <a:cs typeface="Courier New" pitchFamily="49" charset="0"/>
              </a:rPr>
              <a:t>Основные  характеристики прогноза поступлений налоговых и неналоговых доходов в районный бюджет в 2016 – 2020 годах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 Gothic" pitchFamily="34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  <a:cs typeface="Arial" pitchFamily="34" charset="0"/>
              </a:rPr>
              <a:t>(Тыс.рублей)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052735"/>
          <a:ext cx="8784978" cy="565348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871875"/>
                <a:gridCol w="792421"/>
                <a:gridCol w="864096"/>
                <a:gridCol w="792088"/>
                <a:gridCol w="792088"/>
                <a:gridCol w="648072"/>
                <a:gridCol w="720080"/>
                <a:gridCol w="792088"/>
                <a:gridCol w="720080"/>
                <a:gridCol w="792090"/>
              </a:tblGrid>
              <a:tr h="887955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Показатель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2016г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., факт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2017г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, оценка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Темп роста 2017г к 2016г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(%)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2018г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, прог-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ноз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255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Темп роста 2018г к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2017г</a:t>
                      </a:r>
                    </a:p>
                    <a:p>
                      <a:pPr marL="0" indent="8255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(%)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2019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прог-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ноз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Темп роста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2019г к 2018г (%)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2020г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, прог-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ноз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Темп роста 2020г к 2019г (%)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8063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6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7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9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10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74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ourier New"/>
                          <a:ea typeface="MS Mincho"/>
                          <a:cs typeface="Times New Roman"/>
                        </a:rPr>
                        <a:t>Налог на доходы физических лиц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20064,7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18271,0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91,1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19000,0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104,0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19600,0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103,2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20000,0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102,4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urier New"/>
                          <a:ea typeface="Times New Roman"/>
                          <a:cs typeface="Times New Roman"/>
                        </a:rPr>
                        <a:t>Акцизы по подакцизным товарам (</a:t>
                      </a:r>
                      <a:r>
                        <a:rPr lang="ru-RU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продукции)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58,8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Courier New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Courier New"/>
                          <a:ea typeface="Times New Roman"/>
                          <a:cs typeface="Times New Roman"/>
                        </a:rPr>
                        <a:t>66,3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Courier New"/>
                          <a:ea typeface="Times New Roman"/>
                          <a:cs typeface="Times New Roman"/>
                        </a:rPr>
                        <a:t>112,8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Courier New"/>
                          <a:ea typeface="Times New Roman"/>
                          <a:cs typeface="Times New Roman"/>
                        </a:rPr>
                        <a:t>67,1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Courier New"/>
                          <a:ea typeface="Times New Roman"/>
                          <a:cs typeface="Times New Roman"/>
                        </a:rPr>
                        <a:t>101,2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167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ourier New"/>
                          <a:ea typeface="MS Mincho"/>
                          <a:cs typeface="Times New Roman"/>
                        </a:rPr>
                        <a:t>Налог, взимаемый по упрощенной системе налогообложения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2100,5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2450,0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116,6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2530,0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103,3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2580,0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102,0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8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ourier New"/>
                          <a:ea typeface="MS Mincho"/>
                          <a:cs typeface="Times New Roman"/>
                        </a:rPr>
                        <a:t>Единый налог на вмененный доход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3564,4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3004,0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84,3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3100,0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103,2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3100,0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3100,0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853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ourier New"/>
                          <a:ea typeface="MS Mincho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59,0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62,0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105,1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62,0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64,0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103,2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67,0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104,7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997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ourier New"/>
                          <a:ea typeface="MS Mincho"/>
                          <a:cs typeface="Times New Roman"/>
                        </a:rPr>
                        <a:t>Налог в связи с патентной системой налогообложения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11,2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255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150,0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8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ourier New"/>
                          <a:ea typeface="MS Mincho"/>
                          <a:cs typeface="Times New Roman"/>
                        </a:rPr>
                        <a:t>Государственная пошлина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953,8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880,0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92,3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750,0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85,2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750,0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750,0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/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375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ourier New"/>
                          <a:ea typeface="MS Mincho"/>
                          <a:cs typeface="Times New Roman"/>
                        </a:rPr>
                        <a:t>Доходы от использования имущества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1448,7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926,6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64,0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696,6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75,2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696,6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696,6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282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ourier New"/>
                          <a:ea typeface="MS Mincho"/>
                          <a:cs typeface="Times New Roman"/>
                        </a:rPr>
                        <a:t>Платежи за пользование природными ресурсами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21,5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88,0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409,3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23,5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26,7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22,4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95,3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23,2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103,6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323528" y="260648"/>
            <a:ext cx="8424936" cy="1080120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Продолжение  таблицы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Times New Roman" pitchFamily="18" charset="0"/>
                <a:cs typeface="Courier New" pitchFamily="49" charset="0"/>
              </a:rPr>
              <a:t>Основные  характеристики прогноза поступлений налоговых и неналоговых доходов в районный бюджет в 2016 – 2020 годах»</a:t>
            </a:r>
          </a:p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31" y="1484783"/>
          <a:ext cx="8496944" cy="481539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705751"/>
                <a:gridCol w="754577"/>
                <a:gridCol w="754577"/>
                <a:gridCol w="754577"/>
                <a:gridCol w="754577"/>
                <a:gridCol w="754577"/>
                <a:gridCol w="754577"/>
                <a:gridCol w="754577"/>
                <a:gridCol w="754577"/>
                <a:gridCol w="754577"/>
              </a:tblGrid>
              <a:tr h="1080121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Показатель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2016г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., факт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2017г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, оценка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Темп роста 2017г к 2016г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(%)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2018г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, прог-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ноз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255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Темп роста 2018г к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2017г</a:t>
                      </a:r>
                    </a:p>
                    <a:p>
                      <a:pPr marL="0" indent="8255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(%)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2019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прог-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ноз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Темп роста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2019г к 2018г (%)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2020г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, прог-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  <a:ea typeface="MS Mincho"/>
                          <a:cs typeface="Times New Roman"/>
                        </a:rPr>
                        <a:t>ноз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Темп роста 2020г к 2019г (%)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85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62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Платежи за пользование природными ресурсами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21,5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88,0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409,3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23,5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26,7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22,4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95,3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23,2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103,6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41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Доходы от оказания платных услуг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4168,7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4485,8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107,6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4681,8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104,4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5039,9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107,6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5065,5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100,5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902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487,9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323,5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66,3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9,3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41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7201,8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2041,2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28,3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1084,6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53,1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1756,7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162,0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1758,8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100,1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392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Прочие неналоговые доходы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392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Итого доходов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37981,7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32203,0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100,7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31937,3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99,2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33655,9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105,4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34138,2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101,4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467544" y="188640"/>
            <a:ext cx="8280920" cy="864096"/>
          </a:xfrm>
          <a:prstGeom prst="downArrowCallout">
            <a:avLst/>
          </a:prstGeom>
          <a:solidFill>
            <a:srgbClr val="0070C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Основные характеристики поступлений доходов в районный бюджет в 2016 – 2020 годах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1" y="1052737"/>
          <a:ext cx="8712971" cy="561662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15204"/>
                <a:gridCol w="726081"/>
                <a:gridCol w="726081"/>
                <a:gridCol w="798689"/>
                <a:gridCol w="726081"/>
                <a:gridCol w="871297"/>
                <a:gridCol w="726081"/>
                <a:gridCol w="798689"/>
                <a:gridCol w="726081"/>
                <a:gridCol w="798687"/>
              </a:tblGrid>
              <a:tr h="77270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2060"/>
                        </a:solidFill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Показатель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2060"/>
                        </a:solidFill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2016г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.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факт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2060"/>
                        </a:solidFill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2017г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.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оценка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Темп роста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2017г. к 2016г.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(%)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2060"/>
                        </a:solidFill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2018г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.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прогноз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Темп роста 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2018г.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к 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2017г.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(%)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2060"/>
                        </a:solidFill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2019г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.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прогноз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Темп роста 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2019г.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к 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2018г.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(%)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2060"/>
                        </a:solidFill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2020г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.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прогноз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Темп 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роста 2020г.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к 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2019г.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(%)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6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601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Налоговые и неналоговые доходы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31981,7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32203,0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100,7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31937,3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99,2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33655,9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105,4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34138,2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101,4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2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Безвозмездные поступления, из них: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262033,8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334795,1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127,9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241679,0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72,2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232145,4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96,1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232980,0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100,4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62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Областные </a:t>
                      </a:r>
                      <a:r>
                        <a:rPr lang="ru-RU" sz="1000" b="0" dirty="0" smtClean="0">
                          <a:latin typeface="Courier New"/>
                          <a:ea typeface="MS Mincho"/>
                          <a:cs typeface="Times New Roman"/>
                        </a:rPr>
                        <a:t>межбюджетные</a:t>
                      </a:r>
                      <a:r>
                        <a:rPr lang="ru-RU" sz="1000" b="0" baseline="0" dirty="0" smtClean="0">
                          <a:latin typeface="Courier New"/>
                          <a:ea typeface="MS Mincho"/>
                          <a:cs typeface="Times New Roman"/>
                        </a:rPr>
                        <a:t> трансферты(МБТ)</a:t>
                      </a:r>
                      <a:r>
                        <a:rPr lang="ru-RU" sz="1000" b="0" dirty="0" smtClean="0">
                          <a:latin typeface="Courier New"/>
                          <a:ea typeface="MS Mincho"/>
                          <a:cs typeface="Times New Roman"/>
                        </a:rPr>
                        <a:t>,из них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260338,8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330195,9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126,8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241174,0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73,0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231640,4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96,0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232980,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100,6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576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-</a:t>
                      </a: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дотация на выравнивание бюджетной обеспеченности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31073,2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36019,5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115,9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78418,9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217,7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72762,7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92,8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74181,3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101,9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43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-дотации на поддержку мер по обеспечению сбалансированности местных бюджетов</a:t>
                      </a:r>
                      <a:endParaRPr lang="ru-RU" sz="900" b="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36221,9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44244,4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122,1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62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-субсидия на выравнивание обеспеченности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18765,6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43635,3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232,5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62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-субсидия на формирование районного ФФПП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34384,6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15775,1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45,9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11946,1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75,7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11867,1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99,3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993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МБТ от поселений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618,1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505,0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81,7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505,0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100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505,0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100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171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Прочие безвозмездные поступления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833,5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4094,2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491,2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62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Возврат остатков субсидий, субвенций и иных МБТ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-340,0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-722,5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212,5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Courier New"/>
                          <a:ea typeface="MS Mincho"/>
                          <a:cs typeface="Times New Roman"/>
                        </a:rPr>
                        <a:t>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70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ourier New"/>
                          <a:ea typeface="MS Mincho"/>
                          <a:cs typeface="Times New Roman"/>
                        </a:rPr>
                        <a:t>Итого доходов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299675,5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366275,6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122,2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273616,3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b="0">
                          <a:latin typeface="Courier New"/>
                          <a:ea typeface="MS Mincho"/>
                          <a:cs typeface="Times New Roman"/>
                        </a:rPr>
                        <a:t>74,7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265801,3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97,1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267118,2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Courier New"/>
                          <a:ea typeface="MS Mincho"/>
                          <a:cs typeface="Times New Roman"/>
                        </a:rPr>
                        <a:t>100,5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3568" y="404664"/>
          <a:ext cx="79928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2276872"/>
          <a:ext cx="85689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Круглая лента лицом вниз 2"/>
          <p:cNvSpPr/>
          <p:nvPr/>
        </p:nvSpPr>
        <p:spPr>
          <a:xfrm>
            <a:off x="323528" y="188640"/>
            <a:ext cx="8496944" cy="1944216"/>
          </a:xfrm>
          <a:prstGeom prst="ellipseRibbon">
            <a:avLst/>
          </a:prstGeo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r>
              <a:rPr lang="ru-RU" sz="1300" b="1" dirty="0" smtClean="0"/>
              <a:t>Межбюджетные трансферты 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pPr algn="ctr"/>
            <a:r>
              <a:rPr lang="ru-RU" sz="1300" b="1" dirty="0" smtClean="0"/>
              <a:t>Межбюджетные трансферты  доходной части районного бюджета: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467544" y="332656"/>
            <a:ext cx="8136904" cy="1152128"/>
          </a:xfrm>
          <a:prstGeom prst="snip2Diag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Расходная часть районного бюджета сформирована по программно-целевому принципу.</a:t>
            </a:r>
          </a:p>
          <a:p>
            <a:pPr algn="ctr"/>
            <a:r>
              <a:rPr lang="ru-RU" dirty="0" smtClean="0"/>
              <a:t>В районном бюджете планируется 16 муниципальных программ.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611560" y="1628800"/>
          <a:ext cx="81369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5856" y="1628801"/>
            <a:ext cx="17281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Общая сумма муниципальных программ</a:t>
            </a:r>
          </a:p>
          <a:p>
            <a:r>
              <a:rPr lang="ru-RU" sz="1400" dirty="0" smtClean="0"/>
              <a:t>составляет 227816,7 тыс.рублей или 85,4 %,  непрограммные расходы составляют 38984,6 тыс.рублей или 14,6 %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852936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Общая сумма муниципальных программ</a:t>
            </a:r>
          </a:p>
          <a:p>
            <a:r>
              <a:rPr lang="ru-RU" sz="1400" dirty="0" smtClean="0"/>
              <a:t>составляет 228907 тыс.рублей или 83,4 %,  </a:t>
            </a:r>
          </a:p>
          <a:p>
            <a:r>
              <a:rPr lang="ru-RU" sz="1400" dirty="0" smtClean="0"/>
              <a:t>непрограммные расходы составляют 45709,1тыс.рублей или 16,6 %</a:t>
            </a:r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Лента лицом вверх 5"/>
          <p:cNvSpPr/>
          <p:nvPr/>
        </p:nvSpPr>
        <p:spPr>
          <a:xfrm>
            <a:off x="467544" y="260648"/>
            <a:ext cx="8352928" cy="1008112"/>
          </a:xfrm>
          <a:prstGeom prst="ribbon2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Перечень муниципальных программ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0" y="1484785"/>
          <a:ext cx="8352929" cy="511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782"/>
                <a:gridCol w="1182715"/>
                <a:gridCol w="1182715"/>
                <a:gridCol w="1182717"/>
              </a:tblGrid>
              <a:tr h="82292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Наименование муниципальной  программы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2018 год </a:t>
                      </a: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(тыс.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рублей)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сумма (тыс.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рублей)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сумма (тыс.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рублей)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26300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urier New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urier New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urier New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270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«Развитие образования в Балаганском районе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172696,2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173335,2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177184,3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14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«Развитие культуры и искусства в Балаганском районе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21423,6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19939,4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22567,7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272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«Управление </a:t>
                      </a: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муниципальными финансами муниципального образования Балаганский район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23609,7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19407,6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19469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855">
                <a:tc>
                  <a:txBody>
                    <a:bodyPr/>
                    <a:lstStyle/>
                    <a:p>
                      <a:pPr marL="0" indent="442913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«Молодёжь Балаганского района на 2017-2020 годы» </a:t>
                      </a:r>
                      <a:endParaRPr lang="ru-RU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115,5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115,5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115,5</a:t>
                      </a:r>
                    </a:p>
                  </a:txBody>
                  <a:tcPr marL="68580" marR="68580" marT="0" marB="0" anchor="ctr"/>
                </a:tc>
              </a:tr>
              <a:tr h="769856">
                <a:tc>
                  <a:txBody>
                    <a:bodyPr/>
                    <a:lstStyle/>
                    <a:p>
                      <a:pPr marL="0" marR="0" indent="4429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«Повышение устойчивости жилых домов, основных объектов и систем жизнеобеспечения на территории Балаганского района на 2017-2020 годы»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2287,3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3430,6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7196">
                <a:tc>
                  <a:txBody>
                    <a:bodyPr/>
                    <a:lstStyle/>
                    <a:p>
                      <a:pPr marL="0" marR="0" indent="4429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«Устойчивое развитие сельских территорий в муниципальном образовании Балаганский район на 2017-2020 годы»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1144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2700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2050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 anchor="ctr"/>
                </a:tc>
              </a:tr>
              <a:tr h="76614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«Поддержка и развитие малого и среднего предпринимательства в муниципальном образовании Балаганский район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32,4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32,6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60648"/>
            <a:ext cx="8424936" cy="28803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перечня муниципальных программ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9" y="836710"/>
          <a:ext cx="8496943" cy="5829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1956"/>
                <a:gridCol w="1118019"/>
                <a:gridCol w="1043484"/>
                <a:gridCol w="1043484"/>
              </a:tblGrid>
              <a:tr h="561663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ourier New"/>
                          <a:ea typeface="Times New Roman"/>
                          <a:cs typeface="Times New Roman"/>
                        </a:rPr>
                        <a:t>Наименование муниципальной  программы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2018 год 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(тыс.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рублей)</a:t>
                      </a:r>
                      <a:endParaRPr lang="ru-RU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2019 год 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(тыс.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рублей)</a:t>
                      </a:r>
                      <a:endParaRPr lang="ru-RU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2020 год 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(тыс.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рублей)</a:t>
                      </a:r>
                      <a:endParaRPr lang="ru-RU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851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41489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«Безопасность  Балаганского  района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1384,7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664,2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1063,8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6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«Улучшение условий и охраны труда в муниципальном образовании Балаганский район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449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«Защита окружающей среды в муниципальном образовании Балаганский район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6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«Энергосбережение и повышение энергетической эффективности на территории  муниципального образования Балаганский район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1726,2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586,2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901,0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6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«Улучшение качества жизни граждан пожилого возраста в муниципальном образовании Балаганский район на период 2017-2020 годов»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52,4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52,4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52,4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85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«Доступная среда для инвалидов и маломобильных групп населения Балаганского района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365,0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369,8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464,2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«Развитие физической культуры и спорта в Балаганском районе в 2017-2020 годах»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1887,2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5000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760,5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6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«Создание благоприятных условий в целях привлечения работников бюджетной сферы для работы на территории муниципального образования Балаганский район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1584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1584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1584,0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6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Courier New"/>
                          <a:ea typeface="Times New Roman"/>
                          <a:cs typeface="Times New Roman"/>
                        </a:rPr>
                        <a:t>«Управление </a:t>
                      </a:r>
                      <a:r>
                        <a:rPr lang="ru-RU" sz="1200" dirty="0">
                          <a:latin typeface="Courier New"/>
                          <a:ea typeface="Times New Roman"/>
                          <a:cs typeface="Times New Roman"/>
                        </a:rPr>
                        <a:t>муниципальным имуществом муниципального образования Балаганский район на 2017-2020 годы»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68,4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urier New"/>
                          <a:ea typeface="Times New Roman"/>
                          <a:cs typeface="Times New Roman"/>
                        </a:rPr>
                        <a:t>68,4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urier New"/>
                          <a:ea typeface="Times New Roman"/>
                          <a:cs typeface="Times New Roman"/>
                        </a:rPr>
                        <a:t>68,4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352928" cy="585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>
              <a:lnSpc>
                <a:spcPct val="150000"/>
              </a:lnSpc>
            </a:pPr>
            <a:r>
              <a:rPr lang="ru-RU" dirty="0" smtClean="0"/>
              <a:t>В расходной части районного бюджета в соответствии со статьей 142.1 Бюджетного кодекса Российской Федерации сформирован фонд финансовой поддержки поселений Балаганского района.</a:t>
            </a:r>
          </a:p>
          <a:p>
            <a:pPr indent="539750" algn="just">
              <a:lnSpc>
                <a:spcPct val="150000"/>
              </a:lnSpc>
            </a:pPr>
            <a:r>
              <a:rPr lang="ru-RU" dirty="0" smtClean="0"/>
              <a:t>Порядок определения объема районного фонда финансовой поддержки и распределение его установлен Законом Иркутской области от 22.10.2013г. №74-ОЗ «О межбюджетных трансфертах и нормативах отчислений в местные бюджеты». </a:t>
            </a:r>
          </a:p>
          <a:p>
            <a:pPr indent="539750" algn="just">
              <a:lnSpc>
                <a:spcPct val="150000"/>
              </a:lnSpc>
            </a:pPr>
            <a:r>
              <a:rPr lang="ru-RU" dirty="0" smtClean="0"/>
              <a:t>Размер районного фонда финансовой поддержки поселений утверждается решением </a:t>
            </a:r>
            <a:r>
              <a:rPr lang="ru-RU" dirty="0" smtClean="0"/>
              <a:t>Думы Балаганского </a:t>
            </a:r>
            <a:r>
              <a:rPr lang="ru-RU" dirty="0" smtClean="0"/>
              <a:t>района о бюджете муниципального </a:t>
            </a:r>
            <a:r>
              <a:rPr lang="ru-RU" dirty="0" smtClean="0"/>
              <a:t>района на очередной финансовый год и на плановый период.</a:t>
            </a:r>
          </a:p>
          <a:p>
            <a:pPr indent="539750" algn="just">
              <a:lnSpc>
                <a:spcPct val="150000"/>
              </a:lnSpc>
            </a:pPr>
            <a:r>
              <a:rPr lang="ru-RU" dirty="0" smtClean="0"/>
              <a:t>Дотации из районного фонда финансовой поддержки  предоставляются в целях выравнивания бюджетной обеспеченности  бюджетов поселений.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628800"/>
          <a:ext cx="8280918" cy="453238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04054"/>
                <a:gridCol w="4867353"/>
                <a:gridCol w="969837"/>
                <a:gridCol w="969837"/>
                <a:gridCol w="969837"/>
              </a:tblGrid>
              <a:tr h="557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ourier New"/>
                        </a:rPr>
                        <a:t>№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latin typeface="Courier New"/>
                        </a:rPr>
                        <a:t>п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ourier New"/>
                        </a:rPr>
                        <a:t>/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latin typeface="Courier New"/>
                        </a:rPr>
                        <a:t>п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ourier New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Courier Ne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ourier New"/>
                        </a:rPr>
                        <a:t>Наименование  поселений</a:t>
                      </a:r>
                    </a:p>
                  </a:txBody>
                  <a:tcPr marL="4572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ourier New"/>
                        </a:rPr>
                        <a:t>2018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ourier New"/>
                        </a:rPr>
                        <a:t>2019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ourier New"/>
                        </a:rPr>
                        <a:t>2020 год</a:t>
                      </a:r>
                    </a:p>
                  </a:txBody>
                  <a:tcPr marL="9525" marR="9525" marT="9525" marB="0" anchor="ctr"/>
                </a:tc>
              </a:tr>
              <a:tr h="3559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Courier New"/>
                        </a:rPr>
                        <a:t>1</a:t>
                      </a:r>
                      <a:endParaRPr lang="ru-RU" sz="1600" b="0" i="0" u="none" strike="noStrike" dirty="0">
                        <a:latin typeface="Courier Ne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Courier New"/>
                        </a:rPr>
                        <a:t>2</a:t>
                      </a:r>
                      <a:endParaRPr lang="ru-RU" sz="1600" b="0" i="0" u="none" strike="noStrike" dirty="0">
                        <a:latin typeface="Courier Ne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Courier New"/>
                        </a:rPr>
                        <a:t>3</a:t>
                      </a:r>
                      <a:endParaRPr lang="ru-RU" sz="1600" b="0" i="0" u="none" strike="noStrike" dirty="0">
                        <a:latin typeface="Courier Ne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Courier New"/>
                        </a:rPr>
                        <a:t>4</a:t>
                      </a:r>
                      <a:endParaRPr lang="ru-RU" sz="1600" b="0" i="0" u="none" strike="noStrike" dirty="0">
                        <a:latin typeface="Courier Ne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Courier New"/>
                        </a:rPr>
                        <a:t>5</a:t>
                      </a:r>
                      <a:endParaRPr lang="ru-RU" sz="1600" b="0" i="0" u="none" strike="noStrike" dirty="0">
                        <a:latin typeface="Courier New"/>
                      </a:endParaRPr>
                    </a:p>
                  </a:txBody>
                  <a:tcPr marL="9525" marR="9525" marT="9525" marB="0" anchor="b"/>
                </a:tc>
              </a:tr>
              <a:tr h="3559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Courier New"/>
                        </a:rPr>
                        <a:t>Балаганское муниципальное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544,5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355,3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89,7</a:t>
                      </a:r>
                    </a:p>
                  </a:txBody>
                  <a:tcPr marL="9525" marR="9525" marT="9525" marB="0" anchor="b"/>
                </a:tc>
              </a:tr>
              <a:tr h="4034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Courier New"/>
                        </a:rPr>
                        <a:t>Биритское муниципальное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2512,3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1990,7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2038,8</a:t>
                      </a:r>
                    </a:p>
                  </a:txBody>
                  <a:tcPr marL="9525" marR="9525" marT="9525" marB="0" anchor="b"/>
                </a:tc>
              </a:tr>
              <a:tr h="450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3.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Courier New"/>
                        </a:rPr>
                        <a:t>Заславское муниципальное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4237,7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3484,3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3559,5</a:t>
                      </a:r>
                    </a:p>
                  </a:txBody>
                  <a:tcPr marL="9525" marR="9525" marT="9525" marB="0" anchor="b"/>
                </a:tc>
              </a:tr>
              <a:tr h="3679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4.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Courier New"/>
                        </a:rPr>
                        <a:t>Коноваловское муниципальное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4665,0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3884,2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3935,9</a:t>
                      </a:r>
                    </a:p>
                  </a:txBody>
                  <a:tcPr marL="9525" marR="9525" marT="9525" marB="0" anchor="b"/>
                </a:tc>
              </a:tr>
              <a:tr h="3501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5.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Courier New"/>
                        </a:rPr>
                        <a:t>Кумарейское муниципальное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4421,7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3684,4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3727,9</a:t>
                      </a:r>
                    </a:p>
                  </a:txBody>
                  <a:tcPr marL="9525" marR="9525" marT="9525" marB="0" anchor="b"/>
                </a:tc>
              </a:tr>
              <a:tr h="4730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6.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Courier New"/>
                        </a:rPr>
                        <a:t>Тарнопольское муниципальное образование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4413,0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3664,5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3733,4</a:t>
                      </a:r>
                    </a:p>
                  </a:txBody>
                  <a:tcPr marL="9525" marR="9525" marT="9525" marB="0" anchor="b"/>
                </a:tc>
              </a:tr>
              <a:tr h="4571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7.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Courier New"/>
                        </a:rPr>
                        <a:t>Шарагайское муниципальное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2764,5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2293,2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2332,8</a:t>
                      </a:r>
                    </a:p>
                  </a:txBody>
                  <a:tcPr marL="9525" marR="9525" marT="9525" marB="0" anchor="b"/>
                </a:tc>
              </a:tr>
              <a:tr h="7605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Courier New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23558,7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19356,6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Courier New"/>
                        </a:rPr>
                        <a:t>19418,0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Выноска со стрелкой вниз 3"/>
          <p:cNvSpPr/>
          <p:nvPr/>
        </p:nvSpPr>
        <p:spPr>
          <a:xfrm>
            <a:off x="467544" y="332656"/>
            <a:ext cx="8208912" cy="1080120"/>
          </a:xfrm>
          <a:prstGeom prst="downArrowCallou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РАСПРЕДЕЛЕНИЕ ДОТАЦИЙ НА ВЫРАВНИВАНИЕ БЮДЖЕТНОЙ ОБЕСПЕЧЕННОСТИ ПОСЕЛЕНИЙ, ОБРАЗУЮЩИХ ФОНД ФИНАНСОВОЙ ПОДДЕРЖКИ ПОСЕЛЕНИЙ БАЛАГАНСКОГО РАЙОНА НА 2018 ГОД И НА ПЛАНОВЫЙ ПЕРИОД 2019 И 2020 ГОДОВ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126876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(тыс.рублей)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51520" y="0"/>
            <a:ext cx="8280920" cy="3977680"/>
          </a:xfrm>
          <a:prstGeom prst="horizontalScroll">
            <a:avLst/>
          </a:prstGeom>
          <a:solidFill>
            <a:schemeClr val="bg2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Бюджет-</a:t>
            </a:r>
            <a:r>
              <a:rPr lang="ru-RU" sz="3200" b="1" dirty="0" smtClean="0"/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форма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самоуправления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573016"/>
            <a:ext cx="52565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3" y="404664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ru-RU" dirty="0" smtClean="0"/>
              <a:t>В расходной части районного бюджета в соответствии со статьей 81 </a:t>
            </a:r>
            <a:r>
              <a:rPr lang="ru-RU" dirty="0" smtClean="0"/>
              <a:t>Бюджетного кодекса Российской Федерации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предусматривается  резервный </a:t>
            </a:r>
            <a:r>
              <a:rPr lang="ru-RU" dirty="0" smtClean="0"/>
              <a:t>фонд администрации муниципального образования Балаганский </a:t>
            </a:r>
            <a:r>
              <a:rPr lang="ru-RU" dirty="0" smtClean="0"/>
              <a:t>район.</a:t>
            </a:r>
          </a:p>
          <a:p>
            <a:pPr indent="539750" algn="just"/>
            <a:r>
              <a:rPr lang="ru-RU" dirty="0" smtClean="0"/>
              <a:t> Средства </a:t>
            </a:r>
            <a:r>
              <a:rPr lang="ru-RU" dirty="0" smtClean="0"/>
              <a:t>резервного </a:t>
            </a:r>
            <a:r>
              <a:rPr lang="ru-RU" dirty="0" smtClean="0"/>
              <a:t>фонда администрации </a:t>
            </a:r>
            <a:r>
              <a:rPr lang="ru-RU" dirty="0" smtClean="0"/>
              <a:t>направляются на финансовое обеспечение непредвиденных расходов, имеющих место быть в текущем финансовом году на территории муниципального образования Балаганский </a:t>
            </a:r>
            <a:r>
              <a:rPr lang="ru-RU" dirty="0" smtClean="0"/>
              <a:t>район.</a:t>
            </a:r>
          </a:p>
          <a:p>
            <a:pPr indent="539750" algn="just"/>
            <a:r>
              <a:rPr lang="ru-RU" dirty="0" smtClean="0"/>
              <a:t>Средства </a:t>
            </a:r>
            <a:r>
              <a:rPr lang="ru-RU" dirty="0" smtClean="0"/>
              <a:t>резервного </a:t>
            </a:r>
            <a:r>
              <a:rPr lang="ru-RU" dirty="0" smtClean="0"/>
              <a:t>фонда администрации, </a:t>
            </a:r>
            <a:r>
              <a:rPr lang="ru-RU" dirty="0" smtClean="0"/>
              <a:t>предусмотренные в районном бюджете, используются по решению комиссии по предупреждению и ликвидации чрезвычайных ситуаций и обеспечению пожарной безопасности, созданной в </a:t>
            </a:r>
            <a:r>
              <a:rPr lang="ru-RU" dirty="0" smtClean="0"/>
              <a:t>администрации муниципального образования Балаганский район.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4221088"/>
          <a:ext cx="792088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45811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400 тыс.рублей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4581128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400 тыс.рублей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4581128"/>
            <a:ext cx="1584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400 тыс.рублей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Загнутый угол 6"/>
          <p:cNvSpPr/>
          <p:nvPr/>
        </p:nvSpPr>
        <p:spPr>
          <a:xfrm>
            <a:off x="539552" y="2996952"/>
            <a:ext cx="7848872" cy="3024336"/>
          </a:xfrm>
          <a:prstGeom prst="foldedCorner">
            <a:avLst/>
          </a:prstGeom>
          <a:solidFill>
            <a:srgbClr val="00B0F0"/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-5901446"/>
            <a:ext cx="7848872" cy="1172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Исходя из запланированных доходов и расходов районного бюджета, дефицит районного бюджета в 2018 - 2020 годах составит по 1000 тыс. рублей соответственно.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Отношение объема дефицита к доходам районного бюджета без учета объема безвозмездных поступлений составит: в 2018 году 3%,в 2019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 году 3%, в 2020 году 2,9%.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Предельный объем муниципального внутреннего долга планируется: в 2018 году в сумме 31937,3 тыс. рублей, в 2019 году в сумме 33655,9 тыс. рублей  и в 2020 году в сумме 34138,2 тыс. рублей.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3" name="Picture 4" descr="http://nazarovo-adm.ru/media/cache/ec/4d/9d/83/7f/28/ec4d9d837f28135ae3e9ecb43a2b1e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4664"/>
            <a:ext cx="5112568" cy="2232248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15616" y="1052736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dirty="0" smtClean="0"/>
          </a:p>
          <a:p>
            <a:pPr algn="ctr"/>
            <a:endParaRPr lang="ru-RU" sz="4800" dirty="0" smtClean="0"/>
          </a:p>
          <a:p>
            <a:pPr algn="ctr"/>
            <a:endParaRPr lang="ru-RU" sz="4800" dirty="0" smtClean="0"/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Спасибо за внимание</a:t>
            </a:r>
            <a:r>
              <a:rPr lang="ru-RU" sz="4000" b="1" dirty="0" smtClean="0">
                <a:solidFill>
                  <a:srgbClr val="0070C0"/>
                </a:solidFill>
              </a:rPr>
              <a:t>!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 со стрелкой вниз 5"/>
          <p:cNvSpPr/>
          <p:nvPr/>
        </p:nvSpPr>
        <p:spPr>
          <a:xfrm>
            <a:off x="755576" y="548680"/>
            <a:ext cx="7488832" cy="1584176"/>
          </a:xfrm>
          <a:prstGeom prst="downArrowCallout">
            <a:avLst/>
          </a:prstGeom>
          <a:solidFill>
            <a:srgbClr val="92D050"/>
          </a:solidFill>
          <a:scene3d>
            <a:camera prst="perspectiveBelow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2492896"/>
            <a:ext cx="7416824" cy="3384376"/>
          </a:xfrm>
          <a:prstGeom prst="round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sz="2000" dirty="0" smtClean="0">
                <a:solidFill>
                  <a:srgbClr val="002060"/>
                </a:solidFill>
              </a:rPr>
              <a:t>1.Статья </a:t>
            </a:r>
            <a:r>
              <a:rPr lang="ru-RU" sz="2000" dirty="0">
                <a:solidFill>
                  <a:srgbClr val="002060"/>
                </a:solidFill>
              </a:rPr>
              <a:t>11 Бюджетного кодекса Российской </a:t>
            </a:r>
            <a:r>
              <a:rPr lang="ru-RU" sz="2000" dirty="0" smtClean="0">
                <a:solidFill>
                  <a:srgbClr val="002060"/>
                </a:solidFill>
              </a:rPr>
              <a:t>Федерации;</a:t>
            </a:r>
          </a:p>
          <a:p>
            <a:pPr indent="539750" algn="just"/>
            <a:r>
              <a:rPr lang="ru-RU" sz="2000" dirty="0" smtClean="0">
                <a:solidFill>
                  <a:srgbClr val="002060"/>
                </a:solidFill>
              </a:rPr>
              <a:t>2.Статья </a:t>
            </a:r>
            <a:r>
              <a:rPr lang="ru-RU" sz="2000" dirty="0">
                <a:solidFill>
                  <a:srgbClr val="002060"/>
                </a:solidFill>
              </a:rPr>
              <a:t>74 Устава муниципального образования Балаганский </a:t>
            </a:r>
            <a:r>
              <a:rPr lang="ru-RU" sz="2000" dirty="0" smtClean="0">
                <a:solidFill>
                  <a:srgbClr val="002060"/>
                </a:solidFill>
              </a:rPr>
              <a:t>район</a:t>
            </a:r>
            <a:r>
              <a:rPr lang="ru-RU" sz="2000" dirty="0">
                <a:solidFill>
                  <a:srgbClr val="002060"/>
                </a:solidFill>
              </a:rPr>
              <a:t>;</a:t>
            </a:r>
            <a:endParaRPr lang="ru-RU" sz="2000" dirty="0" smtClean="0">
              <a:solidFill>
                <a:srgbClr val="002060"/>
              </a:solidFill>
            </a:endParaRPr>
          </a:p>
          <a:p>
            <a:pPr indent="539750" algn="just"/>
            <a:r>
              <a:rPr lang="ru-RU" sz="2000" dirty="0" smtClean="0">
                <a:solidFill>
                  <a:srgbClr val="002060"/>
                </a:solidFill>
              </a:rPr>
              <a:t>3.Статьи </a:t>
            </a:r>
            <a:r>
              <a:rPr lang="ru-RU" sz="2000" dirty="0">
                <a:solidFill>
                  <a:srgbClr val="002060"/>
                </a:solidFill>
              </a:rPr>
              <a:t>18, 19, 20 Положения о бюджетном процессе в муниципальном образовании Балаганский район, утвержденного решением Думы Балаганского района от 27 июня 2016 года №7/6-рд.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20688"/>
            <a:ext cx="6768753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Правовым основанием принятия проекта решения Думы о бюджете муниципального образования Балаганский район </a:t>
            </a:r>
            <a:r>
              <a:rPr lang="ru-RU" dirty="0" smtClean="0"/>
              <a:t> являются: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1619672" y="332656"/>
            <a:ext cx="6264696" cy="1152128"/>
          </a:xfrm>
          <a:prstGeom prst="wedgeRect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Формирование основных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характеристик и иных показателей районного бюджета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очередной  финансовый 2018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 и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плановый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период осуществлено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учетом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27584" y="2132856"/>
            <a:ext cx="8064896" cy="396044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bliqueBottomRigh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  Бюджетного кодекса Российской Федерации;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 указов Президента Российской Федерации от 7 мая 2012 года;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 проекта Закона Иркутской области «Об областном бюджете на 2018 год и на плановый период 2019 и 2020 годов»;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 основных направлений бюджетной и налоговой политики Иркутской области;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 Положения о бюджетном процессе в муниципальном образовании Балаганский район;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 основных направлений бюджетной и налоговой политики муниципального образования Балаганский район на 2018 год и на плановый период 2019 и 2020 годов;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 прогноза социально-экономического развития муниципального образования Балаганский района на среднесрочный период 2018 – 2020 годов;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 оценки исполнения бюджета  муниципального района за 2017 год;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 муниципальных программ муниципального  района .</a:t>
            </a:r>
            <a:endParaRPr lang="ru-RU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2051720" y="332656"/>
            <a:ext cx="6696744" cy="5904656"/>
          </a:xfrm>
          <a:prstGeom prst="flowChartOnlineStorage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endParaRPr lang="ru-RU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Бюджетный </a:t>
            </a:r>
            <a: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кодекс Российской Федерации устанавливает общие принципы бюджетного законодательства Российской Федерации, организации и функционирования бюджетной системы Российской Федерации, правовое положение субъектов бюджетных правоотношений, определяет основы бюджетного процесса и межбюджетных отношений в Российской Федерации, порядок исполнения судебных актов по обращению взыскания на средства бюджетов бюджетной системы Российской Федерации, основания и виды ответственности за нарушение бюджетного законодательства Российской 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Федерации</a:t>
            </a:r>
          </a:p>
          <a:p>
            <a:pPr algn="just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38" name="Picture 2" descr="http://cdn1-4.olnl.net/1/3/94f46ff6/292d56b8/2c4f84c1/b905e5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404665"/>
            <a:ext cx="2736303" cy="41044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611560" y="404664"/>
            <a:ext cx="8280920" cy="3600400"/>
          </a:xfrm>
          <a:prstGeom prst="verticalScroll">
            <a:avLst/>
          </a:prstGeom>
          <a:solidFill>
            <a:srgbClr val="92D05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Бюджетный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процесс - регламентируемая законодательством Российской Федерации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отчетно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сти</a:t>
            </a:r>
          </a:p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13314" name="Picture 2" descr="http://cf.ppt-online.org/files/slide/q/qBesz2JaHo9b75IUlvXGCg8QWF6uxjD0NEKthm/slide-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573016"/>
            <a:ext cx="5400600" cy="302433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467544" y="188640"/>
            <a:ext cx="4032448" cy="5760640"/>
          </a:xfrm>
          <a:prstGeom prst="horizontalScroll">
            <a:avLst/>
          </a:prstGeom>
          <a:solidFill>
            <a:srgbClr val="00B0F0"/>
          </a:solidFill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 доходы </a:t>
            </a:r>
            <a:r>
              <a:rPr lang="ru-RU" sz="2400" b="1" dirty="0">
                <a:solidFill>
                  <a:srgbClr val="002060"/>
                </a:solidFill>
              </a:rPr>
              <a:t>бюджета - поступающие в бюджет денежные </a:t>
            </a:r>
            <a:r>
              <a:rPr lang="ru-RU" sz="2400" b="1" dirty="0" smtClean="0">
                <a:solidFill>
                  <a:srgbClr val="002060"/>
                </a:solidFill>
              </a:rPr>
              <a:t>средства;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 расходы </a:t>
            </a:r>
            <a:r>
              <a:rPr lang="ru-RU" sz="2400" b="1" dirty="0">
                <a:solidFill>
                  <a:srgbClr val="002060"/>
                </a:solidFill>
              </a:rPr>
              <a:t>бюджета - выплачиваемые из бюджета денежные средств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4319464" y="188640"/>
            <a:ext cx="4824536" cy="6336704"/>
          </a:xfrm>
          <a:prstGeom prst="verticalScroll">
            <a:avLst/>
          </a:prstGeom>
          <a:solidFill>
            <a:srgbClr val="0070C0"/>
          </a:solid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ru-RU" sz="2800" b="1" dirty="0">
                <a:solidFill>
                  <a:srgbClr val="7030A0"/>
                </a:solidFill>
              </a:rPr>
              <a:t>дефицит бюджета - превышение расходов бюджета над его </a:t>
            </a:r>
            <a:r>
              <a:rPr lang="ru-RU" sz="2800" b="1" dirty="0" smtClean="0">
                <a:solidFill>
                  <a:srgbClr val="7030A0"/>
                </a:solidFill>
              </a:rPr>
              <a:t>доходами;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Font typeface="Wingdings" pitchFamily="2" charset="2"/>
              <a:buChar char="§"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</a:rPr>
              <a:t>профицит </a:t>
            </a:r>
            <a:r>
              <a:rPr lang="ru-RU" sz="2400" b="1" dirty="0">
                <a:solidFill>
                  <a:srgbClr val="7030A0"/>
                </a:solidFill>
              </a:rPr>
              <a:t>бюджета - превышение доходов бюджета над его </a:t>
            </a:r>
            <a:r>
              <a:rPr lang="ru-RU" sz="2400" b="1" dirty="0" smtClean="0">
                <a:solidFill>
                  <a:srgbClr val="7030A0"/>
                </a:solidFill>
              </a:rPr>
              <a:t>расходами;</a:t>
            </a:r>
            <a:r>
              <a:rPr lang="ru-RU" sz="2400" b="1" dirty="0">
                <a:solidFill>
                  <a:srgbClr val="7030A0"/>
                </a:solidFill>
              </a:rPr>
              <a:t/>
            </a:r>
            <a:br>
              <a:rPr lang="ru-RU" sz="2400" b="1" dirty="0">
                <a:solidFill>
                  <a:srgbClr val="7030A0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23554" name="Picture 2" descr="https://ds03.infourok.ru/uploads/ex/11fe/00014a7d-4c4888be/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221088"/>
            <a:ext cx="4032448" cy="2448272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52041" y="-125343"/>
            <a:ext cx="6399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78196" y="-163303"/>
            <a:ext cx="858760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Основные параметры районного бюджета на 2018 год и</a:t>
            </a:r>
            <a:r>
              <a:rPr kumimoji="0" lang="ru-RU" sz="24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 плановый период</a:t>
            </a:r>
            <a:r>
              <a:rPr kumimoji="0" lang="ru-RU" sz="24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2019 и 2020 годов</a:t>
            </a:r>
          </a:p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(Тыс.рублей)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756674"/>
          <a:ext cx="8352928" cy="456716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101884"/>
                <a:gridCol w="1342435"/>
                <a:gridCol w="1417015"/>
                <a:gridCol w="1491594"/>
              </a:tblGrid>
              <a:tr h="535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Основные параметры районного бюджета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год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год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2020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год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Courier New"/>
                          <a:ea typeface="MS Mincho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urier New"/>
                          <a:ea typeface="MS Mincho"/>
                          <a:cs typeface="Times New Roman"/>
                        </a:rPr>
                        <a:t>Доходы всего, </a:t>
                      </a: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в том числе: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273616,3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265801,3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267118,2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0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Налоговые и неналоговые доходы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31937,3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33655,9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34138,2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9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Безвозмездные перечисления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241679,0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232145,4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232980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urier New"/>
                          <a:ea typeface="MS Mincho"/>
                          <a:cs typeface="Times New Roman"/>
                        </a:rPr>
                        <a:t>Расходы всего, в том числе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urier New"/>
                          <a:ea typeface="MS Mincho"/>
                          <a:cs typeface="Times New Roman"/>
                        </a:rPr>
                        <a:t>274616,3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266801,3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268118,2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0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urier New"/>
                          <a:ea typeface="Times New Roman"/>
                          <a:cs typeface="Times New Roman"/>
                        </a:rPr>
                        <a:t>Расходы</a:t>
                      </a:r>
                      <a:r>
                        <a:rPr lang="ru-RU" sz="1800" dirty="0">
                          <a:latin typeface="Courier New"/>
                          <a:ea typeface="Times New Roman"/>
                          <a:cs typeface="Times New Roman"/>
                        </a:rPr>
                        <a:t>, источником финансового обеспечения которых являются целевые межбюджетные трансферты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163260,1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159382,7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158798,7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urier New"/>
                          <a:ea typeface="MS Mincho"/>
                          <a:cs typeface="Times New Roman"/>
                        </a:rPr>
                        <a:t>Дефицит районного бюджета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1000,0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1000,0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ourier New"/>
                          <a:ea typeface="MS Mincho"/>
                          <a:cs typeface="Times New Roman"/>
                        </a:rPr>
                        <a:t>1000,0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26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Процент дефицита (к доходам без учета безвозмездных поступлений)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3%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3%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urier New"/>
                          <a:ea typeface="MS Mincho"/>
                          <a:cs typeface="Times New Roman"/>
                        </a:rPr>
                        <a:t>2,9%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827584" y="1196752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188641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Основные параметры районного бюджета на 2018 год и</a:t>
            </a:r>
            <a:r>
              <a:rPr kumimoji="0" lang="ru-RU" b="1" i="0" u="none" strike="noStrike" normalizeH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 плановый период</a:t>
            </a:r>
            <a:r>
              <a:rPr kumimoji="0" lang="ru-RU" b="1" i="0" u="none" strike="noStrike" normalizeH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2019 и 2020 годов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ru-RU" sz="1600" b="1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и а г </a:t>
            </a:r>
            <a:r>
              <a:rPr kumimoji="0" lang="ru-RU" sz="1600" b="1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а м </a:t>
            </a:r>
            <a:r>
              <a:rPr kumimoji="0" lang="ru-RU" sz="1600" b="1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а)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00FC-A17E-4991-96F7-6D09BD85629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2129</Words>
  <Application>Microsoft Office PowerPoint</Application>
  <PresentationFormat>Экран (4:3)</PresentationFormat>
  <Paragraphs>696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81</cp:revision>
  <dcterms:created xsi:type="dcterms:W3CDTF">2017-12-11T12:31:53Z</dcterms:created>
  <dcterms:modified xsi:type="dcterms:W3CDTF">2017-12-13T15:21:51Z</dcterms:modified>
</cp:coreProperties>
</file>